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89" r:id="rId4"/>
    <p:sldId id="290" r:id="rId5"/>
    <p:sldId id="291" r:id="rId6"/>
    <p:sldId id="298" r:id="rId7"/>
    <p:sldId id="292" r:id="rId8"/>
    <p:sldId id="279" r:id="rId9"/>
    <p:sldId id="282" r:id="rId10"/>
    <p:sldId id="301" r:id="rId11"/>
    <p:sldId id="294" r:id="rId12"/>
    <p:sldId id="295" r:id="rId13"/>
    <p:sldId id="297" r:id="rId14"/>
    <p:sldId id="259" r:id="rId15"/>
    <p:sldId id="296" r:id="rId16"/>
    <p:sldId id="302" r:id="rId17"/>
    <p:sldId id="303" r:id="rId18"/>
    <p:sldId id="304" r:id="rId19"/>
    <p:sldId id="305" r:id="rId20"/>
    <p:sldId id="306" r:id="rId21"/>
    <p:sldId id="307" r:id="rId22"/>
    <p:sldId id="308" r:id="rId23"/>
    <p:sldId id="283" r:id="rId24"/>
    <p:sldId id="309"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37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670D2-0909-4BC4-9B09-1C5B9D99B38E}" type="datetimeFigureOut">
              <a:rPr lang="it-IT" smtClean="0"/>
              <a:t>25/10/20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5FDE5-711C-45C9-94B7-9D6BA7F24FB8}" type="slidenum">
              <a:rPr lang="it-IT" smtClean="0"/>
              <a:t>‹N›</a:t>
            </a:fld>
            <a:endParaRPr lang="it-IT"/>
          </a:p>
        </p:txBody>
      </p:sp>
    </p:spTree>
    <p:extLst>
      <p:ext uri="{BB962C8B-B14F-4D97-AF65-F5344CB8AC3E}">
        <p14:creationId xmlns:p14="http://schemas.microsoft.com/office/powerpoint/2010/main" val="428626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So we have to move on from the classic paternalistic approach (to which the doctor is pushed under the influence of very tight bureaucratic constraints) to a different relationship in which the patient is influenced by other forms of information (the neighbor or the internet) and is influenced in his choices by other interests (work, but also other thoughts and problems). Yet in the end, he or his caregiver is responsible for everything, because it is he who decides whether or not to take any drug or act in any healthy way once he is at home, alone.</a:t>
            </a:r>
            <a:endParaRPr lang="it-IT" dirty="0"/>
          </a:p>
        </p:txBody>
      </p:sp>
      <p:sp>
        <p:nvSpPr>
          <p:cNvPr id="4" name="Segnaposto numero diapositiva 3"/>
          <p:cNvSpPr>
            <a:spLocks noGrp="1"/>
          </p:cNvSpPr>
          <p:nvPr>
            <p:ph type="sldNum" sz="quarter" idx="5"/>
          </p:nvPr>
        </p:nvSpPr>
        <p:spPr/>
        <p:txBody>
          <a:bodyPr/>
          <a:lstStyle/>
          <a:p>
            <a:fld id="{6320867D-8EDA-48BD-AAB1-8CB703E8C2AB}" type="slidenum">
              <a:rPr lang="it-IT" smtClean="0"/>
              <a:t>7</a:t>
            </a:fld>
            <a:endParaRPr lang="it-IT"/>
          </a:p>
        </p:txBody>
      </p:sp>
    </p:spTree>
    <p:extLst>
      <p:ext uri="{BB962C8B-B14F-4D97-AF65-F5344CB8AC3E}">
        <p14:creationId xmlns:p14="http://schemas.microsoft.com/office/powerpoint/2010/main" val="5379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Ci ritroviamo schiacciati tra quelle che sono le linee guida e quella che è la vita reale che spesso si presenta in forme che non sono previste dalle linee guida per cause burocratiche, logistiche o semplicemente per volontà del paziente</a:t>
            </a:r>
          </a:p>
        </p:txBody>
      </p:sp>
      <p:sp>
        <p:nvSpPr>
          <p:cNvPr id="4" name="Segnaposto numero diapositiva 3"/>
          <p:cNvSpPr>
            <a:spLocks noGrp="1"/>
          </p:cNvSpPr>
          <p:nvPr>
            <p:ph type="sldNum" sz="quarter" idx="5"/>
          </p:nvPr>
        </p:nvSpPr>
        <p:spPr/>
        <p:txBody>
          <a:bodyPr/>
          <a:lstStyle/>
          <a:p>
            <a:fld id="{6320867D-8EDA-48BD-AAB1-8CB703E8C2AB}" type="slidenum">
              <a:rPr lang="it-IT" smtClean="0"/>
              <a:t>8</a:t>
            </a:fld>
            <a:endParaRPr lang="it-IT"/>
          </a:p>
        </p:txBody>
      </p:sp>
    </p:spTree>
    <p:extLst>
      <p:ext uri="{BB962C8B-B14F-4D97-AF65-F5344CB8AC3E}">
        <p14:creationId xmlns:p14="http://schemas.microsoft.com/office/powerpoint/2010/main" val="216435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Therefore, it is necessary to move from an approach on symptoms (paternalistic or informative) to an involvement of the patient, not only in the illustration of needs (in fact, if we take care of everything, we end up straight into burnout) but in taking an active part in his health, through evaluation of its expertise and its empowerment.</a:t>
            </a:r>
            <a:endParaRPr lang="it-IT" dirty="0"/>
          </a:p>
        </p:txBody>
      </p:sp>
      <p:sp>
        <p:nvSpPr>
          <p:cNvPr id="4" name="Segnaposto numero diapositiva 3"/>
          <p:cNvSpPr>
            <a:spLocks noGrp="1"/>
          </p:cNvSpPr>
          <p:nvPr>
            <p:ph type="sldNum" sz="quarter" idx="5"/>
          </p:nvPr>
        </p:nvSpPr>
        <p:spPr/>
        <p:txBody>
          <a:bodyPr/>
          <a:lstStyle/>
          <a:p>
            <a:fld id="{6320867D-8EDA-48BD-AAB1-8CB703E8C2AB}" type="slidenum">
              <a:rPr lang="it-IT" smtClean="0"/>
              <a:t>9</a:t>
            </a:fld>
            <a:endParaRPr lang="it-IT"/>
          </a:p>
        </p:txBody>
      </p:sp>
    </p:spTree>
    <p:extLst>
      <p:ext uri="{BB962C8B-B14F-4D97-AF65-F5344CB8AC3E}">
        <p14:creationId xmlns:p14="http://schemas.microsoft.com/office/powerpoint/2010/main" val="387041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320867D-8EDA-48BD-AAB1-8CB703E8C2AB}" type="slidenum">
              <a:rPr lang="it-IT" smtClean="0"/>
              <a:t>10</a:t>
            </a:fld>
            <a:endParaRPr lang="it-IT"/>
          </a:p>
        </p:txBody>
      </p:sp>
    </p:spTree>
    <p:extLst>
      <p:ext uri="{BB962C8B-B14F-4D97-AF65-F5344CB8AC3E}">
        <p14:creationId xmlns:p14="http://schemas.microsoft.com/office/powerpoint/2010/main" val="300737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dirty="0" err="1"/>
              <a:t>These</a:t>
            </a:r>
            <a:r>
              <a:rPr lang="it-IT" altLang="it-IT" dirty="0"/>
              <a:t> are 2 graphics </a:t>
            </a:r>
            <a:r>
              <a:rPr lang="it-IT" altLang="it-IT" dirty="0" err="1"/>
              <a:t>showing</a:t>
            </a:r>
            <a:r>
              <a:rPr lang="it-IT" altLang="it-IT" dirty="0"/>
              <a:t> </a:t>
            </a:r>
            <a:r>
              <a:rPr lang="it-IT" altLang="it-IT" dirty="0" err="1"/>
              <a:t>that</a:t>
            </a:r>
            <a:r>
              <a:rPr lang="it-IT" altLang="it-IT" dirty="0"/>
              <a:t> the </a:t>
            </a:r>
            <a:r>
              <a:rPr lang="it-IT" altLang="it-IT" dirty="0" err="1"/>
              <a:t>conuselling</a:t>
            </a:r>
            <a:r>
              <a:rPr lang="it-IT" altLang="it-IT" dirty="0"/>
              <a:t> for smoking </a:t>
            </a:r>
            <a:r>
              <a:rPr lang="it-IT" altLang="it-IT" dirty="0" err="1"/>
              <a:t>cessation</a:t>
            </a:r>
            <a:r>
              <a:rPr lang="it-IT" altLang="it-IT" dirty="0"/>
              <a:t> and for an </a:t>
            </a:r>
            <a:r>
              <a:rPr lang="it-IT" altLang="it-IT" dirty="0" err="1"/>
              <a:t>increase</a:t>
            </a:r>
            <a:r>
              <a:rPr lang="it-IT" altLang="it-IT" dirty="0"/>
              <a:t> in </a:t>
            </a:r>
            <a:r>
              <a:rPr lang="it-IT" altLang="it-IT" dirty="0" err="1"/>
              <a:t>physical</a:t>
            </a:r>
            <a:r>
              <a:rPr lang="it-IT" altLang="it-IT" dirty="0"/>
              <a:t> activity after 12 </a:t>
            </a:r>
            <a:r>
              <a:rPr lang="it-IT" altLang="it-IT" dirty="0" err="1"/>
              <a:t>months</a:t>
            </a:r>
            <a:r>
              <a:rPr lang="it-IT" altLang="it-IT" dirty="0"/>
              <a:t> </a:t>
            </a:r>
            <a:r>
              <a:rPr lang="it-IT" altLang="it-IT" dirty="0" err="1"/>
              <a:t>is</a:t>
            </a:r>
            <a:r>
              <a:rPr lang="it-IT" altLang="it-IT" dirty="0"/>
              <a:t> </a:t>
            </a:r>
            <a:r>
              <a:rPr lang="it-IT" altLang="it-IT" dirty="0" err="1"/>
              <a:t>efficient</a:t>
            </a:r>
            <a:r>
              <a:rPr lang="it-IT" altLang="it-IT" dirty="0"/>
              <a:t>.</a:t>
            </a:r>
          </a:p>
          <a:p>
            <a:endParaRPr lang="it-IT" dirty="0"/>
          </a:p>
        </p:txBody>
      </p:sp>
      <p:sp>
        <p:nvSpPr>
          <p:cNvPr id="4" name="Segnaposto numero diapositiva 3"/>
          <p:cNvSpPr>
            <a:spLocks noGrp="1"/>
          </p:cNvSpPr>
          <p:nvPr>
            <p:ph type="sldNum" sz="quarter" idx="5"/>
          </p:nvPr>
        </p:nvSpPr>
        <p:spPr/>
        <p:txBody>
          <a:bodyPr/>
          <a:lstStyle/>
          <a:p>
            <a:fld id="{38CBFCB4-0F7D-463E-924F-73001FF89558}" type="slidenum">
              <a:rPr lang="it-IT" smtClean="0"/>
              <a:t>13</a:t>
            </a:fld>
            <a:endParaRPr lang="it-IT"/>
          </a:p>
        </p:txBody>
      </p:sp>
    </p:spTree>
    <p:extLst>
      <p:ext uri="{BB962C8B-B14F-4D97-AF65-F5344CB8AC3E}">
        <p14:creationId xmlns:p14="http://schemas.microsoft.com/office/powerpoint/2010/main" val="186097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320867D-8EDA-48BD-AAB1-8CB703E8C2AB}" type="slidenum">
              <a:rPr lang="it-IT" smtClean="0"/>
              <a:t>23</a:t>
            </a:fld>
            <a:endParaRPr lang="it-IT"/>
          </a:p>
        </p:txBody>
      </p:sp>
    </p:spTree>
    <p:extLst>
      <p:ext uri="{BB962C8B-B14F-4D97-AF65-F5344CB8AC3E}">
        <p14:creationId xmlns:p14="http://schemas.microsoft.com/office/powerpoint/2010/main" val="346128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320867D-8EDA-48BD-AAB1-8CB703E8C2AB}" type="slidenum">
              <a:rPr lang="it-IT" smtClean="0"/>
              <a:t>24</a:t>
            </a:fld>
            <a:endParaRPr lang="it-IT"/>
          </a:p>
        </p:txBody>
      </p:sp>
    </p:spTree>
    <p:extLst>
      <p:ext uri="{BB962C8B-B14F-4D97-AF65-F5344CB8AC3E}">
        <p14:creationId xmlns:p14="http://schemas.microsoft.com/office/powerpoint/2010/main" val="119504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25/10/20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1489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25/10/20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75648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25/10/20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21244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25/10/20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37421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25/10/20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91657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A0292D6-B33D-4917-B8C0-A7BDB83A0708}" type="datetimeFigureOut">
              <a:rPr lang="it-IT" smtClean="0"/>
              <a:t>25/10/20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9679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A0292D6-B33D-4917-B8C0-A7BDB83A0708}" type="datetimeFigureOut">
              <a:rPr lang="it-IT" smtClean="0"/>
              <a:t>25/10/20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40932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A0292D6-B33D-4917-B8C0-A7BDB83A0708}" type="datetimeFigureOut">
              <a:rPr lang="it-IT" smtClean="0"/>
              <a:t>25/10/20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1995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0292D6-B33D-4917-B8C0-A7BDB83A0708}" type="datetimeFigureOut">
              <a:rPr lang="it-IT" smtClean="0"/>
              <a:t>25/10/20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99244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25/10/20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13902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25/10/20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98839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292D6-B33D-4917-B8C0-A7BDB83A0708}" type="datetimeFigureOut">
              <a:rPr lang="it-IT" smtClean="0"/>
              <a:t>25/10/20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9F27F-865E-4344-A930-5E3EAB0A85B6}" type="slidenum">
              <a:rPr lang="it-IT" smtClean="0"/>
              <a:t>‹N›</a:t>
            </a:fld>
            <a:endParaRPr lang="it-IT"/>
          </a:p>
        </p:txBody>
      </p:sp>
    </p:spTree>
    <p:extLst>
      <p:ext uri="{BB962C8B-B14F-4D97-AF65-F5344CB8AC3E}">
        <p14:creationId xmlns:p14="http://schemas.microsoft.com/office/powerpoint/2010/main" val="216656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www.youtube.com/watch?v=zSSoYmQS6Ng"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9"/>
            <a:ext cx="12194257" cy="6856731"/>
          </a:xfrm>
          <a:prstGeom prst="rect">
            <a:avLst/>
          </a:prstGeom>
        </p:spPr>
      </p:pic>
    </p:spTree>
    <p:extLst>
      <p:ext uri="{BB962C8B-B14F-4D97-AF65-F5344CB8AC3E}">
        <p14:creationId xmlns:p14="http://schemas.microsoft.com/office/powerpoint/2010/main" val="258248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FFE33-E9B8-42B6-A1A3-F35D95FFAC8A}"/>
              </a:ext>
            </a:extLst>
          </p:cNvPr>
          <p:cNvSpPr>
            <a:spLocks noGrp="1"/>
          </p:cNvSpPr>
          <p:nvPr>
            <p:ph type="title"/>
          </p:nvPr>
        </p:nvSpPr>
        <p:spPr>
          <a:xfrm>
            <a:off x="1451579" y="257424"/>
            <a:ext cx="9905998" cy="1489080"/>
          </a:xfrm>
        </p:spPr>
        <p:txBody>
          <a:bodyPr/>
          <a:lstStyle/>
          <a:p>
            <a:r>
              <a:rPr lang="it-IT" dirty="0" err="1"/>
              <a:t>Structure</a:t>
            </a:r>
            <a:r>
              <a:rPr lang="it-IT" dirty="0"/>
              <a:t> of a </a:t>
            </a:r>
            <a:r>
              <a:rPr lang="it-IT" dirty="0" err="1"/>
              <a:t>modern</a:t>
            </a:r>
            <a:r>
              <a:rPr lang="it-IT" dirty="0"/>
              <a:t> </a:t>
            </a:r>
            <a:r>
              <a:rPr lang="it-IT" dirty="0" err="1"/>
              <a:t>medical</a:t>
            </a:r>
            <a:r>
              <a:rPr lang="it-IT" dirty="0"/>
              <a:t> </a:t>
            </a:r>
            <a:r>
              <a:rPr lang="it-IT" dirty="0" err="1"/>
              <a:t>consultation</a:t>
            </a:r>
            <a:r>
              <a:rPr lang="it-IT" dirty="0"/>
              <a:t> (PRACTICAL)</a:t>
            </a:r>
          </a:p>
        </p:txBody>
      </p:sp>
      <p:sp>
        <p:nvSpPr>
          <p:cNvPr id="4" name="Segnaposto contenuto 3">
            <a:extLst>
              <a:ext uri="{FF2B5EF4-FFF2-40B4-BE49-F238E27FC236}">
                <a16:creationId xmlns:a16="http://schemas.microsoft.com/office/drawing/2014/main" id="{EB7526AA-E3B4-4C9E-9F72-3296DBEE790B}"/>
              </a:ext>
            </a:extLst>
          </p:cNvPr>
          <p:cNvSpPr>
            <a:spLocks noGrp="1"/>
          </p:cNvSpPr>
          <p:nvPr>
            <p:ph idx="1"/>
          </p:nvPr>
        </p:nvSpPr>
        <p:spPr>
          <a:xfrm>
            <a:off x="1451579" y="1762241"/>
            <a:ext cx="9603275" cy="3604892"/>
          </a:xfrm>
        </p:spPr>
        <p:txBody>
          <a:bodyPr>
            <a:normAutofit/>
          </a:bodyPr>
          <a:lstStyle/>
          <a:p>
            <a:r>
              <a:rPr lang="it-IT" sz="2000" dirty="0" err="1"/>
              <a:t>Prior</a:t>
            </a:r>
            <a:r>
              <a:rPr lang="it-IT" sz="2000" dirty="0"/>
              <a:t> to </a:t>
            </a:r>
            <a:r>
              <a:rPr lang="it-IT" sz="2000" dirty="0" err="1"/>
              <a:t>consultation</a:t>
            </a:r>
            <a:r>
              <a:rPr lang="it-IT" sz="2000" dirty="0"/>
              <a:t> </a:t>
            </a:r>
            <a:r>
              <a:rPr lang="it-IT" sz="2000" dirty="0" err="1"/>
              <a:t>there’s</a:t>
            </a:r>
            <a:r>
              <a:rPr lang="it-IT" sz="2000" dirty="0"/>
              <a:t> the </a:t>
            </a:r>
            <a:r>
              <a:rPr lang="it-IT" sz="2000" dirty="0" err="1"/>
              <a:t>patient</a:t>
            </a:r>
            <a:r>
              <a:rPr lang="it-IT" sz="2000" dirty="0"/>
              <a:t> history</a:t>
            </a:r>
          </a:p>
          <a:p>
            <a:r>
              <a:rPr lang="it-IT" sz="2000" dirty="0" err="1"/>
              <a:t>Relationship</a:t>
            </a:r>
            <a:r>
              <a:rPr lang="it-IT" sz="2000" dirty="0"/>
              <a:t>: </a:t>
            </a:r>
            <a:r>
              <a:rPr lang="it-IT" sz="2000" dirty="0" err="1"/>
              <a:t>permission</a:t>
            </a:r>
            <a:r>
              <a:rPr lang="it-IT" sz="2000" dirty="0"/>
              <a:t> to </a:t>
            </a:r>
            <a:r>
              <a:rPr lang="it-IT" sz="2000" dirty="0" err="1"/>
              <a:t>connect</a:t>
            </a:r>
            <a:endParaRPr lang="it-IT" sz="2000" dirty="0"/>
          </a:p>
          <a:p>
            <a:r>
              <a:rPr lang="it-IT" sz="2000" dirty="0" err="1"/>
              <a:t>Anxietis</a:t>
            </a:r>
            <a:r>
              <a:rPr lang="it-IT" sz="2000" dirty="0"/>
              <a:t>: the </a:t>
            </a:r>
            <a:r>
              <a:rPr lang="it-IT" sz="2000" dirty="0" err="1"/>
              <a:t>patient</a:t>
            </a:r>
            <a:r>
              <a:rPr lang="it-IT" sz="2000" dirty="0"/>
              <a:t> </a:t>
            </a:r>
            <a:r>
              <a:rPr lang="it-IT" sz="2000" dirty="0" err="1"/>
              <a:t>expresses</a:t>
            </a:r>
            <a:r>
              <a:rPr lang="it-IT" sz="2000" dirty="0"/>
              <a:t> </a:t>
            </a:r>
            <a:r>
              <a:rPr lang="it-IT" sz="2000" dirty="0" err="1"/>
              <a:t>ideas</a:t>
            </a:r>
            <a:r>
              <a:rPr lang="it-IT" sz="2000" dirty="0"/>
              <a:t>, </a:t>
            </a:r>
            <a:r>
              <a:rPr lang="it-IT" sz="2000" dirty="0" err="1"/>
              <a:t>concerns</a:t>
            </a:r>
            <a:r>
              <a:rPr lang="it-IT" sz="2000" dirty="0"/>
              <a:t>, </a:t>
            </a:r>
            <a:r>
              <a:rPr lang="it-IT" sz="2000" dirty="0" err="1"/>
              <a:t>expectations</a:t>
            </a:r>
            <a:endParaRPr lang="it-IT" sz="2000" dirty="0"/>
          </a:p>
          <a:p>
            <a:r>
              <a:rPr lang="it-IT" sz="2000" dirty="0"/>
              <a:t>Common </a:t>
            </a:r>
            <a:r>
              <a:rPr lang="it-IT" sz="2000" dirty="0" err="1"/>
              <a:t>language</a:t>
            </a:r>
            <a:r>
              <a:rPr lang="it-IT" sz="2000" dirty="0"/>
              <a:t>: </a:t>
            </a:r>
            <a:r>
              <a:rPr lang="it-IT" sz="2000" dirty="0" err="1"/>
              <a:t>summarize</a:t>
            </a:r>
            <a:r>
              <a:rPr lang="it-IT" sz="2000" dirty="0"/>
              <a:t> to </a:t>
            </a:r>
            <a:r>
              <a:rPr lang="it-IT" sz="2000" dirty="0" err="1"/>
              <a:t>align</a:t>
            </a:r>
            <a:r>
              <a:rPr lang="it-IT" sz="2000" dirty="0"/>
              <a:t> the </a:t>
            </a:r>
            <a:r>
              <a:rPr lang="it-IT" sz="2000" dirty="0" err="1"/>
              <a:t>patient’s</a:t>
            </a:r>
            <a:r>
              <a:rPr lang="it-IT" sz="2000" dirty="0"/>
              <a:t> </a:t>
            </a:r>
            <a:r>
              <a:rPr lang="it-IT" sz="2000" dirty="0" err="1"/>
              <a:t>thoughts</a:t>
            </a:r>
            <a:r>
              <a:rPr lang="it-IT" sz="2000" dirty="0"/>
              <a:t> to </a:t>
            </a:r>
            <a:r>
              <a:rPr lang="it-IT" sz="2000" dirty="0" err="1"/>
              <a:t>medical</a:t>
            </a:r>
            <a:r>
              <a:rPr lang="it-IT" sz="2000" dirty="0"/>
              <a:t> knowledge</a:t>
            </a:r>
          </a:p>
          <a:p>
            <a:r>
              <a:rPr lang="it-IT" sz="2000" dirty="0" err="1"/>
              <a:t>Translating</a:t>
            </a:r>
            <a:r>
              <a:rPr lang="it-IT" sz="2000" dirty="0"/>
              <a:t> from </a:t>
            </a:r>
            <a:r>
              <a:rPr lang="it-IT" sz="2000" dirty="0" err="1"/>
              <a:t>real</a:t>
            </a:r>
            <a:r>
              <a:rPr lang="it-IT" sz="2000" dirty="0"/>
              <a:t> life to medicine: </a:t>
            </a:r>
            <a:r>
              <a:rPr lang="it-IT" sz="2000" dirty="0" err="1"/>
              <a:t>verbal</a:t>
            </a:r>
            <a:r>
              <a:rPr lang="it-IT" sz="2000" dirty="0"/>
              <a:t> and </a:t>
            </a:r>
            <a:r>
              <a:rPr lang="it-IT" sz="2000" dirty="0" err="1"/>
              <a:t>physical</a:t>
            </a:r>
            <a:r>
              <a:rPr lang="it-IT" sz="2000" dirty="0"/>
              <a:t> </a:t>
            </a:r>
            <a:r>
              <a:rPr lang="it-IT" sz="2000" dirty="0" err="1"/>
              <a:t>examination</a:t>
            </a:r>
            <a:endParaRPr lang="it-IT" sz="2000" dirty="0"/>
          </a:p>
          <a:p>
            <a:r>
              <a:rPr lang="it-IT" sz="2000" dirty="0"/>
              <a:t>Interaction: </a:t>
            </a:r>
            <a:r>
              <a:rPr lang="it-IT" sz="2000" dirty="0" err="1"/>
              <a:t>define</a:t>
            </a:r>
            <a:r>
              <a:rPr lang="it-IT" sz="2000" dirty="0"/>
              <a:t> </a:t>
            </a:r>
            <a:r>
              <a:rPr lang="it-IT" sz="2000" dirty="0" err="1"/>
              <a:t>shared</a:t>
            </a:r>
            <a:r>
              <a:rPr lang="it-IT" sz="2000" dirty="0"/>
              <a:t> </a:t>
            </a:r>
            <a:r>
              <a:rPr lang="it-IT" sz="2000" dirty="0" err="1"/>
              <a:t>understanding</a:t>
            </a:r>
            <a:endParaRPr lang="it-IT" sz="2000" dirty="0"/>
          </a:p>
          <a:p>
            <a:r>
              <a:rPr lang="it-IT" sz="2000" dirty="0" err="1"/>
              <a:t>Converting</a:t>
            </a:r>
            <a:r>
              <a:rPr lang="it-IT" sz="2000" dirty="0"/>
              <a:t> insight </a:t>
            </a:r>
            <a:r>
              <a:rPr lang="it-IT" sz="2000" dirty="0" err="1"/>
              <a:t>into</a:t>
            </a:r>
            <a:r>
              <a:rPr lang="it-IT" sz="2000" dirty="0"/>
              <a:t> action: </a:t>
            </a:r>
            <a:r>
              <a:rPr lang="it-IT" sz="2000" dirty="0" err="1"/>
              <a:t>proposal</a:t>
            </a:r>
            <a:r>
              <a:rPr lang="it-IT" sz="2000" dirty="0"/>
              <a:t> of actions and </a:t>
            </a:r>
            <a:r>
              <a:rPr lang="it-IT" sz="2000" dirty="0" err="1"/>
              <a:t>prescriptions</a:t>
            </a:r>
            <a:endParaRPr lang="it-IT" sz="2000" dirty="0"/>
          </a:p>
          <a:p>
            <a:r>
              <a:rPr lang="it-IT" sz="2000" dirty="0"/>
              <a:t>Agreement check</a:t>
            </a:r>
          </a:p>
          <a:p>
            <a:r>
              <a:rPr lang="it-IT" sz="2000" dirty="0" err="1"/>
              <a:t>Leave</a:t>
            </a:r>
            <a:r>
              <a:rPr lang="it-IT" sz="2000" dirty="0"/>
              <a:t> from </a:t>
            </a:r>
            <a:r>
              <a:rPr lang="it-IT" sz="2000" dirty="0" err="1"/>
              <a:t>consultation</a:t>
            </a:r>
            <a:endParaRPr lang="it-IT" sz="2000" dirty="0"/>
          </a:p>
        </p:txBody>
      </p:sp>
      <p:pic>
        <p:nvPicPr>
          <p:cNvPr id="7" name="Immagine 6">
            <a:extLst>
              <a:ext uri="{FF2B5EF4-FFF2-40B4-BE49-F238E27FC236}">
                <a16:creationId xmlns:a16="http://schemas.microsoft.com/office/drawing/2014/main" id="{A63F24BF-D0AA-4818-9900-38D7E4454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0848" y="0"/>
            <a:ext cx="3121152" cy="1746504"/>
          </a:xfrm>
          <a:prstGeom prst="rect">
            <a:avLst/>
          </a:prstGeom>
        </p:spPr>
      </p:pic>
    </p:spTree>
    <p:extLst>
      <p:ext uri="{BB962C8B-B14F-4D97-AF65-F5344CB8AC3E}">
        <p14:creationId xmlns:p14="http://schemas.microsoft.com/office/powerpoint/2010/main" val="302240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Why</a:t>
            </a:r>
            <a:r>
              <a:rPr lang="it-IT" dirty="0"/>
              <a:t> </a:t>
            </a:r>
            <a:r>
              <a:rPr lang="it-IT" dirty="0" err="1"/>
              <a:t>is</a:t>
            </a:r>
            <a:r>
              <a:rPr lang="it-IT" dirty="0"/>
              <a:t> general </a:t>
            </a:r>
            <a:r>
              <a:rPr lang="it-IT" dirty="0" err="1"/>
              <a:t>practice</a:t>
            </a:r>
            <a:br>
              <a:rPr lang="it-IT" dirty="0"/>
            </a:br>
            <a:r>
              <a:rPr lang="it-IT" dirty="0"/>
              <a:t>the best option?</a:t>
            </a:r>
          </a:p>
        </p:txBody>
      </p:sp>
      <p:pic>
        <p:nvPicPr>
          <p:cNvPr id="5" name="Immagine 4">
            <a:extLst>
              <a:ext uri="{FF2B5EF4-FFF2-40B4-BE49-F238E27FC236}">
                <a16:creationId xmlns:a16="http://schemas.microsoft.com/office/drawing/2014/main" id="{92BB9BF5-3DB8-4E7C-B4DE-EC87AB02B96A}"/>
              </a:ext>
            </a:extLst>
          </p:cNvPr>
          <p:cNvPicPr>
            <a:picLocks noChangeAspect="1"/>
          </p:cNvPicPr>
          <p:nvPr/>
        </p:nvPicPr>
        <p:blipFill rotWithShape="1">
          <a:blip r:embed="rId2">
            <a:extLst>
              <a:ext uri="{28A0092B-C50C-407E-A947-70E740481C1C}">
                <a14:useLocalDpi xmlns:a14="http://schemas.microsoft.com/office/drawing/2010/main" val="0"/>
              </a:ext>
            </a:extLst>
          </a:blip>
          <a:srcRect b="10214"/>
          <a:stretch/>
        </p:blipFill>
        <p:spPr>
          <a:xfrm>
            <a:off x="5277104" y="914401"/>
            <a:ext cx="6076696" cy="4337108"/>
          </a:xfrm>
          <a:prstGeom prst="rect">
            <a:avLst/>
          </a:prstGeom>
        </p:spPr>
      </p:pic>
    </p:spTree>
    <p:extLst>
      <p:ext uri="{BB962C8B-B14F-4D97-AF65-F5344CB8AC3E}">
        <p14:creationId xmlns:p14="http://schemas.microsoft.com/office/powerpoint/2010/main" val="33966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Why</a:t>
            </a:r>
            <a:r>
              <a:rPr lang="it-IT" dirty="0"/>
              <a:t> </a:t>
            </a:r>
            <a:r>
              <a:rPr lang="it-IT" dirty="0" err="1"/>
              <a:t>is</a:t>
            </a:r>
            <a:r>
              <a:rPr lang="it-IT" dirty="0"/>
              <a:t> general </a:t>
            </a:r>
            <a:r>
              <a:rPr lang="it-IT" dirty="0" err="1"/>
              <a:t>practice</a:t>
            </a:r>
            <a:br>
              <a:rPr lang="it-IT" dirty="0"/>
            </a:br>
            <a:r>
              <a:rPr lang="it-IT" dirty="0"/>
              <a:t>the best option?</a:t>
            </a:r>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sp>
        <p:nvSpPr>
          <p:cNvPr id="8" name="CasellaDiTesto 7">
            <a:extLst>
              <a:ext uri="{FF2B5EF4-FFF2-40B4-BE49-F238E27FC236}">
                <a16:creationId xmlns:a16="http://schemas.microsoft.com/office/drawing/2014/main" id="{FB86F07C-91B3-4A24-9BC0-F85C4FA49627}"/>
              </a:ext>
            </a:extLst>
          </p:cNvPr>
          <p:cNvSpPr txBox="1"/>
          <p:nvPr/>
        </p:nvSpPr>
        <p:spPr>
          <a:xfrm>
            <a:off x="838200" y="1837871"/>
            <a:ext cx="11373853" cy="3539430"/>
          </a:xfrm>
          <a:prstGeom prst="rect">
            <a:avLst/>
          </a:prstGeom>
          <a:noFill/>
        </p:spPr>
        <p:txBody>
          <a:bodyPr wrap="square">
            <a:spAutoFit/>
          </a:bodyPr>
          <a:lstStyle/>
          <a:p>
            <a:pPr marL="285750" indent="-285750">
              <a:buFont typeface="Arial" panose="020B0604020202020204" pitchFamily="34" charset="0"/>
              <a:buChar char="•"/>
            </a:pPr>
            <a:r>
              <a:rPr lang="en-US" sz="2800" dirty="0"/>
              <a:t>Direct access</a:t>
            </a:r>
          </a:p>
          <a:p>
            <a:pPr marL="285750" indent="-285750">
              <a:buFont typeface="Arial" panose="020B0604020202020204" pitchFamily="34" charset="0"/>
              <a:buChar char="•"/>
            </a:pPr>
            <a:r>
              <a:rPr lang="en-US" sz="2800" dirty="0"/>
              <a:t>Trust and knowing the patient is important in changing lifestyles</a:t>
            </a:r>
          </a:p>
          <a:p>
            <a:pPr marL="285750" indent="-285750">
              <a:buFont typeface="Arial" panose="020B0604020202020204" pitchFamily="34" charset="0"/>
              <a:buChar char="•"/>
            </a:pPr>
            <a:r>
              <a:rPr lang="en-US" sz="2800" dirty="0"/>
              <a:t>Chance of multiple accesses and follow up</a:t>
            </a:r>
          </a:p>
          <a:p>
            <a:pPr marL="285750" indent="-285750">
              <a:buFont typeface="Arial" panose="020B0604020202020204" pitchFamily="34" charset="0"/>
              <a:buChar char="•"/>
            </a:pPr>
            <a:r>
              <a:rPr lang="en-US" sz="2800" dirty="0"/>
              <a:t>Knowledge of the opportunities (es: Al Anon) in the patient’s specific community</a:t>
            </a:r>
          </a:p>
          <a:p>
            <a:pPr marL="285750" indent="-285750">
              <a:buFont typeface="Arial" panose="020B0604020202020204" pitchFamily="34" charset="0"/>
              <a:buChar char="•"/>
            </a:pPr>
            <a:r>
              <a:rPr lang="en-US" sz="2800" dirty="0"/>
              <a:t>Education skills and capacity to empower the patient</a:t>
            </a:r>
          </a:p>
          <a:p>
            <a:pPr marL="285750" indent="-285750">
              <a:buFont typeface="Arial" panose="020B0604020202020204" pitchFamily="34" charset="0"/>
              <a:buChar char="•"/>
            </a:pPr>
            <a:r>
              <a:rPr lang="en-US" sz="2800" dirty="0"/>
              <a:t>Advocacy and political impact</a:t>
            </a:r>
          </a:p>
          <a:p>
            <a:pPr marL="285750" indent="-285750">
              <a:buFont typeface="Arial" panose="020B0604020202020204" pitchFamily="34" charset="0"/>
              <a:buChar char="•"/>
            </a:pPr>
            <a:r>
              <a:rPr lang="en-US" sz="2800" dirty="0"/>
              <a:t>Chance to associate a drug therapy (</a:t>
            </a:r>
            <a:r>
              <a:rPr lang="en-US" sz="2800" dirty="0" err="1"/>
              <a:t>vareniclin</a:t>
            </a:r>
            <a:r>
              <a:rPr lang="en-US" sz="2800" dirty="0"/>
              <a:t>, disulfiram)</a:t>
            </a:r>
          </a:p>
        </p:txBody>
      </p:sp>
      <p:pic>
        <p:nvPicPr>
          <p:cNvPr id="10" name="Immagine 9">
            <a:extLst>
              <a:ext uri="{FF2B5EF4-FFF2-40B4-BE49-F238E27FC236}">
                <a16:creationId xmlns:a16="http://schemas.microsoft.com/office/drawing/2014/main" id="{4A4520C8-50CF-4EF1-A959-8A11D8E12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5716" y="217942"/>
            <a:ext cx="3466284" cy="2146430"/>
          </a:xfrm>
          <a:prstGeom prst="rect">
            <a:avLst/>
          </a:prstGeom>
        </p:spPr>
      </p:pic>
    </p:spTree>
    <p:extLst>
      <p:ext uri="{BB962C8B-B14F-4D97-AF65-F5344CB8AC3E}">
        <p14:creationId xmlns:p14="http://schemas.microsoft.com/office/powerpoint/2010/main" val="366180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a:t>Do </a:t>
            </a:r>
            <a:r>
              <a:rPr lang="it-IT" dirty="0" err="1"/>
              <a:t>alliance</a:t>
            </a:r>
            <a:r>
              <a:rPr lang="it-IT" dirty="0"/>
              <a:t> and counselling work?</a:t>
            </a:r>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pic>
        <p:nvPicPr>
          <p:cNvPr id="7" name="Immagine 6">
            <a:extLst>
              <a:ext uri="{FF2B5EF4-FFF2-40B4-BE49-F238E27FC236}">
                <a16:creationId xmlns:a16="http://schemas.microsoft.com/office/drawing/2014/main" id="{E938B60C-A387-4566-923D-88CEB13B6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354" y="1457410"/>
            <a:ext cx="4624251" cy="3809616"/>
          </a:xfrm>
          <a:prstGeom prst="rect">
            <a:avLst/>
          </a:prstGeom>
        </p:spPr>
      </p:pic>
      <p:pic>
        <p:nvPicPr>
          <p:cNvPr id="9" name="Immagine 8">
            <a:extLst>
              <a:ext uri="{FF2B5EF4-FFF2-40B4-BE49-F238E27FC236}">
                <a16:creationId xmlns:a16="http://schemas.microsoft.com/office/drawing/2014/main" id="{CA7C10C4-F9B0-46A8-948D-8AB999ACAF35}"/>
              </a:ext>
            </a:extLst>
          </p:cNvPr>
          <p:cNvPicPr>
            <a:picLocks noChangeAspect="1"/>
          </p:cNvPicPr>
          <p:nvPr/>
        </p:nvPicPr>
        <p:blipFill>
          <a:blip r:embed="rId4"/>
          <a:stretch>
            <a:fillRect/>
          </a:stretch>
        </p:blipFill>
        <p:spPr>
          <a:xfrm>
            <a:off x="556980" y="1290428"/>
            <a:ext cx="5931374" cy="4143581"/>
          </a:xfrm>
          <a:prstGeom prst="rect">
            <a:avLst/>
          </a:prstGeom>
        </p:spPr>
      </p:pic>
    </p:spTree>
    <p:extLst>
      <p:ext uri="{BB962C8B-B14F-4D97-AF65-F5344CB8AC3E}">
        <p14:creationId xmlns:p14="http://schemas.microsoft.com/office/powerpoint/2010/main" val="29033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3A8212-EE6E-074C-B67D-9E29AD00E8A0}"/>
              </a:ext>
            </a:extLst>
          </p:cNvPr>
          <p:cNvSpPr>
            <a:spLocks noGrp="1"/>
          </p:cNvSpPr>
          <p:nvPr>
            <p:ph type="title"/>
          </p:nvPr>
        </p:nvSpPr>
        <p:spPr/>
        <p:txBody>
          <a:bodyPr/>
          <a:lstStyle/>
          <a:p>
            <a:r>
              <a:rPr lang="it-IT" dirty="0" err="1"/>
              <a:t>Behavioral</a:t>
            </a:r>
            <a:r>
              <a:rPr lang="it-IT" dirty="0"/>
              <a:t> Counseling in people </a:t>
            </a:r>
            <a:r>
              <a:rPr lang="it-IT" dirty="0" err="1"/>
              <a:t>without</a:t>
            </a:r>
            <a:r>
              <a:rPr lang="it-IT" dirty="0"/>
              <a:t> risk </a:t>
            </a:r>
            <a:r>
              <a:rPr lang="it-IT" dirty="0" err="1"/>
              <a:t>factors</a:t>
            </a:r>
            <a:endParaRPr lang="it-IT" dirty="0"/>
          </a:p>
        </p:txBody>
      </p:sp>
      <p:sp>
        <p:nvSpPr>
          <p:cNvPr id="3" name="Segnaposto contenuto 2">
            <a:extLst>
              <a:ext uri="{FF2B5EF4-FFF2-40B4-BE49-F238E27FC236}">
                <a16:creationId xmlns:a16="http://schemas.microsoft.com/office/drawing/2014/main" id="{7DAB80C9-A765-1E41-A2C4-C88985669DE5}"/>
              </a:ext>
            </a:extLst>
          </p:cNvPr>
          <p:cNvSpPr>
            <a:spLocks noGrp="1"/>
          </p:cNvSpPr>
          <p:nvPr>
            <p:ph idx="1"/>
          </p:nvPr>
        </p:nvSpPr>
        <p:spPr>
          <a:xfrm>
            <a:off x="1451580" y="2015732"/>
            <a:ext cx="4211284" cy="3450613"/>
          </a:xfrm>
        </p:spPr>
        <p:txBody>
          <a:bodyPr>
            <a:normAutofit/>
          </a:bodyPr>
          <a:lstStyle/>
          <a:p>
            <a:pPr marL="0" indent="0">
              <a:buNone/>
            </a:pPr>
            <a:r>
              <a:rPr lang="it-IT" sz="3200" dirty="0">
                <a:latin typeface="+mj-lt"/>
              </a:rPr>
              <a:t>The net benefit of </a:t>
            </a:r>
            <a:r>
              <a:rPr lang="it-IT" sz="3200" dirty="0" err="1">
                <a:latin typeface="+mj-lt"/>
              </a:rPr>
              <a:t>counseling</a:t>
            </a:r>
            <a:r>
              <a:rPr lang="it-IT" sz="3200" dirty="0">
                <a:latin typeface="+mj-lt"/>
              </a:rPr>
              <a:t> </a:t>
            </a:r>
            <a:r>
              <a:rPr lang="it-IT" sz="3200" dirty="0" err="1">
                <a:latin typeface="+mj-lt"/>
              </a:rPr>
              <a:t>about</a:t>
            </a:r>
            <a:r>
              <a:rPr lang="it-IT" sz="3200" dirty="0">
                <a:latin typeface="+mj-lt"/>
              </a:rPr>
              <a:t> </a:t>
            </a:r>
            <a:r>
              <a:rPr lang="it-IT" sz="3200" dirty="0" err="1">
                <a:latin typeface="+mj-lt"/>
              </a:rPr>
              <a:t>healthy</a:t>
            </a:r>
            <a:r>
              <a:rPr lang="it-IT" sz="3200" dirty="0">
                <a:latin typeface="+mj-lt"/>
              </a:rPr>
              <a:t> living in </a:t>
            </a:r>
            <a:r>
              <a:rPr lang="it-IT" sz="3200" dirty="0" err="1">
                <a:latin typeface="+mj-lt"/>
              </a:rPr>
              <a:t>people</a:t>
            </a:r>
            <a:r>
              <a:rPr lang="it-IT" sz="3200" dirty="0">
                <a:latin typeface="+mj-lt"/>
              </a:rPr>
              <a:t> </a:t>
            </a:r>
            <a:r>
              <a:rPr lang="it-IT" sz="3200" dirty="0" err="1">
                <a:latin typeface="+mj-lt"/>
              </a:rPr>
              <a:t>who</a:t>
            </a:r>
            <a:r>
              <a:rPr lang="it-IT" sz="3200" dirty="0">
                <a:latin typeface="+mj-lt"/>
              </a:rPr>
              <a:t> are </a:t>
            </a:r>
            <a:r>
              <a:rPr lang="it-IT" sz="3200" dirty="0" err="1">
                <a:latin typeface="+mj-lt"/>
              </a:rPr>
              <a:t>already</a:t>
            </a:r>
            <a:r>
              <a:rPr lang="it-IT" sz="3200" dirty="0">
                <a:latin typeface="+mj-lt"/>
              </a:rPr>
              <a:t> </a:t>
            </a:r>
            <a:r>
              <a:rPr lang="it-IT" sz="3200" dirty="0" err="1">
                <a:latin typeface="+mj-lt"/>
              </a:rPr>
              <a:t>relatively</a:t>
            </a:r>
            <a:r>
              <a:rPr lang="it-IT" sz="3200" dirty="0">
                <a:latin typeface="+mj-lt"/>
              </a:rPr>
              <a:t> </a:t>
            </a:r>
            <a:r>
              <a:rPr lang="it-IT" sz="3200" dirty="0" err="1">
                <a:latin typeface="+mj-lt"/>
              </a:rPr>
              <a:t>healthy</a:t>
            </a:r>
            <a:r>
              <a:rPr lang="it-IT" sz="3200" dirty="0">
                <a:latin typeface="+mj-lt"/>
              </a:rPr>
              <a:t> </a:t>
            </a:r>
            <a:r>
              <a:rPr lang="it-IT" sz="3200" dirty="0" err="1">
                <a:latin typeface="+mj-lt"/>
              </a:rPr>
              <a:t>is</a:t>
            </a:r>
            <a:r>
              <a:rPr lang="it-IT" sz="3200" dirty="0">
                <a:latin typeface="+mj-lt"/>
              </a:rPr>
              <a:t> small </a:t>
            </a:r>
            <a:r>
              <a:rPr lang="it-IT" sz="3200" dirty="0" err="1">
                <a:latin typeface="+mj-lt"/>
              </a:rPr>
              <a:t>but</a:t>
            </a:r>
            <a:r>
              <a:rPr lang="it-IT" sz="3200" dirty="0">
                <a:latin typeface="+mj-lt"/>
              </a:rPr>
              <a:t> </a:t>
            </a:r>
            <a:r>
              <a:rPr lang="it-IT" sz="3200" dirty="0" err="1">
                <a:latin typeface="+mj-lt"/>
              </a:rPr>
              <a:t>still</a:t>
            </a:r>
            <a:r>
              <a:rPr lang="it-IT" sz="3200" dirty="0">
                <a:latin typeface="+mj-lt"/>
              </a:rPr>
              <a:t> positive.</a:t>
            </a:r>
          </a:p>
          <a:p>
            <a:pPr marL="0" indent="0">
              <a:buNone/>
            </a:pPr>
            <a:endParaRPr lang="it-IT" sz="3200" dirty="0">
              <a:latin typeface="+mj-lt"/>
            </a:endParaRPr>
          </a:p>
        </p:txBody>
      </p:sp>
      <p:pic>
        <p:nvPicPr>
          <p:cNvPr id="4" name="Immagine 3">
            <a:extLst>
              <a:ext uri="{FF2B5EF4-FFF2-40B4-BE49-F238E27FC236}">
                <a16:creationId xmlns:a16="http://schemas.microsoft.com/office/drawing/2014/main" id="{57CED384-31C1-7D4E-845B-34C91DCA90FE}"/>
              </a:ext>
            </a:extLst>
          </p:cNvPr>
          <p:cNvPicPr>
            <a:picLocks noChangeAspect="1"/>
          </p:cNvPicPr>
          <p:nvPr/>
        </p:nvPicPr>
        <p:blipFill>
          <a:blip r:embed="rId2"/>
          <a:stretch>
            <a:fillRect/>
          </a:stretch>
        </p:blipFill>
        <p:spPr>
          <a:xfrm>
            <a:off x="6096000" y="1771650"/>
            <a:ext cx="5588000" cy="3314700"/>
          </a:xfrm>
          <a:prstGeom prst="rect">
            <a:avLst/>
          </a:prstGeom>
        </p:spPr>
      </p:pic>
      <p:pic>
        <p:nvPicPr>
          <p:cNvPr id="5" name="Immagine 4">
            <a:extLst>
              <a:ext uri="{FF2B5EF4-FFF2-40B4-BE49-F238E27FC236}">
                <a16:creationId xmlns:a16="http://schemas.microsoft.com/office/drawing/2014/main" id="{F26EE74B-1BF9-7442-9BF5-37545368151F}"/>
              </a:ext>
            </a:extLst>
          </p:cNvPr>
          <p:cNvPicPr>
            <a:picLocks noChangeAspect="1"/>
          </p:cNvPicPr>
          <p:nvPr/>
        </p:nvPicPr>
        <p:blipFill>
          <a:blip r:embed="rId3"/>
          <a:stretch>
            <a:fillRect/>
          </a:stretch>
        </p:blipFill>
        <p:spPr>
          <a:xfrm>
            <a:off x="6096000" y="1200150"/>
            <a:ext cx="3087360" cy="571500"/>
          </a:xfrm>
          <a:prstGeom prst="rect">
            <a:avLst/>
          </a:prstGeom>
        </p:spPr>
      </p:pic>
    </p:spTree>
    <p:extLst>
      <p:ext uri="{BB962C8B-B14F-4D97-AF65-F5344CB8AC3E}">
        <p14:creationId xmlns:p14="http://schemas.microsoft.com/office/powerpoint/2010/main" val="280380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Why</a:t>
            </a:r>
            <a:r>
              <a:rPr lang="it-IT" dirty="0"/>
              <a:t> </a:t>
            </a:r>
            <a:r>
              <a:rPr lang="it-IT" dirty="0" err="1"/>
              <a:t>is</a:t>
            </a:r>
            <a:r>
              <a:rPr lang="it-IT" dirty="0"/>
              <a:t> general </a:t>
            </a:r>
            <a:r>
              <a:rPr lang="it-IT" dirty="0" err="1"/>
              <a:t>practice</a:t>
            </a:r>
            <a:br>
              <a:rPr lang="it-IT" dirty="0"/>
            </a:br>
            <a:r>
              <a:rPr lang="it-IT" dirty="0"/>
              <a:t>the best option?</a:t>
            </a:r>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pic>
        <p:nvPicPr>
          <p:cNvPr id="7" name="Immagine 6">
            <a:extLst>
              <a:ext uri="{FF2B5EF4-FFF2-40B4-BE49-F238E27FC236}">
                <a16:creationId xmlns:a16="http://schemas.microsoft.com/office/drawing/2014/main" id="{00BD2D07-9E7B-404F-88B1-BCD427144968}"/>
              </a:ext>
            </a:extLst>
          </p:cNvPr>
          <p:cNvPicPr>
            <a:picLocks noChangeAspect="1"/>
          </p:cNvPicPr>
          <p:nvPr/>
        </p:nvPicPr>
        <p:blipFill>
          <a:blip r:embed="rId2"/>
          <a:stretch>
            <a:fillRect/>
          </a:stretch>
        </p:blipFill>
        <p:spPr>
          <a:xfrm>
            <a:off x="7025598" y="291921"/>
            <a:ext cx="5166402" cy="1540042"/>
          </a:xfrm>
          <a:prstGeom prst="rect">
            <a:avLst/>
          </a:prstGeom>
        </p:spPr>
      </p:pic>
      <p:pic>
        <p:nvPicPr>
          <p:cNvPr id="9" name="Immagine 8">
            <a:extLst>
              <a:ext uri="{FF2B5EF4-FFF2-40B4-BE49-F238E27FC236}">
                <a16:creationId xmlns:a16="http://schemas.microsoft.com/office/drawing/2014/main" id="{6D10A737-9F34-48F2-BB4B-5CA76013ED55}"/>
              </a:ext>
            </a:extLst>
          </p:cNvPr>
          <p:cNvPicPr>
            <a:picLocks noChangeAspect="1"/>
          </p:cNvPicPr>
          <p:nvPr/>
        </p:nvPicPr>
        <p:blipFill>
          <a:blip r:embed="rId3"/>
          <a:stretch>
            <a:fillRect/>
          </a:stretch>
        </p:blipFill>
        <p:spPr>
          <a:xfrm>
            <a:off x="838200" y="1831963"/>
            <a:ext cx="7542752" cy="3490852"/>
          </a:xfrm>
          <a:prstGeom prst="rect">
            <a:avLst/>
          </a:prstGeom>
        </p:spPr>
      </p:pic>
    </p:spTree>
    <p:extLst>
      <p:ext uri="{BB962C8B-B14F-4D97-AF65-F5344CB8AC3E}">
        <p14:creationId xmlns:p14="http://schemas.microsoft.com/office/powerpoint/2010/main" val="23999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Transtheoretical</a:t>
            </a:r>
            <a:r>
              <a:rPr lang="it-IT" dirty="0"/>
              <a:t> model of </a:t>
            </a:r>
            <a:r>
              <a:rPr lang="it-IT" dirty="0" err="1"/>
              <a:t>health</a:t>
            </a:r>
            <a:r>
              <a:rPr lang="it-IT" dirty="0"/>
              <a:t> </a:t>
            </a:r>
            <a:r>
              <a:rPr lang="it-IT" dirty="0" err="1"/>
              <a:t>behaviour</a:t>
            </a:r>
            <a:r>
              <a:rPr lang="it-IT" dirty="0"/>
              <a:t> </a:t>
            </a:r>
            <a:r>
              <a:rPr lang="it-IT" dirty="0" err="1"/>
              <a:t>change</a:t>
            </a:r>
            <a:endParaRPr lang="it-IT" dirty="0"/>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pic>
        <p:nvPicPr>
          <p:cNvPr id="3" name="Immagine 2">
            <a:extLst>
              <a:ext uri="{FF2B5EF4-FFF2-40B4-BE49-F238E27FC236}">
                <a16:creationId xmlns:a16="http://schemas.microsoft.com/office/drawing/2014/main" id="{76285877-D580-4800-91C9-0A759B78B0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621352"/>
            <a:ext cx="3893191" cy="3834793"/>
          </a:xfrm>
          <a:prstGeom prst="rect">
            <a:avLst/>
          </a:prstGeom>
        </p:spPr>
      </p:pic>
      <p:pic>
        <p:nvPicPr>
          <p:cNvPr id="4" name="Immagine 3">
            <a:extLst>
              <a:ext uri="{FF2B5EF4-FFF2-40B4-BE49-F238E27FC236}">
                <a16:creationId xmlns:a16="http://schemas.microsoft.com/office/drawing/2014/main" id="{3838885F-83EB-4DC0-BB61-F0D630961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536" y="1027906"/>
            <a:ext cx="5496923" cy="4131323"/>
          </a:xfrm>
          <a:prstGeom prst="rect">
            <a:avLst/>
          </a:prstGeom>
        </p:spPr>
      </p:pic>
    </p:spTree>
    <p:extLst>
      <p:ext uri="{BB962C8B-B14F-4D97-AF65-F5344CB8AC3E}">
        <p14:creationId xmlns:p14="http://schemas.microsoft.com/office/powerpoint/2010/main" val="1666435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Precontemplation</a:t>
            </a:r>
            <a:endParaRPr lang="it-IT" dirty="0"/>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sp>
        <p:nvSpPr>
          <p:cNvPr id="3" name="Segnaposto contenuto 2">
            <a:extLst>
              <a:ext uri="{FF2B5EF4-FFF2-40B4-BE49-F238E27FC236}">
                <a16:creationId xmlns:a16="http://schemas.microsoft.com/office/drawing/2014/main" id="{C0190141-EA26-4E99-B751-A47CB6AF3B1C}"/>
              </a:ext>
            </a:extLst>
          </p:cNvPr>
          <p:cNvSpPr txBox="1">
            <a:spLocks/>
          </p:cNvSpPr>
          <p:nvPr/>
        </p:nvSpPr>
        <p:spPr>
          <a:xfrm>
            <a:off x="838200" y="145782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The </a:t>
            </a:r>
            <a:r>
              <a:rPr lang="it-IT" dirty="0" err="1"/>
              <a:t>person</a:t>
            </a:r>
            <a:r>
              <a:rPr lang="it-IT" dirty="0"/>
              <a:t> </a:t>
            </a:r>
            <a:r>
              <a:rPr lang="it-IT" dirty="0" err="1"/>
              <a:t>doesn’t</a:t>
            </a:r>
            <a:r>
              <a:rPr lang="it-IT" dirty="0"/>
              <a:t> </a:t>
            </a:r>
            <a:r>
              <a:rPr lang="it-IT" dirty="0" err="1"/>
              <a:t>intend</a:t>
            </a:r>
            <a:r>
              <a:rPr lang="it-IT" dirty="0"/>
              <a:t> to take action in the </a:t>
            </a:r>
            <a:r>
              <a:rPr lang="it-IT" dirty="0" err="1"/>
              <a:t>next</a:t>
            </a:r>
            <a:r>
              <a:rPr lang="it-IT" dirty="0"/>
              <a:t> 6 </a:t>
            </a:r>
            <a:r>
              <a:rPr lang="it-IT" dirty="0" err="1"/>
              <a:t>months</a:t>
            </a:r>
            <a:endParaRPr lang="it-IT" dirty="0"/>
          </a:p>
          <a:p>
            <a:r>
              <a:rPr lang="it-IT" dirty="0" err="1"/>
              <a:t>This</a:t>
            </a:r>
            <a:r>
              <a:rPr lang="it-IT" dirty="0"/>
              <a:t> can </a:t>
            </a:r>
            <a:r>
              <a:rPr lang="it-IT" dirty="0" err="1"/>
              <a:t>happen</a:t>
            </a:r>
            <a:r>
              <a:rPr lang="it-IT" dirty="0"/>
              <a:t> </a:t>
            </a:r>
            <a:r>
              <a:rPr lang="it-IT" dirty="0" err="1"/>
              <a:t>because</a:t>
            </a:r>
            <a:r>
              <a:rPr lang="it-IT" dirty="0"/>
              <a:t> of </a:t>
            </a:r>
            <a:r>
              <a:rPr lang="it-IT" dirty="0" err="1"/>
              <a:t>denial</a:t>
            </a:r>
            <a:r>
              <a:rPr lang="it-IT" dirty="0"/>
              <a:t> or </a:t>
            </a:r>
            <a:r>
              <a:rPr lang="it-IT" dirty="0" err="1"/>
              <a:t>ignorance</a:t>
            </a:r>
            <a:r>
              <a:rPr lang="it-IT" dirty="0"/>
              <a:t> of the </a:t>
            </a:r>
            <a:r>
              <a:rPr lang="it-IT" dirty="0" err="1"/>
              <a:t>problem</a:t>
            </a:r>
            <a:endParaRPr lang="it-IT" dirty="0"/>
          </a:p>
          <a:p>
            <a:r>
              <a:rPr lang="it-IT" dirty="0"/>
              <a:t>Strategies:</a:t>
            </a:r>
          </a:p>
          <a:p>
            <a:pPr lvl="1"/>
            <a:r>
              <a:rPr lang="it-IT" dirty="0" err="1"/>
              <a:t>Inform</a:t>
            </a:r>
            <a:endParaRPr lang="it-IT" dirty="0"/>
          </a:p>
          <a:p>
            <a:pPr lvl="1"/>
            <a:r>
              <a:rPr lang="it-IT" dirty="0" err="1"/>
              <a:t>Assess</a:t>
            </a:r>
            <a:r>
              <a:rPr lang="it-IT" dirty="0"/>
              <a:t> risks of </a:t>
            </a:r>
            <a:r>
              <a:rPr lang="it-IT" dirty="0" err="1"/>
              <a:t>current</a:t>
            </a:r>
            <a:r>
              <a:rPr lang="it-IT" dirty="0"/>
              <a:t> </a:t>
            </a:r>
            <a:r>
              <a:rPr lang="it-IT" dirty="0" err="1"/>
              <a:t>behaviour</a:t>
            </a:r>
            <a:endParaRPr lang="it-IT" dirty="0"/>
          </a:p>
          <a:p>
            <a:pPr lvl="1"/>
            <a:r>
              <a:rPr lang="it-IT" dirty="0" err="1"/>
              <a:t>Ask</a:t>
            </a:r>
            <a:r>
              <a:rPr lang="it-IT" dirty="0"/>
              <a:t> </a:t>
            </a:r>
            <a:r>
              <a:rPr lang="it-IT" dirty="0" err="1"/>
              <a:t>if</a:t>
            </a:r>
            <a:r>
              <a:rPr lang="it-IT" dirty="0"/>
              <a:t> </a:t>
            </a:r>
            <a:r>
              <a:rPr lang="it-IT" dirty="0" err="1"/>
              <a:t>ever</a:t>
            </a:r>
            <a:r>
              <a:rPr lang="it-IT" dirty="0"/>
              <a:t> </a:t>
            </a:r>
            <a:r>
              <a:rPr lang="it-IT" dirty="0" err="1"/>
              <a:t>thought</a:t>
            </a:r>
            <a:r>
              <a:rPr lang="it-IT" dirty="0"/>
              <a:t> of </a:t>
            </a:r>
            <a:r>
              <a:rPr lang="it-IT" dirty="0" err="1"/>
              <a:t>changing</a:t>
            </a:r>
            <a:endParaRPr lang="it-IT" dirty="0"/>
          </a:p>
          <a:p>
            <a:pPr lvl="2"/>
            <a:endParaRPr lang="it-IT" dirty="0"/>
          </a:p>
        </p:txBody>
      </p:sp>
      <p:pic>
        <p:nvPicPr>
          <p:cNvPr id="7" name="Immagine 6">
            <a:extLst>
              <a:ext uri="{FF2B5EF4-FFF2-40B4-BE49-F238E27FC236}">
                <a16:creationId xmlns:a16="http://schemas.microsoft.com/office/drawing/2014/main" id="{902DC5B3-35EF-4358-9116-4F89231A2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0" y="208217"/>
            <a:ext cx="3556000" cy="2667000"/>
          </a:xfrm>
          <a:prstGeom prst="rect">
            <a:avLst/>
          </a:prstGeom>
        </p:spPr>
      </p:pic>
    </p:spTree>
    <p:extLst>
      <p:ext uri="{BB962C8B-B14F-4D97-AF65-F5344CB8AC3E}">
        <p14:creationId xmlns:p14="http://schemas.microsoft.com/office/powerpoint/2010/main" val="387952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Contemplation</a:t>
            </a:r>
            <a:endParaRPr lang="it-IT" dirty="0"/>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pic>
        <p:nvPicPr>
          <p:cNvPr id="4" name="Immagine 3">
            <a:extLst>
              <a:ext uri="{FF2B5EF4-FFF2-40B4-BE49-F238E27FC236}">
                <a16:creationId xmlns:a16="http://schemas.microsoft.com/office/drawing/2014/main" id="{AC6E129B-086F-4027-BAF7-F7A4816C24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8281" y="172704"/>
            <a:ext cx="3373719" cy="3035968"/>
          </a:xfrm>
          <a:prstGeom prst="rect">
            <a:avLst/>
          </a:prstGeom>
        </p:spPr>
      </p:pic>
      <p:sp>
        <p:nvSpPr>
          <p:cNvPr id="5" name="Segnaposto contenuto 2">
            <a:extLst>
              <a:ext uri="{FF2B5EF4-FFF2-40B4-BE49-F238E27FC236}">
                <a16:creationId xmlns:a16="http://schemas.microsoft.com/office/drawing/2014/main" id="{5AE6DDFD-A77F-44AA-B4A7-F550594326B1}"/>
              </a:ext>
            </a:extLst>
          </p:cNvPr>
          <p:cNvSpPr txBox="1">
            <a:spLocks/>
          </p:cNvSpPr>
          <p:nvPr/>
        </p:nvSpPr>
        <p:spPr>
          <a:xfrm>
            <a:off x="838199" y="1402373"/>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The </a:t>
            </a:r>
            <a:r>
              <a:rPr lang="it-IT" dirty="0" err="1"/>
              <a:t>person</a:t>
            </a:r>
            <a:r>
              <a:rPr lang="it-IT" dirty="0"/>
              <a:t> </a:t>
            </a:r>
            <a:r>
              <a:rPr lang="it-IT" dirty="0" err="1"/>
              <a:t>intends</a:t>
            </a:r>
            <a:r>
              <a:rPr lang="it-IT" dirty="0"/>
              <a:t> to take action in the </a:t>
            </a:r>
            <a:r>
              <a:rPr lang="it-IT" dirty="0" err="1"/>
              <a:t>next</a:t>
            </a:r>
            <a:r>
              <a:rPr lang="it-IT" dirty="0"/>
              <a:t> 6 </a:t>
            </a:r>
            <a:r>
              <a:rPr lang="it-IT" dirty="0" err="1"/>
              <a:t>months</a:t>
            </a:r>
            <a:endParaRPr lang="it-IT" dirty="0"/>
          </a:p>
          <a:p>
            <a:r>
              <a:rPr lang="it-IT" dirty="0"/>
              <a:t>The </a:t>
            </a:r>
            <a:r>
              <a:rPr lang="it-IT" dirty="0" err="1"/>
              <a:t>person’s</a:t>
            </a:r>
            <a:r>
              <a:rPr lang="it-IT" dirty="0"/>
              <a:t> </a:t>
            </a:r>
            <a:r>
              <a:rPr lang="it-IT" dirty="0" err="1"/>
              <a:t>approach</a:t>
            </a:r>
            <a:r>
              <a:rPr lang="it-IT" dirty="0"/>
              <a:t> </a:t>
            </a:r>
            <a:r>
              <a:rPr lang="it-IT" dirty="0" err="1"/>
              <a:t>is</a:t>
            </a:r>
            <a:r>
              <a:rPr lang="it-IT" dirty="0"/>
              <a:t> </a:t>
            </a:r>
            <a:r>
              <a:rPr lang="it-IT" dirty="0" err="1"/>
              <a:t>ambivalent</a:t>
            </a:r>
            <a:r>
              <a:rPr lang="it-IT" dirty="0"/>
              <a:t>: he/</a:t>
            </a:r>
            <a:r>
              <a:rPr lang="it-IT" dirty="0" err="1"/>
              <a:t>she</a:t>
            </a:r>
            <a:r>
              <a:rPr lang="it-IT" dirty="0"/>
              <a:t> </a:t>
            </a:r>
            <a:r>
              <a:rPr lang="it-IT" dirty="0" err="1"/>
              <a:t>is</a:t>
            </a:r>
            <a:r>
              <a:rPr lang="it-IT" dirty="0"/>
              <a:t> </a:t>
            </a:r>
            <a:r>
              <a:rPr lang="it-IT" dirty="0" err="1"/>
              <a:t>aware</a:t>
            </a:r>
            <a:r>
              <a:rPr lang="it-IT" dirty="0"/>
              <a:t> of the </a:t>
            </a:r>
            <a:r>
              <a:rPr lang="it-IT" dirty="0" err="1"/>
              <a:t>pros</a:t>
            </a:r>
            <a:r>
              <a:rPr lang="it-IT" dirty="0"/>
              <a:t> of </a:t>
            </a:r>
            <a:r>
              <a:rPr lang="it-IT" dirty="0" err="1"/>
              <a:t>changing</a:t>
            </a:r>
            <a:r>
              <a:rPr lang="it-IT" dirty="0"/>
              <a:t>, </a:t>
            </a:r>
            <a:r>
              <a:rPr lang="it-IT" dirty="0" err="1"/>
              <a:t>but</a:t>
            </a:r>
            <a:r>
              <a:rPr lang="it-IT" dirty="0"/>
              <a:t> the costs </a:t>
            </a:r>
            <a:r>
              <a:rPr lang="it-IT" dirty="0" err="1"/>
              <a:t>represent</a:t>
            </a:r>
            <a:r>
              <a:rPr lang="it-IT" dirty="0"/>
              <a:t> a </a:t>
            </a:r>
            <a:r>
              <a:rPr lang="it-IT" dirty="0" err="1"/>
              <a:t>barrier</a:t>
            </a:r>
            <a:endParaRPr lang="it-IT" dirty="0"/>
          </a:p>
          <a:p>
            <a:r>
              <a:rPr lang="it-IT" dirty="0"/>
              <a:t>Strategies:</a:t>
            </a:r>
          </a:p>
          <a:p>
            <a:pPr lvl="1"/>
            <a:r>
              <a:rPr lang="it-IT" dirty="0" err="1"/>
              <a:t>Weigh</a:t>
            </a:r>
            <a:r>
              <a:rPr lang="it-IT" dirty="0"/>
              <a:t> </a:t>
            </a:r>
            <a:r>
              <a:rPr lang="it-IT" dirty="0" err="1"/>
              <a:t>pros</a:t>
            </a:r>
            <a:r>
              <a:rPr lang="it-IT" dirty="0"/>
              <a:t> and cons</a:t>
            </a:r>
          </a:p>
          <a:p>
            <a:pPr lvl="1"/>
            <a:r>
              <a:rPr lang="it-IT" dirty="0" err="1"/>
              <a:t>Identify</a:t>
            </a:r>
            <a:r>
              <a:rPr lang="it-IT" dirty="0"/>
              <a:t> </a:t>
            </a:r>
            <a:r>
              <a:rPr lang="it-IT" dirty="0" err="1"/>
              <a:t>barriers</a:t>
            </a:r>
            <a:r>
              <a:rPr lang="it-IT" dirty="0"/>
              <a:t> to </a:t>
            </a:r>
            <a:r>
              <a:rPr lang="it-IT" dirty="0" err="1"/>
              <a:t>change</a:t>
            </a:r>
            <a:endParaRPr lang="it-IT" dirty="0"/>
          </a:p>
          <a:p>
            <a:pPr lvl="1"/>
            <a:r>
              <a:rPr lang="it-IT" dirty="0" err="1"/>
              <a:t>Confirm</a:t>
            </a:r>
            <a:r>
              <a:rPr lang="it-IT" dirty="0"/>
              <a:t> </a:t>
            </a:r>
            <a:r>
              <a:rPr lang="it-IT" dirty="0" err="1"/>
              <a:t>readyness</a:t>
            </a:r>
            <a:r>
              <a:rPr lang="it-IT" dirty="0"/>
              <a:t> and </a:t>
            </a:r>
            <a:r>
              <a:rPr lang="it-IT" dirty="0" err="1"/>
              <a:t>ability</a:t>
            </a:r>
            <a:r>
              <a:rPr lang="it-IT" dirty="0"/>
              <a:t> to </a:t>
            </a:r>
            <a:r>
              <a:rPr lang="it-IT" dirty="0" err="1"/>
              <a:t>change</a:t>
            </a:r>
            <a:endParaRPr lang="it-IT" dirty="0"/>
          </a:p>
          <a:p>
            <a:pPr lvl="2"/>
            <a:endParaRPr lang="it-IT" dirty="0"/>
          </a:p>
        </p:txBody>
      </p:sp>
    </p:spTree>
    <p:extLst>
      <p:ext uri="{BB962C8B-B14F-4D97-AF65-F5344CB8AC3E}">
        <p14:creationId xmlns:p14="http://schemas.microsoft.com/office/powerpoint/2010/main" val="419599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Preparation</a:t>
            </a:r>
            <a:endParaRPr lang="it-IT" dirty="0"/>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sp>
        <p:nvSpPr>
          <p:cNvPr id="3" name="Segnaposto contenuto 2">
            <a:extLst>
              <a:ext uri="{FF2B5EF4-FFF2-40B4-BE49-F238E27FC236}">
                <a16:creationId xmlns:a16="http://schemas.microsoft.com/office/drawing/2014/main" id="{1C0C3D53-6C60-4938-877A-04A29764DFB3}"/>
              </a:ext>
            </a:extLst>
          </p:cNvPr>
          <p:cNvSpPr txBox="1">
            <a:spLocks/>
          </p:cNvSpPr>
          <p:nvPr/>
        </p:nvSpPr>
        <p:spPr>
          <a:xfrm>
            <a:off x="838200" y="1371543"/>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The </a:t>
            </a:r>
            <a:r>
              <a:rPr lang="it-IT" dirty="0" err="1"/>
              <a:t>person</a:t>
            </a:r>
            <a:r>
              <a:rPr lang="it-IT" dirty="0"/>
              <a:t> </a:t>
            </a:r>
            <a:r>
              <a:rPr lang="it-IT" dirty="0" err="1"/>
              <a:t>intends</a:t>
            </a:r>
            <a:r>
              <a:rPr lang="it-IT" dirty="0"/>
              <a:t> to take action in the </a:t>
            </a:r>
            <a:r>
              <a:rPr lang="it-IT" dirty="0" err="1"/>
              <a:t>next</a:t>
            </a:r>
            <a:r>
              <a:rPr lang="it-IT" dirty="0"/>
              <a:t> </a:t>
            </a:r>
            <a:r>
              <a:rPr lang="it-IT" dirty="0" err="1"/>
              <a:t>month</a:t>
            </a:r>
            <a:endParaRPr lang="it-IT" dirty="0"/>
          </a:p>
          <a:p>
            <a:r>
              <a:rPr lang="it-IT" dirty="0"/>
              <a:t>The </a:t>
            </a:r>
            <a:r>
              <a:rPr lang="it-IT" dirty="0" err="1"/>
              <a:t>person’s</a:t>
            </a:r>
            <a:r>
              <a:rPr lang="it-IT" dirty="0"/>
              <a:t> </a:t>
            </a:r>
            <a:r>
              <a:rPr lang="it-IT" dirty="0" err="1"/>
              <a:t>decided</a:t>
            </a:r>
            <a:r>
              <a:rPr lang="it-IT" dirty="0"/>
              <a:t> to act, </a:t>
            </a:r>
            <a:r>
              <a:rPr lang="it-IT" dirty="0" err="1"/>
              <a:t>but</a:t>
            </a:r>
            <a:r>
              <a:rPr lang="it-IT" dirty="0"/>
              <a:t> the plan </a:t>
            </a:r>
            <a:r>
              <a:rPr lang="it-IT" dirty="0" err="1"/>
              <a:t>is</a:t>
            </a:r>
            <a:r>
              <a:rPr lang="it-IT" dirty="0"/>
              <a:t> </a:t>
            </a:r>
            <a:r>
              <a:rPr lang="it-IT" dirty="0" err="1"/>
              <a:t>still</a:t>
            </a:r>
            <a:r>
              <a:rPr lang="it-IT" dirty="0"/>
              <a:t> </a:t>
            </a:r>
            <a:r>
              <a:rPr lang="it-IT" dirty="0" err="1"/>
              <a:t>ambiguous</a:t>
            </a:r>
            <a:r>
              <a:rPr lang="it-IT" dirty="0"/>
              <a:t> or </a:t>
            </a:r>
            <a:r>
              <a:rPr lang="it-IT" dirty="0" err="1"/>
              <a:t>uncertain</a:t>
            </a:r>
            <a:endParaRPr lang="it-IT" dirty="0"/>
          </a:p>
          <a:p>
            <a:r>
              <a:rPr lang="it-IT" dirty="0"/>
              <a:t>Strategies:</a:t>
            </a:r>
          </a:p>
          <a:p>
            <a:pPr lvl="1"/>
            <a:r>
              <a:rPr lang="it-IT" dirty="0" err="1"/>
              <a:t>Prepare</a:t>
            </a:r>
            <a:r>
              <a:rPr lang="it-IT" dirty="0"/>
              <a:t> a plan for action</a:t>
            </a:r>
          </a:p>
          <a:p>
            <a:pPr lvl="1"/>
            <a:r>
              <a:rPr lang="it-IT" dirty="0" err="1"/>
              <a:t>Define</a:t>
            </a:r>
            <a:r>
              <a:rPr lang="it-IT" dirty="0"/>
              <a:t> the short and long </a:t>
            </a:r>
            <a:r>
              <a:rPr lang="it-IT" dirty="0" err="1"/>
              <a:t>term</a:t>
            </a:r>
            <a:r>
              <a:rPr lang="it-IT" dirty="0"/>
              <a:t> goals</a:t>
            </a:r>
          </a:p>
          <a:p>
            <a:pPr lvl="1"/>
            <a:r>
              <a:rPr lang="it-IT" dirty="0" err="1"/>
              <a:t>Strengthen</a:t>
            </a:r>
            <a:r>
              <a:rPr lang="it-IT" dirty="0"/>
              <a:t> the </a:t>
            </a:r>
            <a:r>
              <a:rPr lang="it-IT" dirty="0" err="1"/>
              <a:t>will</a:t>
            </a:r>
            <a:r>
              <a:rPr lang="it-IT" dirty="0"/>
              <a:t> to </a:t>
            </a:r>
            <a:r>
              <a:rPr lang="it-IT" dirty="0" err="1"/>
              <a:t>change</a:t>
            </a:r>
            <a:endParaRPr lang="it-IT" dirty="0"/>
          </a:p>
          <a:p>
            <a:pPr lvl="2"/>
            <a:endParaRPr lang="it-IT" dirty="0"/>
          </a:p>
        </p:txBody>
      </p:sp>
      <p:pic>
        <p:nvPicPr>
          <p:cNvPr id="7" name="Immagine 6">
            <a:extLst>
              <a:ext uri="{FF2B5EF4-FFF2-40B4-BE49-F238E27FC236}">
                <a16:creationId xmlns:a16="http://schemas.microsoft.com/office/drawing/2014/main" id="{5E5951E6-D226-4543-AC6E-9C7E35E30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281" y="208434"/>
            <a:ext cx="4010719" cy="2326217"/>
          </a:xfrm>
          <a:prstGeom prst="rect">
            <a:avLst/>
          </a:prstGeom>
        </p:spPr>
      </p:pic>
    </p:spTree>
    <p:extLst>
      <p:ext uri="{BB962C8B-B14F-4D97-AF65-F5344CB8AC3E}">
        <p14:creationId xmlns:p14="http://schemas.microsoft.com/office/powerpoint/2010/main" val="197689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0D5AC-A3C1-4E54-A7A5-F0A0D5A9188A}"/>
              </a:ext>
            </a:extLst>
          </p:cNvPr>
          <p:cNvSpPr>
            <a:spLocks noGrp="1"/>
          </p:cNvSpPr>
          <p:nvPr>
            <p:ph type="ctrTitle"/>
          </p:nvPr>
        </p:nvSpPr>
        <p:spPr>
          <a:xfrm>
            <a:off x="1524000" y="1147530"/>
            <a:ext cx="9144000" cy="2387600"/>
          </a:xfrm>
        </p:spPr>
        <p:txBody>
          <a:bodyPr/>
          <a:lstStyle/>
          <a:p>
            <a:r>
              <a:rPr lang="it-IT" dirty="0"/>
              <a:t>GP and </a:t>
            </a:r>
            <a:r>
              <a:rPr lang="it-IT" dirty="0" err="1"/>
              <a:t>patient’s</a:t>
            </a:r>
            <a:r>
              <a:rPr lang="it-IT" dirty="0"/>
              <a:t> </a:t>
            </a:r>
            <a:r>
              <a:rPr lang="it-IT" dirty="0" err="1"/>
              <a:t>alliance</a:t>
            </a:r>
            <a:endParaRPr lang="it-IT" dirty="0"/>
          </a:p>
        </p:txBody>
      </p:sp>
      <p:sp>
        <p:nvSpPr>
          <p:cNvPr id="3" name="Sottotitolo 2">
            <a:extLst>
              <a:ext uri="{FF2B5EF4-FFF2-40B4-BE49-F238E27FC236}">
                <a16:creationId xmlns:a16="http://schemas.microsoft.com/office/drawing/2014/main" id="{7CC41EA8-D123-4C7C-889C-E420EF2A0AF0}"/>
              </a:ext>
            </a:extLst>
          </p:cNvPr>
          <p:cNvSpPr>
            <a:spLocks noGrp="1"/>
          </p:cNvSpPr>
          <p:nvPr>
            <p:ph type="subTitle" idx="1"/>
          </p:nvPr>
        </p:nvSpPr>
        <p:spPr/>
        <p:txBody>
          <a:bodyPr/>
          <a:lstStyle/>
          <a:p>
            <a:r>
              <a:rPr lang="it-IT" dirty="0"/>
              <a:t>For the </a:t>
            </a:r>
            <a:r>
              <a:rPr lang="it-IT" dirty="0" err="1"/>
              <a:t>elimination</a:t>
            </a:r>
            <a:r>
              <a:rPr lang="it-IT" dirty="0"/>
              <a:t> of </a:t>
            </a:r>
            <a:r>
              <a:rPr lang="it-IT" dirty="0" err="1"/>
              <a:t>modifiable</a:t>
            </a:r>
            <a:r>
              <a:rPr lang="it-IT" dirty="0"/>
              <a:t> risk </a:t>
            </a:r>
            <a:r>
              <a:rPr lang="it-IT" dirty="0" err="1"/>
              <a:t>factors</a:t>
            </a:r>
            <a:endParaRPr lang="it-IT" dirty="0"/>
          </a:p>
        </p:txBody>
      </p:sp>
    </p:spTree>
    <p:extLst>
      <p:ext uri="{BB962C8B-B14F-4D97-AF65-F5344CB8AC3E}">
        <p14:creationId xmlns:p14="http://schemas.microsoft.com/office/powerpoint/2010/main" val="1642175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a:t>Action</a:t>
            </a:r>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sp>
        <p:nvSpPr>
          <p:cNvPr id="3" name="Segnaposto contenuto 2">
            <a:extLst>
              <a:ext uri="{FF2B5EF4-FFF2-40B4-BE49-F238E27FC236}">
                <a16:creationId xmlns:a16="http://schemas.microsoft.com/office/drawing/2014/main" id="{F4E60E19-E1EF-4016-9DF3-97C9AE033935}"/>
              </a:ext>
            </a:extLst>
          </p:cNvPr>
          <p:cNvSpPr txBox="1">
            <a:spLocks/>
          </p:cNvSpPr>
          <p:nvPr/>
        </p:nvSpPr>
        <p:spPr>
          <a:xfrm>
            <a:off x="838199" y="1402373"/>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The </a:t>
            </a:r>
            <a:r>
              <a:rPr lang="it-IT" dirty="0" err="1"/>
              <a:t>person</a:t>
            </a:r>
            <a:r>
              <a:rPr lang="it-IT" dirty="0"/>
              <a:t> </a:t>
            </a:r>
            <a:r>
              <a:rPr lang="it-IT" dirty="0" err="1"/>
              <a:t>has</a:t>
            </a:r>
            <a:r>
              <a:rPr lang="it-IT" dirty="0"/>
              <a:t> </a:t>
            </a:r>
            <a:r>
              <a:rPr lang="it-IT" dirty="0" err="1"/>
              <a:t>started</a:t>
            </a:r>
            <a:r>
              <a:rPr lang="it-IT" dirty="0"/>
              <a:t> to take action in the </a:t>
            </a:r>
            <a:r>
              <a:rPr lang="it-IT" dirty="0" err="1"/>
              <a:t>past</a:t>
            </a:r>
            <a:r>
              <a:rPr lang="it-IT" dirty="0"/>
              <a:t> 6 </a:t>
            </a:r>
            <a:r>
              <a:rPr lang="it-IT" dirty="0" err="1"/>
              <a:t>months</a:t>
            </a:r>
            <a:endParaRPr lang="it-IT" dirty="0"/>
          </a:p>
          <a:p>
            <a:r>
              <a:rPr lang="it-IT" dirty="0"/>
              <a:t>The </a:t>
            </a:r>
            <a:r>
              <a:rPr lang="it-IT" dirty="0" err="1"/>
              <a:t>person’s</a:t>
            </a:r>
            <a:r>
              <a:rPr lang="it-IT" dirty="0"/>
              <a:t> </a:t>
            </a:r>
            <a:r>
              <a:rPr lang="it-IT" dirty="0" err="1"/>
              <a:t>taking</a:t>
            </a:r>
            <a:r>
              <a:rPr lang="it-IT" dirty="0"/>
              <a:t> action </a:t>
            </a:r>
            <a:r>
              <a:rPr lang="it-IT" dirty="0" err="1"/>
              <a:t>towards</a:t>
            </a:r>
            <a:r>
              <a:rPr lang="it-IT" dirty="0"/>
              <a:t> a goal, </a:t>
            </a:r>
            <a:r>
              <a:rPr lang="it-IT" dirty="0" err="1"/>
              <a:t>but</a:t>
            </a:r>
            <a:r>
              <a:rPr lang="it-IT" dirty="0"/>
              <a:t> </a:t>
            </a:r>
            <a:r>
              <a:rPr lang="it-IT" dirty="0" err="1"/>
              <a:t>obstacles</a:t>
            </a:r>
            <a:r>
              <a:rPr lang="it-IT" dirty="0"/>
              <a:t> </a:t>
            </a:r>
            <a:r>
              <a:rPr lang="it-IT" dirty="0" err="1"/>
              <a:t>may</a:t>
            </a:r>
            <a:r>
              <a:rPr lang="it-IT" dirty="0"/>
              <a:t> stop, </a:t>
            </a:r>
            <a:r>
              <a:rPr lang="it-IT" dirty="0" err="1"/>
              <a:t>expecially</a:t>
            </a:r>
            <a:r>
              <a:rPr lang="it-IT" dirty="0"/>
              <a:t> </a:t>
            </a:r>
            <a:r>
              <a:rPr lang="it-IT" dirty="0" err="1"/>
              <a:t>if</a:t>
            </a:r>
            <a:r>
              <a:rPr lang="it-IT" dirty="0"/>
              <a:t> </a:t>
            </a:r>
            <a:r>
              <a:rPr lang="it-IT" dirty="0" err="1"/>
              <a:t>not</a:t>
            </a:r>
            <a:r>
              <a:rPr lang="it-IT" dirty="0"/>
              <a:t> </a:t>
            </a:r>
            <a:r>
              <a:rPr lang="it-IT" dirty="0" err="1"/>
              <a:t>planned</a:t>
            </a:r>
            <a:r>
              <a:rPr lang="it-IT" dirty="0"/>
              <a:t> </a:t>
            </a:r>
            <a:r>
              <a:rPr lang="it-IT" dirty="0" err="1"/>
              <a:t>adequately</a:t>
            </a:r>
            <a:endParaRPr lang="it-IT" dirty="0"/>
          </a:p>
          <a:p>
            <a:r>
              <a:rPr lang="it-IT" dirty="0"/>
              <a:t>Strategies:</a:t>
            </a:r>
          </a:p>
          <a:p>
            <a:pPr lvl="1"/>
            <a:r>
              <a:rPr lang="it-IT" dirty="0" err="1"/>
              <a:t>Reinforce</a:t>
            </a:r>
            <a:r>
              <a:rPr lang="it-IT" dirty="0"/>
              <a:t> </a:t>
            </a:r>
            <a:r>
              <a:rPr lang="it-IT" dirty="0" err="1"/>
              <a:t>change</a:t>
            </a:r>
            <a:endParaRPr lang="it-IT" dirty="0"/>
          </a:p>
          <a:p>
            <a:pPr lvl="1"/>
            <a:r>
              <a:rPr lang="it-IT" dirty="0" err="1"/>
              <a:t>Reward</a:t>
            </a:r>
            <a:r>
              <a:rPr lang="it-IT" dirty="0"/>
              <a:t> the success</a:t>
            </a:r>
          </a:p>
          <a:p>
            <a:pPr lvl="1"/>
            <a:r>
              <a:rPr lang="it-IT" dirty="0" err="1"/>
              <a:t>Seek</a:t>
            </a:r>
            <a:r>
              <a:rPr lang="it-IT" dirty="0"/>
              <a:t> for social support</a:t>
            </a:r>
          </a:p>
          <a:p>
            <a:pPr lvl="2"/>
            <a:endParaRPr lang="it-IT" dirty="0"/>
          </a:p>
        </p:txBody>
      </p:sp>
      <p:pic>
        <p:nvPicPr>
          <p:cNvPr id="7" name="Immagine 6">
            <a:extLst>
              <a:ext uri="{FF2B5EF4-FFF2-40B4-BE49-F238E27FC236}">
                <a16:creationId xmlns:a16="http://schemas.microsoft.com/office/drawing/2014/main" id="{8D3F71A1-E2D0-4DC1-9B16-6E55352C1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2607" y="219267"/>
            <a:ext cx="4149393" cy="2366211"/>
          </a:xfrm>
          <a:prstGeom prst="rect">
            <a:avLst/>
          </a:prstGeom>
        </p:spPr>
      </p:pic>
    </p:spTree>
    <p:extLst>
      <p:ext uri="{BB962C8B-B14F-4D97-AF65-F5344CB8AC3E}">
        <p14:creationId xmlns:p14="http://schemas.microsoft.com/office/powerpoint/2010/main" val="282356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Maintenance</a:t>
            </a:r>
            <a:endParaRPr lang="it-IT" dirty="0"/>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sp>
        <p:nvSpPr>
          <p:cNvPr id="3" name="Segnaposto contenuto 2">
            <a:extLst>
              <a:ext uri="{FF2B5EF4-FFF2-40B4-BE49-F238E27FC236}">
                <a16:creationId xmlns:a16="http://schemas.microsoft.com/office/drawing/2014/main" id="{F84217EE-0B2D-4D1D-A075-E73A62D3F131}"/>
              </a:ext>
            </a:extLst>
          </p:cNvPr>
          <p:cNvSpPr txBox="1">
            <a:spLocks/>
          </p:cNvSpPr>
          <p:nvPr/>
        </p:nvSpPr>
        <p:spPr>
          <a:xfrm>
            <a:off x="956472" y="1402373"/>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The </a:t>
            </a:r>
            <a:r>
              <a:rPr lang="it-IT" dirty="0" err="1"/>
              <a:t>person</a:t>
            </a:r>
            <a:r>
              <a:rPr lang="it-IT" dirty="0"/>
              <a:t> </a:t>
            </a:r>
            <a:r>
              <a:rPr lang="it-IT" dirty="0" err="1"/>
              <a:t>has</a:t>
            </a:r>
            <a:r>
              <a:rPr lang="it-IT" dirty="0"/>
              <a:t> </a:t>
            </a:r>
            <a:r>
              <a:rPr lang="it-IT" dirty="0" err="1"/>
              <a:t>started</a:t>
            </a:r>
            <a:r>
              <a:rPr lang="it-IT" dirty="0"/>
              <a:t> to take action in the more </a:t>
            </a:r>
            <a:r>
              <a:rPr lang="it-IT" dirty="0" err="1"/>
              <a:t>than</a:t>
            </a:r>
            <a:r>
              <a:rPr lang="it-IT" dirty="0"/>
              <a:t> 6 </a:t>
            </a:r>
            <a:r>
              <a:rPr lang="it-IT" dirty="0" err="1"/>
              <a:t>months</a:t>
            </a:r>
            <a:r>
              <a:rPr lang="it-IT" dirty="0"/>
              <a:t> ago</a:t>
            </a:r>
          </a:p>
          <a:p>
            <a:r>
              <a:rPr lang="it-IT" dirty="0"/>
              <a:t>The </a:t>
            </a:r>
            <a:r>
              <a:rPr lang="it-IT" dirty="0" err="1"/>
              <a:t>person’s</a:t>
            </a:r>
            <a:r>
              <a:rPr lang="it-IT" dirty="0"/>
              <a:t> </a:t>
            </a:r>
            <a:r>
              <a:rPr lang="it-IT" dirty="0" err="1"/>
              <a:t>taking</a:t>
            </a:r>
            <a:r>
              <a:rPr lang="it-IT" dirty="0"/>
              <a:t> action and </a:t>
            </a:r>
            <a:r>
              <a:rPr lang="it-IT" dirty="0" err="1"/>
              <a:t>is</a:t>
            </a:r>
            <a:r>
              <a:rPr lang="it-IT" dirty="0"/>
              <a:t> </a:t>
            </a:r>
            <a:r>
              <a:rPr lang="it-IT" dirty="0" err="1"/>
              <a:t>less</a:t>
            </a:r>
            <a:r>
              <a:rPr lang="it-IT" dirty="0"/>
              <a:t> </a:t>
            </a:r>
            <a:r>
              <a:rPr lang="it-IT" dirty="0" err="1"/>
              <a:t>tempted</a:t>
            </a:r>
            <a:r>
              <a:rPr lang="it-IT" dirty="0"/>
              <a:t> to relapse (</a:t>
            </a:r>
            <a:r>
              <a:rPr lang="it-IT" dirty="0" err="1"/>
              <a:t>but</a:t>
            </a:r>
            <a:r>
              <a:rPr lang="it-IT" dirty="0"/>
              <a:t> </a:t>
            </a:r>
            <a:r>
              <a:rPr lang="it-IT" dirty="0" err="1"/>
              <a:t>it’s</a:t>
            </a:r>
            <a:r>
              <a:rPr lang="it-IT" dirty="0"/>
              <a:t> </a:t>
            </a:r>
            <a:r>
              <a:rPr lang="it-IT" dirty="0" err="1"/>
              <a:t>still</a:t>
            </a:r>
            <a:r>
              <a:rPr lang="it-IT" dirty="0"/>
              <a:t> </a:t>
            </a:r>
            <a:r>
              <a:rPr lang="it-IT" dirty="0" err="1"/>
              <a:t>possible</a:t>
            </a:r>
            <a:r>
              <a:rPr lang="it-IT" dirty="0"/>
              <a:t>)</a:t>
            </a:r>
          </a:p>
          <a:p>
            <a:r>
              <a:rPr lang="it-IT" dirty="0"/>
              <a:t>Strategies:</a:t>
            </a:r>
          </a:p>
          <a:p>
            <a:pPr lvl="1"/>
            <a:r>
              <a:rPr lang="it-IT" dirty="0" err="1"/>
              <a:t>Reward</a:t>
            </a:r>
            <a:r>
              <a:rPr lang="it-IT" dirty="0"/>
              <a:t> the success</a:t>
            </a:r>
          </a:p>
          <a:p>
            <a:pPr lvl="1"/>
            <a:r>
              <a:rPr lang="it-IT" dirty="0" err="1"/>
              <a:t>Develop</a:t>
            </a:r>
            <a:r>
              <a:rPr lang="it-IT" dirty="0"/>
              <a:t> strategies to </a:t>
            </a:r>
            <a:r>
              <a:rPr lang="it-IT" dirty="0" err="1"/>
              <a:t>cope</a:t>
            </a:r>
            <a:r>
              <a:rPr lang="it-IT" dirty="0"/>
              <a:t> with </a:t>
            </a:r>
            <a:r>
              <a:rPr lang="it-IT" dirty="0" err="1"/>
              <a:t>temptation</a:t>
            </a:r>
            <a:endParaRPr lang="it-IT" dirty="0"/>
          </a:p>
          <a:p>
            <a:pPr lvl="2"/>
            <a:endParaRPr lang="it-IT" dirty="0"/>
          </a:p>
        </p:txBody>
      </p:sp>
      <p:pic>
        <p:nvPicPr>
          <p:cNvPr id="7" name="Immagine 6">
            <a:extLst>
              <a:ext uri="{FF2B5EF4-FFF2-40B4-BE49-F238E27FC236}">
                <a16:creationId xmlns:a16="http://schemas.microsoft.com/office/drawing/2014/main" id="{6B2995CD-ED8E-4145-9212-1045B7EDD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067" y="213356"/>
            <a:ext cx="4238933" cy="2380770"/>
          </a:xfrm>
          <a:prstGeom prst="rect">
            <a:avLst/>
          </a:prstGeom>
        </p:spPr>
      </p:pic>
    </p:spTree>
    <p:extLst>
      <p:ext uri="{BB962C8B-B14F-4D97-AF65-F5344CB8AC3E}">
        <p14:creationId xmlns:p14="http://schemas.microsoft.com/office/powerpoint/2010/main" val="342154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a:t>Relapse</a:t>
            </a:r>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2083777"/>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it-IT" dirty="0"/>
          </a:p>
        </p:txBody>
      </p:sp>
      <p:sp>
        <p:nvSpPr>
          <p:cNvPr id="3" name="Segnaposto contenuto 2">
            <a:extLst>
              <a:ext uri="{FF2B5EF4-FFF2-40B4-BE49-F238E27FC236}">
                <a16:creationId xmlns:a16="http://schemas.microsoft.com/office/drawing/2014/main" id="{F84217EE-0B2D-4D1D-A075-E73A62D3F131}"/>
              </a:ext>
            </a:extLst>
          </p:cNvPr>
          <p:cNvSpPr txBox="1">
            <a:spLocks/>
          </p:cNvSpPr>
          <p:nvPr/>
        </p:nvSpPr>
        <p:spPr>
          <a:xfrm>
            <a:off x="838199" y="1385764"/>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The </a:t>
            </a:r>
            <a:r>
              <a:rPr lang="it-IT" dirty="0" err="1"/>
              <a:t>person</a:t>
            </a:r>
            <a:r>
              <a:rPr lang="it-IT" dirty="0"/>
              <a:t> </a:t>
            </a:r>
            <a:r>
              <a:rPr lang="it-IT" dirty="0" err="1"/>
              <a:t>relapses</a:t>
            </a:r>
            <a:r>
              <a:rPr lang="it-IT" dirty="0"/>
              <a:t> to </a:t>
            </a:r>
            <a:r>
              <a:rPr lang="it-IT" dirty="0" err="1"/>
              <a:t>his</a:t>
            </a:r>
            <a:r>
              <a:rPr lang="it-IT" dirty="0"/>
              <a:t>/</a:t>
            </a:r>
            <a:r>
              <a:rPr lang="it-IT" dirty="0" err="1"/>
              <a:t>her</a:t>
            </a:r>
            <a:r>
              <a:rPr lang="it-IT" dirty="0"/>
              <a:t> </a:t>
            </a:r>
            <a:r>
              <a:rPr lang="it-IT" dirty="0" err="1"/>
              <a:t>bad</a:t>
            </a:r>
            <a:r>
              <a:rPr lang="it-IT" dirty="0"/>
              <a:t> </a:t>
            </a:r>
            <a:r>
              <a:rPr lang="it-IT" dirty="0" err="1"/>
              <a:t>habit</a:t>
            </a:r>
            <a:endParaRPr lang="it-IT" dirty="0"/>
          </a:p>
          <a:p>
            <a:r>
              <a:rPr lang="it-IT" dirty="0"/>
              <a:t>The </a:t>
            </a:r>
            <a:r>
              <a:rPr lang="it-IT" dirty="0" err="1"/>
              <a:t>person’s</a:t>
            </a:r>
            <a:r>
              <a:rPr lang="it-IT" dirty="0"/>
              <a:t> </a:t>
            </a:r>
            <a:r>
              <a:rPr lang="it-IT" dirty="0" err="1"/>
              <a:t>disappointed</a:t>
            </a:r>
            <a:r>
              <a:rPr lang="it-IT" dirty="0"/>
              <a:t> and </a:t>
            </a:r>
            <a:r>
              <a:rPr lang="it-IT" dirty="0" err="1"/>
              <a:t>frustrated</a:t>
            </a:r>
            <a:r>
              <a:rPr lang="it-IT" dirty="0"/>
              <a:t>, with feelings of </a:t>
            </a:r>
            <a:r>
              <a:rPr lang="it-IT" dirty="0" err="1"/>
              <a:t>failure</a:t>
            </a:r>
            <a:endParaRPr lang="it-IT" dirty="0"/>
          </a:p>
          <a:p>
            <a:r>
              <a:rPr lang="it-IT" dirty="0"/>
              <a:t>Strategies:</a:t>
            </a:r>
          </a:p>
          <a:p>
            <a:pPr lvl="1"/>
            <a:r>
              <a:rPr lang="it-IT" dirty="0" err="1"/>
              <a:t>Recognize</a:t>
            </a:r>
            <a:r>
              <a:rPr lang="it-IT" dirty="0"/>
              <a:t> relapse </a:t>
            </a:r>
            <a:r>
              <a:rPr lang="it-IT" dirty="0" err="1"/>
              <a:t>as</a:t>
            </a:r>
            <a:r>
              <a:rPr lang="it-IT" dirty="0"/>
              <a:t> a </a:t>
            </a:r>
            <a:r>
              <a:rPr lang="it-IT" dirty="0" err="1"/>
              <a:t>natural</a:t>
            </a:r>
            <a:r>
              <a:rPr lang="it-IT" dirty="0"/>
              <a:t> part of </a:t>
            </a:r>
            <a:r>
              <a:rPr lang="it-IT" dirty="0" err="1"/>
              <a:t>changing</a:t>
            </a:r>
            <a:endParaRPr lang="it-IT" dirty="0"/>
          </a:p>
          <a:p>
            <a:pPr lvl="1"/>
            <a:r>
              <a:rPr lang="it-IT" dirty="0" err="1"/>
              <a:t>Identify</a:t>
            </a:r>
            <a:r>
              <a:rPr lang="it-IT" dirty="0"/>
              <a:t> the triggers </a:t>
            </a:r>
            <a:r>
              <a:rPr lang="it-IT" dirty="0" err="1"/>
              <a:t>that</a:t>
            </a:r>
            <a:r>
              <a:rPr lang="it-IT" dirty="0"/>
              <a:t> lead to relapse</a:t>
            </a:r>
          </a:p>
          <a:p>
            <a:pPr lvl="1"/>
            <a:r>
              <a:rPr lang="it-IT" dirty="0"/>
              <a:t>Make new </a:t>
            </a:r>
            <a:r>
              <a:rPr lang="it-IT" dirty="0" err="1"/>
              <a:t>resolutions</a:t>
            </a:r>
            <a:r>
              <a:rPr lang="it-IT" dirty="0"/>
              <a:t> and set new goals</a:t>
            </a:r>
          </a:p>
          <a:p>
            <a:pPr lvl="2"/>
            <a:endParaRPr lang="it-IT" dirty="0"/>
          </a:p>
        </p:txBody>
      </p:sp>
      <p:pic>
        <p:nvPicPr>
          <p:cNvPr id="5" name="Immagine 4">
            <a:extLst>
              <a:ext uri="{FF2B5EF4-FFF2-40B4-BE49-F238E27FC236}">
                <a16:creationId xmlns:a16="http://schemas.microsoft.com/office/drawing/2014/main" id="{45E03BD7-7B81-4AA4-8AE6-D645AD4ED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9562" y="221651"/>
            <a:ext cx="2212438" cy="2194001"/>
          </a:xfrm>
          <a:prstGeom prst="rect">
            <a:avLst/>
          </a:prstGeom>
        </p:spPr>
      </p:pic>
    </p:spTree>
    <p:extLst>
      <p:ext uri="{BB962C8B-B14F-4D97-AF65-F5344CB8AC3E}">
        <p14:creationId xmlns:p14="http://schemas.microsoft.com/office/powerpoint/2010/main" val="82918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FFE33-E9B8-42B6-A1A3-F35D95FFAC8A}"/>
              </a:ext>
            </a:extLst>
          </p:cNvPr>
          <p:cNvSpPr>
            <a:spLocks noGrp="1"/>
          </p:cNvSpPr>
          <p:nvPr>
            <p:ph type="title"/>
          </p:nvPr>
        </p:nvSpPr>
        <p:spPr/>
        <p:txBody>
          <a:bodyPr/>
          <a:lstStyle/>
          <a:p>
            <a:r>
              <a:rPr lang="it-IT" dirty="0" err="1"/>
              <a:t>What</a:t>
            </a:r>
            <a:r>
              <a:rPr lang="it-IT" dirty="0"/>
              <a:t> can </a:t>
            </a:r>
            <a:r>
              <a:rPr lang="it-IT" dirty="0" err="1"/>
              <a:t>we</a:t>
            </a:r>
            <a:r>
              <a:rPr lang="it-IT" dirty="0"/>
              <a:t> do to </a:t>
            </a:r>
            <a:r>
              <a:rPr lang="it-IT" dirty="0" err="1"/>
              <a:t>improve</a:t>
            </a:r>
            <a:r>
              <a:rPr lang="it-IT" dirty="0"/>
              <a:t>?</a:t>
            </a:r>
          </a:p>
        </p:txBody>
      </p:sp>
      <p:pic>
        <p:nvPicPr>
          <p:cNvPr id="6" name="Segnaposto contenuto 5">
            <a:extLst>
              <a:ext uri="{FF2B5EF4-FFF2-40B4-BE49-F238E27FC236}">
                <a16:creationId xmlns:a16="http://schemas.microsoft.com/office/drawing/2014/main" id="{4A30ECE7-AE34-4BDC-BECA-F3A21DBCA27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4297" y="2001444"/>
            <a:ext cx="4535458" cy="3248671"/>
          </a:xfrm>
        </p:spPr>
      </p:pic>
      <p:pic>
        <p:nvPicPr>
          <p:cNvPr id="9" name="Immagine 8">
            <a:extLst>
              <a:ext uri="{FF2B5EF4-FFF2-40B4-BE49-F238E27FC236}">
                <a16:creationId xmlns:a16="http://schemas.microsoft.com/office/drawing/2014/main" id="{851389AD-BD28-4AB8-A769-10F36F5A7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4428" y="4629513"/>
            <a:ext cx="5401917" cy="2045414"/>
          </a:xfrm>
          <a:prstGeom prst="rect">
            <a:avLst/>
          </a:prstGeom>
        </p:spPr>
      </p:pic>
      <p:pic>
        <p:nvPicPr>
          <p:cNvPr id="7" name="Immagine 6">
            <a:extLst>
              <a:ext uri="{FF2B5EF4-FFF2-40B4-BE49-F238E27FC236}">
                <a16:creationId xmlns:a16="http://schemas.microsoft.com/office/drawing/2014/main" id="{F0C8F687-E0AE-46D3-95F3-D441A914030C}"/>
              </a:ext>
            </a:extLst>
          </p:cNvPr>
          <p:cNvPicPr>
            <a:picLocks noChangeAspect="1"/>
          </p:cNvPicPr>
          <p:nvPr/>
        </p:nvPicPr>
        <p:blipFill>
          <a:blip r:embed="rId5"/>
          <a:stretch>
            <a:fillRect/>
          </a:stretch>
        </p:blipFill>
        <p:spPr>
          <a:xfrm>
            <a:off x="371079" y="3332480"/>
            <a:ext cx="4775475" cy="3342447"/>
          </a:xfrm>
          <a:prstGeom prst="rect">
            <a:avLst/>
          </a:prstGeom>
        </p:spPr>
      </p:pic>
      <p:pic>
        <p:nvPicPr>
          <p:cNvPr id="8" name="Segnaposto contenuto 4">
            <a:extLst>
              <a:ext uri="{FF2B5EF4-FFF2-40B4-BE49-F238E27FC236}">
                <a16:creationId xmlns:a16="http://schemas.microsoft.com/office/drawing/2014/main" id="{54590981-AB0F-4383-AD1A-EAF46F15808E}"/>
              </a:ext>
            </a:extLst>
          </p:cNvPr>
          <p:cNvPicPr>
            <a:picLocks noChangeAspect="1"/>
          </p:cNvPicPr>
          <p:nvPr/>
        </p:nvPicPr>
        <p:blipFill>
          <a:blip r:embed="rId6"/>
          <a:stretch>
            <a:fillRect/>
          </a:stretch>
        </p:blipFill>
        <p:spPr>
          <a:xfrm>
            <a:off x="8219755" y="183073"/>
            <a:ext cx="3427392" cy="4377957"/>
          </a:xfrm>
          <a:prstGeom prst="rect">
            <a:avLst/>
          </a:prstGeom>
        </p:spPr>
      </p:pic>
    </p:spTree>
    <p:extLst>
      <p:ext uri="{BB962C8B-B14F-4D97-AF65-F5344CB8AC3E}">
        <p14:creationId xmlns:p14="http://schemas.microsoft.com/office/powerpoint/2010/main" val="385304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FFE33-E9B8-42B6-A1A3-F35D95FFAC8A}"/>
              </a:ext>
            </a:extLst>
          </p:cNvPr>
          <p:cNvSpPr>
            <a:spLocks noGrp="1"/>
          </p:cNvSpPr>
          <p:nvPr>
            <p:ph type="title"/>
          </p:nvPr>
        </p:nvSpPr>
        <p:spPr/>
        <p:txBody>
          <a:bodyPr/>
          <a:lstStyle/>
          <a:p>
            <a:pPr algn="ctr"/>
            <a:r>
              <a:rPr lang="it-IT" dirty="0"/>
              <a:t>Thank </a:t>
            </a:r>
            <a:r>
              <a:rPr lang="it-IT" dirty="0" err="1"/>
              <a:t>you</a:t>
            </a:r>
            <a:endParaRPr lang="it-IT" dirty="0"/>
          </a:p>
        </p:txBody>
      </p:sp>
      <p:pic>
        <p:nvPicPr>
          <p:cNvPr id="10" name="Segnaposto contenuto 9">
            <a:extLst>
              <a:ext uri="{FF2B5EF4-FFF2-40B4-BE49-F238E27FC236}">
                <a16:creationId xmlns:a16="http://schemas.microsoft.com/office/drawing/2014/main" id="{8EF5FA16-42D4-48F4-A227-7B24912AA1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7062" y="1690688"/>
            <a:ext cx="5857875" cy="3449638"/>
          </a:xfrm>
        </p:spPr>
      </p:pic>
    </p:spTree>
    <p:extLst>
      <p:ext uri="{BB962C8B-B14F-4D97-AF65-F5344CB8AC3E}">
        <p14:creationId xmlns:p14="http://schemas.microsoft.com/office/powerpoint/2010/main" val="120134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Our</a:t>
            </a:r>
            <a:r>
              <a:rPr lang="it-IT" dirty="0"/>
              <a:t> goal</a:t>
            </a:r>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1690688"/>
            <a:ext cx="6564923" cy="40532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Our</a:t>
            </a:r>
            <a:r>
              <a:rPr lang="it-IT" dirty="0"/>
              <a:t> goal </a:t>
            </a:r>
            <a:r>
              <a:rPr lang="it-IT" dirty="0" err="1"/>
              <a:t>is</a:t>
            </a:r>
            <a:r>
              <a:rPr lang="it-IT" dirty="0"/>
              <a:t> to </a:t>
            </a:r>
            <a:r>
              <a:rPr lang="it-IT" dirty="0" err="1"/>
              <a:t>minimize</a:t>
            </a:r>
            <a:r>
              <a:rPr lang="it-IT" dirty="0"/>
              <a:t> the CV risk</a:t>
            </a:r>
          </a:p>
          <a:p>
            <a:r>
              <a:rPr lang="it-IT" dirty="0"/>
              <a:t>Risk </a:t>
            </a:r>
            <a:r>
              <a:rPr lang="it-IT" dirty="0" err="1"/>
              <a:t>factor</a:t>
            </a:r>
            <a:r>
              <a:rPr lang="it-IT" dirty="0"/>
              <a:t> goals:</a:t>
            </a:r>
          </a:p>
          <a:p>
            <a:pPr lvl="1"/>
            <a:r>
              <a:rPr lang="it-IT" dirty="0"/>
              <a:t>No smoking</a:t>
            </a:r>
          </a:p>
          <a:p>
            <a:pPr lvl="1"/>
            <a:r>
              <a:rPr lang="it-IT" dirty="0" err="1"/>
              <a:t>Balanced</a:t>
            </a:r>
            <a:r>
              <a:rPr lang="it-IT" dirty="0"/>
              <a:t> </a:t>
            </a:r>
            <a:r>
              <a:rPr lang="it-IT" dirty="0" err="1"/>
              <a:t>diet</a:t>
            </a:r>
            <a:endParaRPr lang="it-IT" dirty="0"/>
          </a:p>
          <a:p>
            <a:pPr lvl="1"/>
            <a:r>
              <a:rPr lang="it-IT" dirty="0" err="1"/>
              <a:t>Adequate</a:t>
            </a:r>
            <a:r>
              <a:rPr lang="it-IT" dirty="0"/>
              <a:t> </a:t>
            </a:r>
            <a:r>
              <a:rPr lang="it-IT" dirty="0" err="1"/>
              <a:t>physical</a:t>
            </a:r>
            <a:r>
              <a:rPr lang="it-IT" dirty="0"/>
              <a:t> activity (&gt; 150 minutes/week)</a:t>
            </a:r>
          </a:p>
          <a:p>
            <a:pPr lvl="1"/>
            <a:r>
              <a:rPr lang="it-IT" dirty="0" err="1"/>
              <a:t>Adequate</a:t>
            </a:r>
            <a:r>
              <a:rPr lang="it-IT" dirty="0"/>
              <a:t> body weight (BMI 20-25 kg/m</a:t>
            </a:r>
            <a:r>
              <a:rPr lang="it-IT" baseline="30000" dirty="0"/>
              <a:t>2</a:t>
            </a:r>
            <a:r>
              <a:rPr lang="it-IT" dirty="0"/>
              <a:t>)</a:t>
            </a:r>
          </a:p>
          <a:p>
            <a:pPr lvl="1"/>
            <a:r>
              <a:rPr lang="it-IT" dirty="0"/>
              <a:t>Blood pressure control (&lt;140/90 mmHg </a:t>
            </a:r>
            <a:r>
              <a:rPr lang="it-IT" dirty="0" err="1"/>
              <a:t>but</a:t>
            </a:r>
            <a:r>
              <a:rPr lang="it-IT" dirty="0"/>
              <a:t> </a:t>
            </a:r>
            <a:r>
              <a:rPr lang="it-IT" dirty="0" err="1"/>
              <a:t>depending</a:t>
            </a:r>
            <a:r>
              <a:rPr lang="it-IT" dirty="0"/>
              <a:t> on </a:t>
            </a:r>
            <a:r>
              <a:rPr lang="it-IT" dirty="0" err="1"/>
              <a:t>individuals</a:t>
            </a:r>
            <a:r>
              <a:rPr lang="it-IT" dirty="0"/>
              <a:t>)</a:t>
            </a:r>
          </a:p>
          <a:p>
            <a:pPr lvl="1"/>
            <a:r>
              <a:rPr lang="it-IT" dirty="0"/>
              <a:t>LDL, HDL </a:t>
            </a:r>
            <a:r>
              <a:rPr lang="it-IT" dirty="0" err="1"/>
              <a:t>cholesterol</a:t>
            </a:r>
            <a:r>
              <a:rPr lang="it-IT" dirty="0"/>
              <a:t> and </a:t>
            </a:r>
            <a:r>
              <a:rPr lang="it-IT" dirty="0" err="1"/>
              <a:t>triglycerides</a:t>
            </a:r>
            <a:r>
              <a:rPr lang="it-IT" dirty="0"/>
              <a:t> </a:t>
            </a:r>
            <a:r>
              <a:rPr lang="it-IT" dirty="0" err="1"/>
              <a:t>depending</a:t>
            </a:r>
            <a:r>
              <a:rPr lang="it-IT" dirty="0"/>
              <a:t> on risk </a:t>
            </a:r>
            <a:r>
              <a:rPr lang="it-IT" dirty="0" err="1"/>
              <a:t>levels</a:t>
            </a:r>
            <a:endParaRPr lang="it-IT" dirty="0"/>
          </a:p>
          <a:p>
            <a:pPr lvl="1"/>
            <a:r>
              <a:rPr lang="it-IT" dirty="0" err="1"/>
              <a:t>Diabetes</a:t>
            </a:r>
            <a:r>
              <a:rPr lang="it-IT" dirty="0"/>
              <a:t> control</a:t>
            </a:r>
          </a:p>
          <a:p>
            <a:pPr lvl="2"/>
            <a:endParaRPr lang="it-IT" dirty="0"/>
          </a:p>
        </p:txBody>
      </p:sp>
      <p:pic>
        <p:nvPicPr>
          <p:cNvPr id="3" name="Segnaposto contenuto 4">
            <a:extLst>
              <a:ext uri="{FF2B5EF4-FFF2-40B4-BE49-F238E27FC236}">
                <a16:creationId xmlns:a16="http://schemas.microsoft.com/office/drawing/2014/main" id="{51890695-6511-4788-B828-97B08F43CC61}"/>
              </a:ext>
            </a:extLst>
          </p:cNvPr>
          <p:cNvPicPr>
            <a:picLocks noChangeAspect="1"/>
          </p:cNvPicPr>
          <p:nvPr/>
        </p:nvPicPr>
        <p:blipFill rotWithShape="1">
          <a:blip r:embed="rId2"/>
          <a:srcRect l="18"/>
          <a:stretch/>
        </p:blipFill>
        <p:spPr>
          <a:xfrm>
            <a:off x="7403123" y="226503"/>
            <a:ext cx="4771496" cy="5077017"/>
          </a:xfrm>
          <a:prstGeom prst="rect">
            <a:avLst/>
          </a:prstGeom>
          <a:effectLst/>
        </p:spPr>
      </p:pic>
    </p:spTree>
    <p:extLst>
      <p:ext uri="{BB962C8B-B14F-4D97-AF65-F5344CB8AC3E}">
        <p14:creationId xmlns:p14="http://schemas.microsoft.com/office/powerpoint/2010/main" val="14155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err="1"/>
              <a:t>What</a:t>
            </a:r>
            <a:r>
              <a:rPr lang="it-IT" dirty="0"/>
              <a:t> </a:t>
            </a:r>
            <a:r>
              <a:rPr lang="it-IT" dirty="0" err="1"/>
              <a:t>is</a:t>
            </a:r>
            <a:r>
              <a:rPr lang="it-IT" dirty="0"/>
              <a:t> </a:t>
            </a:r>
            <a:r>
              <a:rPr lang="it-IT" dirty="0" err="1"/>
              <a:t>Our</a:t>
            </a:r>
            <a:r>
              <a:rPr lang="it-IT" dirty="0"/>
              <a:t> </a:t>
            </a:r>
            <a:r>
              <a:rPr lang="it-IT" dirty="0" err="1"/>
              <a:t>real</a:t>
            </a:r>
            <a:r>
              <a:rPr lang="it-IT" dirty="0"/>
              <a:t> goal?</a:t>
            </a:r>
          </a:p>
        </p:txBody>
      </p:sp>
      <p:sp>
        <p:nvSpPr>
          <p:cNvPr id="6" name="Segnaposto contenuto 2">
            <a:extLst>
              <a:ext uri="{FF2B5EF4-FFF2-40B4-BE49-F238E27FC236}">
                <a16:creationId xmlns:a16="http://schemas.microsoft.com/office/drawing/2014/main" id="{C6E7261D-D0CD-4DC7-9619-5BFAFFC5610D}"/>
              </a:ext>
            </a:extLst>
          </p:cNvPr>
          <p:cNvSpPr txBox="1">
            <a:spLocks/>
          </p:cNvSpPr>
          <p:nvPr/>
        </p:nvSpPr>
        <p:spPr>
          <a:xfrm>
            <a:off x="838200" y="1513325"/>
            <a:ext cx="6564923" cy="4053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If</a:t>
            </a:r>
            <a:r>
              <a:rPr lang="it-IT" dirty="0"/>
              <a:t> </a:t>
            </a:r>
            <a:r>
              <a:rPr lang="it-IT" dirty="0" err="1"/>
              <a:t>we</a:t>
            </a:r>
            <a:r>
              <a:rPr lang="it-IT" dirty="0"/>
              <a:t> just </a:t>
            </a:r>
            <a:r>
              <a:rPr lang="it-IT" dirty="0" err="1"/>
              <a:t>prescribe</a:t>
            </a:r>
            <a:r>
              <a:rPr lang="it-IT" dirty="0"/>
              <a:t> </a:t>
            </a:r>
            <a:r>
              <a:rPr lang="it-IT" dirty="0" err="1"/>
              <a:t>drugs</a:t>
            </a:r>
            <a:r>
              <a:rPr lang="it-IT" dirty="0"/>
              <a:t>, actions, </a:t>
            </a:r>
            <a:r>
              <a:rPr lang="it-IT" dirty="0" err="1"/>
              <a:t>initiatives</a:t>
            </a:r>
            <a:r>
              <a:rPr lang="it-IT" dirty="0"/>
              <a:t> to people, do </a:t>
            </a:r>
            <a:r>
              <a:rPr lang="it-IT" dirty="0" err="1"/>
              <a:t>we</a:t>
            </a:r>
            <a:r>
              <a:rPr lang="it-IT" dirty="0"/>
              <a:t> </a:t>
            </a:r>
            <a:r>
              <a:rPr lang="it-IT" dirty="0" err="1"/>
              <a:t>really</a:t>
            </a:r>
            <a:r>
              <a:rPr lang="it-IT" dirty="0"/>
              <a:t> </a:t>
            </a:r>
            <a:r>
              <a:rPr lang="it-IT" dirty="0" err="1"/>
              <a:t>reach</a:t>
            </a:r>
            <a:r>
              <a:rPr lang="it-IT" dirty="0"/>
              <a:t> </a:t>
            </a:r>
            <a:r>
              <a:rPr lang="it-IT" dirty="0" err="1"/>
              <a:t>our</a:t>
            </a:r>
            <a:r>
              <a:rPr lang="it-IT" dirty="0"/>
              <a:t> goal?</a:t>
            </a:r>
          </a:p>
          <a:p>
            <a:r>
              <a:rPr lang="it-IT" dirty="0" err="1"/>
              <a:t>We</a:t>
            </a:r>
            <a:r>
              <a:rPr lang="it-IT" dirty="0"/>
              <a:t> </a:t>
            </a:r>
            <a:r>
              <a:rPr lang="it-IT" dirty="0" err="1"/>
              <a:t>might</a:t>
            </a:r>
            <a:r>
              <a:rPr lang="it-IT" dirty="0"/>
              <a:t> be </a:t>
            </a:r>
            <a:r>
              <a:rPr lang="it-IT" dirty="0" err="1"/>
              <a:t>wrong</a:t>
            </a:r>
            <a:r>
              <a:rPr lang="it-IT" dirty="0"/>
              <a:t> in </a:t>
            </a:r>
            <a:r>
              <a:rPr lang="it-IT" dirty="0" err="1"/>
              <a:t>many</a:t>
            </a:r>
            <a:r>
              <a:rPr lang="it-IT" dirty="0"/>
              <a:t> </a:t>
            </a:r>
            <a:r>
              <a:rPr lang="it-IT" dirty="0" err="1"/>
              <a:t>aspects</a:t>
            </a:r>
            <a:r>
              <a:rPr lang="it-IT" dirty="0"/>
              <a:t>:</a:t>
            </a:r>
          </a:p>
          <a:p>
            <a:pPr lvl="1"/>
            <a:r>
              <a:rPr lang="it-IT" dirty="0" err="1"/>
              <a:t>Interference</a:t>
            </a:r>
            <a:r>
              <a:rPr lang="it-IT" dirty="0"/>
              <a:t> with a </a:t>
            </a:r>
            <a:r>
              <a:rPr lang="it-IT" dirty="0" err="1"/>
              <a:t>person’s</a:t>
            </a:r>
            <a:r>
              <a:rPr lang="it-IT" dirty="0"/>
              <a:t> </a:t>
            </a:r>
            <a:r>
              <a:rPr lang="it-IT" dirty="0" err="1"/>
              <a:t>autonomy</a:t>
            </a:r>
            <a:endParaRPr lang="it-IT" dirty="0"/>
          </a:p>
          <a:p>
            <a:pPr lvl="1"/>
            <a:r>
              <a:rPr lang="it-IT" dirty="0" err="1"/>
              <a:t>Decisions</a:t>
            </a:r>
            <a:r>
              <a:rPr lang="it-IT" dirty="0"/>
              <a:t> are </a:t>
            </a:r>
            <a:r>
              <a:rPr lang="it-IT" dirty="0" err="1"/>
              <a:t>not</a:t>
            </a:r>
            <a:r>
              <a:rPr lang="it-IT" dirty="0"/>
              <a:t> </a:t>
            </a:r>
            <a:r>
              <a:rPr lang="it-IT" dirty="0" err="1"/>
              <a:t>shared</a:t>
            </a:r>
            <a:endParaRPr lang="it-IT" dirty="0"/>
          </a:p>
          <a:p>
            <a:pPr lvl="1"/>
            <a:r>
              <a:rPr lang="it-IT" dirty="0" err="1"/>
              <a:t>Decisions</a:t>
            </a:r>
            <a:r>
              <a:rPr lang="it-IT" dirty="0"/>
              <a:t> </a:t>
            </a:r>
            <a:r>
              <a:rPr lang="it-IT" dirty="0" err="1"/>
              <a:t>may</a:t>
            </a:r>
            <a:r>
              <a:rPr lang="it-IT" dirty="0"/>
              <a:t> </a:t>
            </a:r>
            <a:r>
              <a:rPr lang="it-IT" dirty="0" err="1"/>
              <a:t>not</a:t>
            </a:r>
            <a:r>
              <a:rPr lang="it-IT" dirty="0"/>
              <a:t> be </a:t>
            </a:r>
            <a:r>
              <a:rPr lang="it-IT" dirty="0" err="1"/>
              <a:t>fully</a:t>
            </a:r>
            <a:r>
              <a:rPr lang="it-IT" dirty="0"/>
              <a:t> </a:t>
            </a:r>
            <a:r>
              <a:rPr lang="it-IT" dirty="0" err="1"/>
              <a:t>understood</a:t>
            </a:r>
            <a:endParaRPr lang="it-IT" dirty="0"/>
          </a:p>
          <a:p>
            <a:pPr lvl="1"/>
            <a:r>
              <a:rPr lang="it-IT" dirty="0" err="1"/>
              <a:t>Unable</a:t>
            </a:r>
            <a:r>
              <a:rPr lang="it-IT" dirty="0"/>
              <a:t> to </a:t>
            </a:r>
            <a:r>
              <a:rPr lang="it-IT" dirty="0" err="1"/>
              <a:t>define</a:t>
            </a:r>
            <a:r>
              <a:rPr lang="it-IT" dirty="0"/>
              <a:t> </a:t>
            </a:r>
            <a:r>
              <a:rPr lang="it-IT" dirty="0" err="1"/>
              <a:t>if</a:t>
            </a:r>
            <a:r>
              <a:rPr lang="it-IT" dirty="0"/>
              <a:t> a </a:t>
            </a:r>
            <a:r>
              <a:rPr lang="it-IT" dirty="0" err="1"/>
              <a:t>person</a:t>
            </a:r>
            <a:r>
              <a:rPr lang="it-IT" dirty="0"/>
              <a:t> can </a:t>
            </a:r>
            <a:r>
              <a:rPr lang="it-IT" dirty="0" err="1"/>
              <a:t>correctly</a:t>
            </a:r>
            <a:r>
              <a:rPr lang="it-IT" dirty="0"/>
              <a:t> </a:t>
            </a:r>
            <a:r>
              <a:rPr lang="it-IT" dirty="0" err="1"/>
              <a:t>apply</a:t>
            </a:r>
            <a:r>
              <a:rPr lang="it-IT" dirty="0"/>
              <a:t> </a:t>
            </a:r>
            <a:r>
              <a:rPr lang="it-IT" dirty="0" err="1"/>
              <a:t>our</a:t>
            </a:r>
            <a:r>
              <a:rPr lang="it-IT" dirty="0"/>
              <a:t> </a:t>
            </a:r>
            <a:r>
              <a:rPr lang="it-IT" dirty="0" err="1"/>
              <a:t>directives</a:t>
            </a:r>
            <a:endParaRPr lang="it-IT" dirty="0"/>
          </a:p>
          <a:p>
            <a:pPr lvl="2"/>
            <a:endParaRPr lang="it-IT" dirty="0"/>
          </a:p>
        </p:txBody>
      </p:sp>
      <p:pic>
        <p:nvPicPr>
          <p:cNvPr id="5" name="Immagine 4">
            <a:extLst>
              <a:ext uri="{FF2B5EF4-FFF2-40B4-BE49-F238E27FC236}">
                <a16:creationId xmlns:a16="http://schemas.microsoft.com/office/drawing/2014/main" id="{898B9E98-758F-44F8-A688-255DA4117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926" y="1513325"/>
            <a:ext cx="2999874" cy="2999874"/>
          </a:xfrm>
          <a:prstGeom prst="rect">
            <a:avLst/>
          </a:prstGeom>
        </p:spPr>
      </p:pic>
    </p:spTree>
    <p:extLst>
      <p:ext uri="{BB962C8B-B14F-4D97-AF65-F5344CB8AC3E}">
        <p14:creationId xmlns:p14="http://schemas.microsoft.com/office/powerpoint/2010/main" val="30157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p:txBody>
          <a:bodyPr/>
          <a:lstStyle/>
          <a:p>
            <a:r>
              <a:rPr lang="it-IT" dirty="0"/>
              <a:t>In the end, </a:t>
            </a:r>
            <a:r>
              <a:rPr lang="it-IT" dirty="0" err="1"/>
              <a:t>this</a:t>
            </a:r>
            <a:r>
              <a:rPr lang="it-IT" dirty="0"/>
              <a:t> </a:t>
            </a:r>
            <a:r>
              <a:rPr lang="it-IT" dirty="0" err="1"/>
              <a:t>might</a:t>
            </a:r>
            <a:r>
              <a:rPr lang="it-IT" dirty="0"/>
              <a:t> </a:t>
            </a:r>
            <a:r>
              <a:rPr lang="it-IT" dirty="0" err="1"/>
              <a:t>happen</a:t>
            </a:r>
            <a:endParaRPr lang="it-IT" dirty="0"/>
          </a:p>
        </p:txBody>
      </p:sp>
      <p:pic>
        <p:nvPicPr>
          <p:cNvPr id="7" name="Inhaler Fail House M.D.">
            <a:hlinkClick r:id="" action="ppaction://media"/>
            <a:extLst>
              <a:ext uri="{FF2B5EF4-FFF2-40B4-BE49-F238E27FC236}">
                <a16:creationId xmlns:a16="http://schemas.microsoft.com/office/drawing/2014/main" id="{CBA87303-BB26-447B-B494-65139B6F17A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7690" y="1600200"/>
            <a:ext cx="6507163" cy="3657600"/>
          </a:xfrm>
          <a:prstGeom prst="rect">
            <a:avLst/>
          </a:prstGeom>
        </p:spPr>
      </p:pic>
      <p:sp>
        <p:nvSpPr>
          <p:cNvPr id="3" name="CasellaDiTesto 2">
            <a:extLst>
              <a:ext uri="{FF2B5EF4-FFF2-40B4-BE49-F238E27FC236}">
                <a16:creationId xmlns:a16="http://schemas.microsoft.com/office/drawing/2014/main" id="{A75D65E5-18BD-4805-BD5D-14551E3BB7E4}"/>
              </a:ext>
            </a:extLst>
          </p:cNvPr>
          <p:cNvSpPr txBox="1"/>
          <p:nvPr/>
        </p:nvSpPr>
        <p:spPr>
          <a:xfrm>
            <a:off x="7267173" y="1539715"/>
            <a:ext cx="4594860" cy="3323987"/>
          </a:xfrm>
          <a:prstGeom prst="rect">
            <a:avLst/>
          </a:prstGeom>
          <a:noFill/>
        </p:spPr>
        <p:txBody>
          <a:bodyPr wrap="square" rtlCol="0">
            <a:spAutoFit/>
          </a:bodyPr>
          <a:lstStyle/>
          <a:p>
            <a:r>
              <a:rPr lang="it-IT" u="sng" dirty="0"/>
              <a:t>Anna</a:t>
            </a:r>
            <a:r>
              <a:rPr lang="it-IT" dirty="0"/>
              <a:t>: My </a:t>
            </a:r>
            <a:r>
              <a:rPr lang="it-IT" dirty="0" err="1"/>
              <a:t>asthma</a:t>
            </a:r>
            <a:r>
              <a:rPr lang="it-IT" dirty="0"/>
              <a:t>… </a:t>
            </a:r>
            <a:r>
              <a:rPr lang="it-IT" dirty="0" err="1"/>
              <a:t>They</a:t>
            </a:r>
            <a:r>
              <a:rPr lang="it-IT" dirty="0"/>
              <a:t> </a:t>
            </a:r>
            <a:r>
              <a:rPr lang="it-IT" dirty="0" err="1"/>
              <a:t>said</a:t>
            </a:r>
            <a:r>
              <a:rPr lang="it-IT" dirty="0"/>
              <a:t> </a:t>
            </a:r>
            <a:r>
              <a:rPr lang="it-IT" dirty="0" err="1"/>
              <a:t>they’d</a:t>
            </a:r>
            <a:r>
              <a:rPr lang="it-IT" dirty="0"/>
              <a:t> fix </a:t>
            </a:r>
            <a:r>
              <a:rPr lang="it-IT" dirty="0" err="1"/>
              <a:t>it</a:t>
            </a:r>
            <a:r>
              <a:rPr lang="it-IT" dirty="0"/>
              <a:t>, </a:t>
            </a:r>
            <a:r>
              <a:rPr lang="it-IT" dirty="0" err="1"/>
              <a:t>but</a:t>
            </a:r>
            <a:r>
              <a:rPr lang="it-IT" dirty="0"/>
              <a:t> </a:t>
            </a:r>
            <a:r>
              <a:rPr lang="it-IT" dirty="0" err="1"/>
              <a:t>it</a:t>
            </a:r>
            <a:r>
              <a:rPr lang="it-IT" dirty="0"/>
              <a:t> </a:t>
            </a:r>
            <a:r>
              <a:rPr lang="it-IT" dirty="0" err="1"/>
              <a:t>didn’t</a:t>
            </a:r>
            <a:r>
              <a:rPr lang="it-IT" dirty="0"/>
              <a:t> make </a:t>
            </a:r>
            <a:r>
              <a:rPr lang="it-IT" dirty="0" err="1"/>
              <a:t>any</a:t>
            </a:r>
            <a:r>
              <a:rPr lang="it-IT" dirty="0"/>
              <a:t> </a:t>
            </a:r>
            <a:r>
              <a:rPr lang="it-IT" dirty="0" err="1"/>
              <a:t>difference</a:t>
            </a:r>
            <a:r>
              <a:rPr lang="it-IT" dirty="0"/>
              <a:t> </a:t>
            </a:r>
            <a:r>
              <a:rPr lang="it-IT" dirty="0" err="1"/>
              <a:t>at</a:t>
            </a:r>
            <a:r>
              <a:rPr lang="it-IT" dirty="0"/>
              <a:t> </a:t>
            </a:r>
            <a:r>
              <a:rPr lang="it-IT" dirty="0" err="1"/>
              <a:t>all</a:t>
            </a:r>
            <a:endParaRPr lang="it-IT" dirty="0"/>
          </a:p>
          <a:p>
            <a:r>
              <a:rPr lang="it-IT" u="sng" dirty="0"/>
              <a:t>House</a:t>
            </a:r>
            <a:r>
              <a:rPr lang="it-IT" dirty="0"/>
              <a:t>:  </a:t>
            </a:r>
            <a:r>
              <a:rPr lang="it-IT" dirty="0" err="1"/>
              <a:t>Well</a:t>
            </a:r>
            <a:r>
              <a:rPr lang="it-IT" dirty="0"/>
              <a:t>, </a:t>
            </a:r>
            <a:r>
              <a:rPr lang="it-IT" dirty="0" err="1"/>
              <a:t>sometimes</a:t>
            </a:r>
            <a:r>
              <a:rPr lang="it-IT" dirty="0"/>
              <a:t> doctors make </a:t>
            </a:r>
            <a:r>
              <a:rPr lang="it-IT" dirty="0" err="1"/>
              <a:t>mistakes</a:t>
            </a:r>
            <a:r>
              <a:rPr lang="it-IT" dirty="0"/>
              <a:t>, Anna, and </a:t>
            </a:r>
            <a:r>
              <a:rPr lang="it-IT" dirty="0" err="1"/>
              <a:t>we</a:t>
            </a:r>
            <a:r>
              <a:rPr lang="it-IT" dirty="0"/>
              <a:t> </a:t>
            </a:r>
            <a:r>
              <a:rPr lang="it-IT" dirty="0" err="1"/>
              <a:t>have</a:t>
            </a:r>
            <a:r>
              <a:rPr lang="it-IT" dirty="0"/>
              <a:t> to </a:t>
            </a:r>
            <a:r>
              <a:rPr lang="it-IT" dirty="0" err="1"/>
              <a:t>try</a:t>
            </a:r>
            <a:r>
              <a:rPr lang="it-IT" dirty="0"/>
              <a:t> </a:t>
            </a:r>
            <a:r>
              <a:rPr lang="it-IT" dirty="0" err="1"/>
              <a:t>twice</a:t>
            </a:r>
            <a:r>
              <a:rPr lang="it-IT" dirty="0"/>
              <a:t> </a:t>
            </a:r>
            <a:r>
              <a:rPr lang="it-IT" dirty="0" err="1"/>
              <a:t>as</a:t>
            </a:r>
            <a:r>
              <a:rPr lang="it-IT" dirty="0"/>
              <a:t> hard to fix </a:t>
            </a:r>
            <a:r>
              <a:rPr lang="it-IT" dirty="0" err="1"/>
              <a:t>them</a:t>
            </a:r>
            <a:r>
              <a:rPr lang="it-IT" dirty="0"/>
              <a:t>… Are </a:t>
            </a:r>
            <a:r>
              <a:rPr lang="it-IT" dirty="0" err="1"/>
              <a:t>you</a:t>
            </a:r>
            <a:r>
              <a:rPr lang="it-IT" dirty="0"/>
              <a:t> </a:t>
            </a:r>
            <a:r>
              <a:rPr lang="it-IT" dirty="0" err="1"/>
              <a:t>using</a:t>
            </a:r>
            <a:r>
              <a:rPr lang="it-IT" dirty="0"/>
              <a:t> </a:t>
            </a:r>
            <a:r>
              <a:rPr lang="it-IT" dirty="0" err="1"/>
              <a:t>your</a:t>
            </a:r>
            <a:r>
              <a:rPr lang="it-IT" dirty="0"/>
              <a:t> </a:t>
            </a:r>
            <a:r>
              <a:rPr lang="it-IT" dirty="0" err="1"/>
              <a:t>inhaler</a:t>
            </a:r>
            <a:r>
              <a:rPr lang="it-IT" dirty="0"/>
              <a:t>?</a:t>
            </a:r>
          </a:p>
          <a:p>
            <a:r>
              <a:rPr lang="en-US" u="sng" dirty="0"/>
              <a:t>Anna</a:t>
            </a:r>
            <a:r>
              <a:rPr lang="en-US" dirty="0"/>
              <a:t>:  All the time. I go through one a week.</a:t>
            </a:r>
          </a:p>
          <a:p>
            <a:r>
              <a:rPr lang="en-US" u="sng" dirty="0"/>
              <a:t>House</a:t>
            </a:r>
            <a:r>
              <a:rPr lang="en-US" dirty="0"/>
              <a:t>:  Are you sure you're using it right?</a:t>
            </a:r>
          </a:p>
          <a:p>
            <a:r>
              <a:rPr lang="en-US" u="sng" dirty="0"/>
              <a:t>Anna</a:t>
            </a:r>
            <a:r>
              <a:rPr lang="en-US" dirty="0"/>
              <a:t>: Do I look like an idiot?</a:t>
            </a:r>
          </a:p>
          <a:p>
            <a:r>
              <a:rPr lang="en-US" u="sng" dirty="0"/>
              <a:t>House</a:t>
            </a:r>
            <a:r>
              <a:rPr lang="en-US" dirty="0"/>
              <a:t>: Nope... Why don't you show me how your inhaler works.</a:t>
            </a:r>
          </a:p>
          <a:p>
            <a:br>
              <a:rPr lang="it-IT" dirty="0"/>
            </a:br>
            <a:r>
              <a:rPr lang="it-IT" sz="1200" dirty="0">
                <a:hlinkClick r:id="rId5"/>
              </a:rPr>
              <a:t>https://www.youtube.com/watch?v=zSSoYmQS6Ng</a:t>
            </a:r>
            <a:endParaRPr lang="it-IT" sz="1200" dirty="0"/>
          </a:p>
        </p:txBody>
      </p:sp>
      <p:sp>
        <p:nvSpPr>
          <p:cNvPr id="5" name="Rectangle 2">
            <a:extLst>
              <a:ext uri="{FF2B5EF4-FFF2-40B4-BE49-F238E27FC236}">
                <a16:creationId xmlns:a16="http://schemas.microsoft.com/office/drawing/2014/main" id="{2E448B39-D5A1-48C0-A1CD-9C44B9F244B3}"/>
              </a:ext>
            </a:extLst>
          </p:cNvPr>
          <p:cNvSpPr>
            <a:spLocks noChangeArrowheads="1"/>
          </p:cNvSpPr>
          <p:nvPr/>
        </p:nvSpPr>
        <p:spPr bwMode="auto">
          <a:xfrm>
            <a:off x="0" y="-169595"/>
            <a:ext cx="256464" cy="339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022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1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467E0-D50F-4B81-9CB4-E6AB148D975D}"/>
              </a:ext>
            </a:extLst>
          </p:cNvPr>
          <p:cNvSpPr>
            <a:spLocks noGrp="1"/>
          </p:cNvSpPr>
          <p:nvPr>
            <p:ph type="title"/>
          </p:nvPr>
        </p:nvSpPr>
        <p:spPr>
          <a:xfrm>
            <a:off x="838200" y="365126"/>
            <a:ext cx="10515600" cy="759000"/>
          </a:xfrm>
        </p:spPr>
        <p:txBody>
          <a:bodyPr>
            <a:normAutofit/>
          </a:bodyPr>
          <a:lstStyle/>
          <a:p>
            <a:r>
              <a:rPr lang="it-IT" sz="3600" dirty="0"/>
              <a:t>Data </a:t>
            </a:r>
            <a:r>
              <a:rPr lang="it-IT" sz="3600" dirty="0" err="1"/>
              <a:t>about</a:t>
            </a:r>
            <a:r>
              <a:rPr lang="it-IT" sz="3600" dirty="0"/>
              <a:t> compliance: </a:t>
            </a:r>
            <a:r>
              <a:rPr lang="it-IT" sz="3600" dirty="0" err="1"/>
              <a:t>how</a:t>
            </a:r>
            <a:r>
              <a:rPr lang="it-IT" sz="3600" dirty="0"/>
              <a:t> </a:t>
            </a:r>
            <a:r>
              <a:rPr lang="it-IT" sz="3600" dirty="0" err="1"/>
              <a:t>adherent</a:t>
            </a:r>
            <a:r>
              <a:rPr lang="it-IT" sz="3600" dirty="0"/>
              <a:t> are </a:t>
            </a:r>
            <a:r>
              <a:rPr lang="it-IT" sz="3600" dirty="0" err="1"/>
              <a:t>patients</a:t>
            </a:r>
            <a:r>
              <a:rPr lang="it-IT" sz="3600" dirty="0"/>
              <a:t>?</a:t>
            </a:r>
          </a:p>
        </p:txBody>
      </p:sp>
      <p:pic>
        <p:nvPicPr>
          <p:cNvPr id="4" name="Immagine 3">
            <a:extLst>
              <a:ext uri="{FF2B5EF4-FFF2-40B4-BE49-F238E27FC236}">
                <a16:creationId xmlns:a16="http://schemas.microsoft.com/office/drawing/2014/main" id="{C9BAA9A1-7E5B-477E-8B74-885824B95EA7}"/>
              </a:ext>
            </a:extLst>
          </p:cNvPr>
          <p:cNvPicPr>
            <a:picLocks noChangeAspect="1"/>
          </p:cNvPicPr>
          <p:nvPr/>
        </p:nvPicPr>
        <p:blipFill>
          <a:blip r:embed="rId2"/>
          <a:stretch>
            <a:fillRect/>
          </a:stretch>
        </p:blipFill>
        <p:spPr>
          <a:xfrm>
            <a:off x="6644081" y="1109444"/>
            <a:ext cx="4399325" cy="4274679"/>
          </a:xfrm>
          <a:prstGeom prst="rect">
            <a:avLst/>
          </a:prstGeom>
        </p:spPr>
      </p:pic>
      <p:pic>
        <p:nvPicPr>
          <p:cNvPr id="6" name="Immagine 5">
            <a:extLst>
              <a:ext uri="{FF2B5EF4-FFF2-40B4-BE49-F238E27FC236}">
                <a16:creationId xmlns:a16="http://schemas.microsoft.com/office/drawing/2014/main" id="{F18B4362-BB41-49B9-805F-65A2D385DA68}"/>
              </a:ext>
            </a:extLst>
          </p:cNvPr>
          <p:cNvPicPr>
            <a:picLocks noChangeAspect="1"/>
          </p:cNvPicPr>
          <p:nvPr/>
        </p:nvPicPr>
        <p:blipFill>
          <a:blip r:embed="rId3"/>
          <a:stretch>
            <a:fillRect/>
          </a:stretch>
        </p:blipFill>
        <p:spPr>
          <a:xfrm>
            <a:off x="924106" y="1109444"/>
            <a:ext cx="5171894" cy="4451099"/>
          </a:xfrm>
          <a:prstGeom prst="rect">
            <a:avLst/>
          </a:prstGeom>
        </p:spPr>
      </p:pic>
    </p:spTree>
    <p:extLst>
      <p:ext uri="{BB962C8B-B14F-4D97-AF65-F5344CB8AC3E}">
        <p14:creationId xmlns:p14="http://schemas.microsoft.com/office/powerpoint/2010/main" val="124682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FFE33-E9B8-42B6-A1A3-F35D95FFAC8A}"/>
              </a:ext>
            </a:extLst>
          </p:cNvPr>
          <p:cNvSpPr>
            <a:spLocks noGrp="1"/>
          </p:cNvSpPr>
          <p:nvPr>
            <p:ph type="title"/>
          </p:nvPr>
        </p:nvSpPr>
        <p:spPr/>
        <p:txBody>
          <a:bodyPr/>
          <a:lstStyle/>
          <a:p>
            <a:r>
              <a:rPr lang="it-IT" dirty="0" err="1"/>
              <a:t>Who’s</a:t>
            </a:r>
            <a:r>
              <a:rPr lang="it-IT" dirty="0"/>
              <a:t> </a:t>
            </a:r>
            <a:r>
              <a:rPr lang="it-IT" dirty="0" err="1"/>
              <a:t>responsible</a:t>
            </a:r>
            <a:r>
              <a:rPr lang="it-IT" dirty="0"/>
              <a:t> for </a:t>
            </a:r>
            <a:r>
              <a:rPr lang="it-IT" dirty="0" err="1"/>
              <a:t>patient’s</a:t>
            </a:r>
            <a:r>
              <a:rPr lang="it-IT" dirty="0"/>
              <a:t> </a:t>
            </a:r>
            <a:r>
              <a:rPr lang="it-IT" dirty="0" err="1"/>
              <a:t>health</a:t>
            </a:r>
            <a:r>
              <a:rPr lang="it-IT" dirty="0"/>
              <a:t>?</a:t>
            </a:r>
          </a:p>
        </p:txBody>
      </p:sp>
      <p:pic>
        <p:nvPicPr>
          <p:cNvPr id="4" name="Immagine 3">
            <a:extLst>
              <a:ext uri="{FF2B5EF4-FFF2-40B4-BE49-F238E27FC236}">
                <a16:creationId xmlns:a16="http://schemas.microsoft.com/office/drawing/2014/main" id="{B53A8DC6-E815-4E77-9DF0-E1AD205E5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696" y="2013392"/>
            <a:ext cx="3636608" cy="2490286"/>
          </a:xfrm>
          <a:prstGeom prst="rect">
            <a:avLst/>
          </a:prstGeom>
        </p:spPr>
      </p:pic>
      <p:pic>
        <p:nvPicPr>
          <p:cNvPr id="6" name="Immagine 5">
            <a:extLst>
              <a:ext uri="{FF2B5EF4-FFF2-40B4-BE49-F238E27FC236}">
                <a16:creationId xmlns:a16="http://schemas.microsoft.com/office/drawing/2014/main" id="{63B2A9D4-EA86-4271-87D5-52402B13C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317" y="1409689"/>
            <a:ext cx="3340295" cy="1878350"/>
          </a:xfrm>
          <a:prstGeom prst="rect">
            <a:avLst/>
          </a:prstGeom>
        </p:spPr>
      </p:pic>
      <p:pic>
        <p:nvPicPr>
          <p:cNvPr id="8" name="Immagine 7">
            <a:extLst>
              <a:ext uri="{FF2B5EF4-FFF2-40B4-BE49-F238E27FC236}">
                <a16:creationId xmlns:a16="http://schemas.microsoft.com/office/drawing/2014/main" id="{263A2400-603E-402E-9325-5B189B2F19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
          <a:stretch/>
        </p:blipFill>
        <p:spPr>
          <a:xfrm>
            <a:off x="2398846" y="1409689"/>
            <a:ext cx="3341882" cy="1877275"/>
          </a:xfrm>
          <a:prstGeom prst="rect">
            <a:avLst/>
          </a:prstGeom>
        </p:spPr>
      </p:pic>
      <p:pic>
        <p:nvPicPr>
          <p:cNvPr id="10" name="Immagine 9">
            <a:extLst>
              <a:ext uri="{FF2B5EF4-FFF2-40B4-BE49-F238E27FC236}">
                <a16:creationId xmlns:a16="http://schemas.microsoft.com/office/drawing/2014/main" id="{FF851B18-ED69-4759-B84F-2EF9BEB9F1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5744" y="3286964"/>
            <a:ext cx="3338012" cy="2037944"/>
          </a:xfrm>
          <a:prstGeom prst="rect">
            <a:avLst/>
          </a:prstGeom>
        </p:spPr>
      </p:pic>
      <p:pic>
        <p:nvPicPr>
          <p:cNvPr id="12" name="Immagine 11">
            <a:extLst>
              <a:ext uri="{FF2B5EF4-FFF2-40B4-BE49-F238E27FC236}">
                <a16:creationId xmlns:a16="http://schemas.microsoft.com/office/drawing/2014/main" id="{CA2AAB3A-9243-47BB-BBC7-D85AC8C239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932" b="5476"/>
          <a:stretch/>
        </p:blipFill>
        <p:spPr>
          <a:xfrm>
            <a:off x="5723756" y="3286964"/>
            <a:ext cx="3338012" cy="2037944"/>
          </a:xfrm>
          <a:prstGeom prst="rect">
            <a:avLst/>
          </a:prstGeom>
        </p:spPr>
      </p:pic>
      <p:pic>
        <p:nvPicPr>
          <p:cNvPr id="14" name="Immagine 13">
            <a:extLst>
              <a:ext uri="{FF2B5EF4-FFF2-40B4-BE49-F238E27FC236}">
                <a16:creationId xmlns:a16="http://schemas.microsoft.com/office/drawing/2014/main" id="{8DEE8CE6-A98F-4BE4-8899-A752AC74D5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3561" y="1409689"/>
            <a:ext cx="6960389" cy="3915219"/>
          </a:xfrm>
          <a:prstGeom prst="rect">
            <a:avLst/>
          </a:prstGeom>
        </p:spPr>
      </p:pic>
    </p:spTree>
    <p:extLst>
      <p:ext uri="{BB962C8B-B14F-4D97-AF65-F5344CB8AC3E}">
        <p14:creationId xmlns:p14="http://schemas.microsoft.com/office/powerpoint/2010/main" val="398941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FFE33-E9B8-42B6-A1A3-F35D95FFAC8A}"/>
              </a:ext>
            </a:extLst>
          </p:cNvPr>
          <p:cNvSpPr>
            <a:spLocks noGrp="1"/>
          </p:cNvSpPr>
          <p:nvPr>
            <p:ph type="title"/>
          </p:nvPr>
        </p:nvSpPr>
        <p:spPr/>
        <p:txBody>
          <a:bodyPr/>
          <a:lstStyle/>
          <a:p>
            <a:r>
              <a:rPr lang="it-IT" dirty="0"/>
              <a:t>So </a:t>
            </a:r>
            <a:r>
              <a:rPr lang="it-IT" dirty="0" err="1"/>
              <a:t>we</a:t>
            </a:r>
            <a:r>
              <a:rPr lang="it-IT" dirty="0"/>
              <a:t> </a:t>
            </a:r>
            <a:r>
              <a:rPr lang="it-IT" dirty="0" err="1"/>
              <a:t>need</a:t>
            </a:r>
            <a:r>
              <a:rPr lang="it-IT" dirty="0"/>
              <a:t> to forge an </a:t>
            </a:r>
            <a:r>
              <a:rPr lang="it-IT" dirty="0" err="1"/>
              <a:t>alliance</a:t>
            </a:r>
            <a:r>
              <a:rPr lang="it-IT" dirty="0"/>
              <a:t>…</a:t>
            </a:r>
          </a:p>
        </p:txBody>
      </p:sp>
      <p:pic>
        <p:nvPicPr>
          <p:cNvPr id="6" name="Segnaposto contenuto 5">
            <a:extLst>
              <a:ext uri="{FF2B5EF4-FFF2-40B4-BE49-F238E27FC236}">
                <a16:creationId xmlns:a16="http://schemas.microsoft.com/office/drawing/2014/main" id="{BFA4DC58-7E44-41A3-81B9-52A1112666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513" y="2683418"/>
            <a:ext cx="3829050" cy="2152650"/>
          </a:xfrm>
        </p:spPr>
      </p:pic>
      <p:pic>
        <p:nvPicPr>
          <p:cNvPr id="10" name="Immagine 9">
            <a:extLst>
              <a:ext uri="{FF2B5EF4-FFF2-40B4-BE49-F238E27FC236}">
                <a16:creationId xmlns:a16="http://schemas.microsoft.com/office/drawing/2014/main" id="{7BBBFCCD-7B47-4D4D-A4CA-1F6AD8140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803" y="2514600"/>
            <a:ext cx="3636608" cy="2490286"/>
          </a:xfrm>
          <a:prstGeom prst="rect">
            <a:avLst/>
          </a:prstGeom>
        </p:spPr>
      </p:pic>
      <p:cxnSp>
        <p:nvCxnSpPr>
          <p:cNvPr id="14" name="Connettore 2 13">
            <a:extLst>
              <a:ext uri="{FF2B5EF4-FFF2-40B4-BE49-F238E27FC236}">
                <a16:creationId xmlns:a16="http://schemas.microsoft.com/office/drawing/2014/main" id="{59FE97B0-1BD2-47E1-A9C3-259B2CA49A51}"/>
              </a:ext>
            </a:extLst>
          </p:cNvPr>
          <p:cNvCxnSpPr>
            <a:cxnSpLocks/>
          </p:cNvCxnSpPr>
          <p:nvPr/>
        </p:nvCxnSpPr>
        <p:spPr>
          <a:xfrm flipV="1">
            <a:off x="4781198" y="3759743"/>
            <a:ext cx="2319993" cy="1"/>
          </a:xfrm>
          <a:prstGeom prst="straightConnector1">
            <a:avLst/>
          </a:prstGeom>
          <a:ln>
            <a:solidFill>
              <a:schemeClr val="tx2"/>
            </a:solidFill>
            <a:headEnd type="triangl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3045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FFE33-E9B8-42B6-A1A3-F35D95FFAC8A}"/>
              </a:ext>
            </a:extLst>
          </p:cNvPr>
          <p:cNvSpPr>
            <a:spLocks noGrp="1"/>
          </p:cNvSpPr>
          <p:nvPr>
            <p:ph type="title"/>
          </p:nvPr>
        </p:nvSpPr>
        <p:spPr>
          <a:xfrm>
            <a:off x="927101" y="139795"/>
            <a:ext cx="9905998" cy="1905000"/>
          </a:xfrm>
        </p:spPr>
        <p:txBody>
          <a:bodyPr/>
          <a:lstStyle/>
          <a:p>
            <a:r>
              <a:rPr lang="it-IT" dirty="0" err="1"/>
              <a:t>What</a:t>
            </a:r>
            <a:r>
              <a:rPr lang="it-IT" dirty="0"/>
              <a:t> </a:t>
            </a:r>
            <a:r>
              <a:rPr lang="it-IT" dirty="0" err="1"/>
              <a:t>should</a:t>
            </a:r>
            <a:r>
              <a:rPr lang="it-IT" dirty="0"/>
              <a:t> </a:t>
            </a:r>
            <a:r>
              <a:rPr lang="it-IT" dirty="0" err="1"/>
              <a:t>we</a:t>
            </a:r>
            <a:r>
              <a:rPr lang="it-IT" dirty="0"/>
              <a:t> </a:t>
            </a:r>
            <a:r>
              <a:rPr lang="it-IT" dirty="0" err="1"/>
              <a:t>listen</a:t>
            </a:r>
            <a:r>
              <a:rPr lang="it-IT" dirty="0"/>
              <a:t> to?</a:t>
            </a:r>
          </a:p>
        </p:txBody>
      </p:sp>
      <p:pic>
        <p:nvPicPr>
          <p:cNvPr id="15" name="Immagine 14">
            <a:extLst>
              <a:ext uri="{FF2B5EF4-FFF2-40B4-BE49-F238E27FC236}">
                <a16:creationId xmlns:a16="http://schemas.microsoft.com/office/drawing/2014/main" id="{8B50000F-A66D-40C9-A7D3-F97E28A03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719" y="481494"/>
            <a:ext cx="2907137" cy="2321329"/>
          </a:xfrm>
          <a:prstGeom prst="rect">
            <a:avLst/>
          </a:prstGeom>
        </p:spPr>
      </p:pic>
      <p:pic>
        <p:nvPicPr>
          <p:cNvPr id="6" name="Segnaposto contenuto 5">
            <a:extLst>
              <a:ext uri="{FF2B5EF4-FFF2-40B4-BE49-F238E27FC236}">
                <a16:creationId xmlns:a16="http://schemas.microsoft.com/office/drawing/2014/main" id="{6DA576B1-ECFA-4309-86BE-3F5AACDE374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0058" y="1334782"/>
            <a:ext cx="7815435" cy="4376644"/>
          </a:xfrm>
        </p:spPr>
      </p:pic>
    </p:spTree>
    <p:extLst>
      <p:ext uri="{BB962C8B-B14F-4D97-AF65-F5344CB8AC3E}">
        <p14:creationId xmlns:p14="http://schemas.microsoft.com/office/powerpoint/2010/main" val="41291866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991</Words>
  <Application>Microsoft Office PowerPoint</Application>
  <PresentationFormat>Widescreen</PresentationFormat>
  <Paragraphs>109</Paragraphs>
  <Slides>24</Slides>
  <Notes>7</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Calibri Light</vt:lpstr>
      <vt:lpstr>Tema di Office</vt:lpstr>
      <vt:lpstr>Presentazione standard di PowerPoint</vt:lpstr>
      <vt:lpstr>GP and patient’s alliance</vt:lpstr>
      <vt:lpstr>Our goal</vt:lpstr>
      <vt:lpstr>What is Our real goal?</vt:lpstr>
      <vt:lpstr>In the end, this might happen</vt:lpstr>
      <vt:lpstr>Data about compliance: how adherent are patients?</vt:lpstr>
      <vt:lpstr>Who’s responsible for patient’s health?</vt:lpstr>
      <vt:lpstr>So we need to forge an alliance…</vt:lpstr>
      <vt:lpstr>What should we listen to?</vt:lpstr>
      <vt:lpstr>Structure of a modern medical consultation (PRACTICAL)</vt:lpstr>
      <vt:lpstr>Why is general practice the best option?</vt:lpstr>
      <vt:lpstr>Why is general practice the best option?</vt:lpstr>
      <vt:lpstr>Do alliance and counselling work?</vt:lpstr>
      <vt:lpstr>Behavioral Counseling in people without risk factors</vt:lpstr>
      <vt:lpstr>Why is general practice the best option?</vt:lpstr>
      <vt:lpstr>Transtheoretical model of health behaviour change</vt:lpstr>
      <vt:lpstr>Precontemplation</vt:lpstr>
      <vt:lpstr>Contemplation</vt:lpstr>
      <vt:lpstr>Preparation</vt:lpstr>
      <vt:lpstr>Action</vt:lpstr>
      <vt:lpstr>Maintenance</vt:lpstr>
      <vt:lpstr>Relapse</vt:lpstr>
      <vt:lpstr>What can we do to improve?</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lorenzo blasina</dc:creator>
  <cp:lastModifiedBy>Stefano Celotto</cp:lastModifiedBy>
  <cp:revision>3</cp:revision>
  <dcterms:created xsi:type="dcterms:W3CDTF">2020-10-23T08:46:20Z</dcterms:created>
  <dcterms:modified xsi:type="dcterms:W3CDTF">2020-10-25T17:26:50Z</dcterms:modified>
</cp:coreProperties>
</file>