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8"/>
  </p:notesMasterIdLst>
  <p:handoutMasterIdLst>
    <p:handoutMasterId r:id="rId29"/>
  </p:handoutMasterIdLst>
  <p:sldIdLst>
    <p:sldId id="256" r:id="rId6"/>
    <p:sldId id="301" r:id="rId7"/>
    <p:sldId id="270" r:id="rId8"/>
    <p:sldId id="303" r:id="rId9"/>
    <p:sldId id="304" r:id="rId10"/>
    <p:sldId id="305" r:id="rId11"/>
    <p:sldId id="269" r:id="rId12"/>
    <p:sldId id="267" r:id="rId13"/>
    <p:sldId id="268" r:id="rId14"/>
    <p:sldId id="273" r:id="rId15"/>
    <p:sldId id="306" r:id="rId16"/>
    <p:sldId id="307" r:id="rId17"/>
    <p:sldId id="274" r:id="rId18"/>
    <p:sldId id="275" r:id="rId19"/>
    <p:sldId id="276" r:id="rId20"/>
    <p:sldId id="286" r:id="rId21"/>
    <p:sldId id="309" r:id="rId22"/>
    <p:sldId id="280" r:id="rId23"/>
    <p:sldId id="298" r:id="rId24"/>
    <p:sldId id="310" r:id="rId25"/>
    <p:sldId id="311" r:id="rId26"/>
    <p:sldId id="29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Mes" initials="MM" lastIdx="32" clrIdx="0">
    <p:extLst>
      <p:ext uri="{19B8F6BF-5375-455C-9EA6-DF929625EA0E}">
        <p15:presenceInfo xmlns:p15="http://schemas.microsoft.com/office/powerpoint/2012/main" userId="S::Marissa.Mes@hpolicy.com::e93f6e84-8e6d-4eeb-aa8f-ef1f21796254" providerId="AD"/>
      </p:ext>
    </p:extLst>
  </p:cmAuthor>
  <p:cmAuthor id="2" name="Henry Arnold" initials="HA" lastIdx="3" clrIdx="1">
    <p:extLst>
      <p:ext uri="{19B8F6BF-5375-455C-9EA6-DF929625EA0E}">
        <p15:presenceInfo xmlns:p15="http://schemas.microsoft.com/office/powerpoint/2012/main" userId="S::Henry.Arnold@hpolicy.com::7482af0d-9ffe-4f3e-86f5-ae0521262b7d" providerId="AD"/>
      </p:ext>
    </p:extLst>
  </p:cmAuthor>
  <p:cmAuthor id="3" name="Stephanie Whelan" initials="SW" lastIdx="3" clrIdx="2">
    <p:extLst>
      <p:ext uri="{19B8F6BF-5375-455C-9EA6-DF929625EA0E}">
        <p15:presenceInfo xmlns:p15="http://schemas.microsoft.com/office/powerpoint/2012/main" userId="S::stephanie.whelan@hpolicy.com::1d4d4f08-ac9d-4041-9ca1-950b6dd526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C"/>
    <a:srgbClr val="692558"/>
    <a:srgbClr val="0F395C"/>
    <a:srgbClr val="E67466"/>
    <a:srgbClr val="341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p:normalViewPr>
  <p:slideViewPr>
    <p:cSldViewPr snapToGrid="0">
      <p:cViewPr varScale="1">
        <p:scale>
          <a:sx n="99" d="100"/>
          <a:sy n="99" d="100"/>
        </p:scale>
        <p:origin x="90" y="4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Mes" userId="e93f6e84-8e6d-4eeb-aa8f-ef1f21796254" providerId="ADAL" clId="{2898859A-BE18-4CC2-B2DB-33EB5803D25A}"/>
    <pc:docChg chg="undo custSel modSld">
      <pc:chgData name="Marissa Mes" userId="e93f6e84-8e6d-4eeb-aa8f-ef1f21796254" providerId="ADAL" clId="{2898859A-BE18-4CC2-B2DB-33EB5803D25A}" dt="2021-01-25T13:15:36.380" v="122" actId="20577"/>
      <pc:docMkLst>
        <pc:docMk/>
      </pc:docMkLst>
      <pc:sldChg chg="modSp mod delCm">
        <pc:chgData name="Marissa Mes" userId="e93f6e84-8e6d-4eeb-aa8f-ef1f21796254" providerId="ADAL" clId="{2898859A-BE18-4CC2-B2DB-33EB5803D25A}" dt="2021-01-25T13:06:40.019" v="5" actId="13926"/>
        <pc:sldMkLst>
          <pc:docMk/>
          <pc:sldMk cId="135682549" sldId="256"/>
        </pc:sldMkLst>
        <pc:spChg chg="mod">
          <ac:chgData name="Marissa Mes" userId="e93f6e84-8e6d-4eeb-aa8f-ef1f21796254" providerId="ADAL" clId="{2898859A-BE18-4CC2-B2DB-33EB5803D25A}" dt="2021-01-25T13:06:40.019" v="5" actId="13926"/>
          <ac:spMkLst>
            <pc:docMk/>
            <pc:sldMk cId="135682549" sldId="256"/>
            <ac:spMk id="2" creationId="{5C97B1BE-9312-4E1F-ACBD-2E8650C1BA39}"/>
          </ac:spMkLst>
        </pc:spChg>
      </pc:sldChg>
      <pc:sldChg chg="modSp mod">
        <pc:chgData name="Marissa Mes" userId="e93f6e84-8e6d-4eeb-aa8f-ef1f21796254" providerId="ADAL" clId="{2898859A-BE18-4CC2-B2DB-33EB5803D25A}" dt="2021-01-25T13:07:38.006" v="23" actId="13926"/>
        <pc:sldMkLst>
          <pc:docMk/>
          <pc:sldMk cId="1649196155" sldId="269"/>
        </pc:sldMkLst>
        <pc:spChg chg="mod">
          <ac:chgData name="Marissa Mes" userId="e93f6e84-8e6d-4eeb-aa8f-ef1f21796254" providerId="ADAL" clId="{2898859A-BE18-4CC2-B2DB-33EB5803D25A}" dt="2021-01-25T13:07:38.006" v="23" actId="13926"/>
          <ac:spMkLst>
            <pc:docMk/>
            <pc:sldMk cId="1649196155" sldId="269"/>
            <ac:spMk id="2" creationId="{5C4496CF-E415-4539-BBA4-64BD12FEADEA}"/>
          </ac:spMkLst>
        </pc:spChg>
      </pc:sldChg>
      <pc:sldChg chg="modSp mod delCm">
        <pc:chgData name="Marissa Mes" userId="e93f6e84-8e6d-4eeb-aa8f-ef1f21796254" providerId="ADAL" clId="{2898859A-BE18-4CC2-B2DB-33EB5803D25A}" dt="2021-01-25T13:07:01.975" v="9" actId="1592"/>
        <pc:sldMkLst>
          <pc:docMk/>
          <pc:sldMk cId="1641346752" sldId="270"/>
        </pc:sldMkLst>
        <pc:spChg chg="mod">
          <ac:chgData name="Marissa Mes" userId="e93f6e84-8e6d-4eeb-aa8f-ef1f21796254" providerId="ADAL" clId="{2898859A-BE18-4CC2-B2DB-33EB5803D25A}" dt="2021-01-25T13:06:51.193" v="8" actId="13926"/>
          <ac:spMkLst>
            <pc:docMk/>
            <pc:sldMk cId="1641346752" sldId="270"/>
            <ac:spMk id="2" creationId="{5C4496CF-E415-4539-BBA4-64BD12FEADEA}"/>
          </ac:spMkLst>
        </pc:spChg>
      </pc:sldChg>
      <pc:sldChg chg="modSp mod">
        <pc:chgData name="Marissa Mes" userId="e93f6e84-8e6d-4eeb-aa8f-ef1f21796254" providerId="ADAL" clId="{2898859A-BE18-4CC2-B2DB-33EB5803D25A}" dt="2021-01-25T13:07:47.171" v="24" actId="13926"/>
        <pc:sldMkLst>
          <pc:docMk/>
          <pc:sldMk cId="2729062591" sldId="273"/>
        </pc:sldMkLst>
        <pc:spChg chg="mod">
          <ac:chgData name="Marissa Mes" userId="e93f6e84-8e6d-4eeb-aa8f-ef1f21796254" providerId="ADAL" clId="{2898859A-BE18-4CC2-B2DB-33EB5803D25A}" dt="2021-01-25T13:07:47.171" v="24" actId="13926"/>
          <ac:spMkLst>
            <pc:docMk/>
            <pc:sldMk cId="2729062591" sldId="273"/>
            <ac:spMk id="7" creationId="{BF16C7C3-1506-48FF-AB34-15095234CB62}"/>
          </ac:spMkLst>
        </pc:spChg>
      </pc:sldChg>
      <pc:sldChg chg="delCm">
        <pc:chgData name="Marissa Mes" userId="e93f6e84-8e6d-4eeb-aa8f-ef1f21796254" providerId="ADAL" clId="{2898859A-BE18-4CC2-B2DB-33EB5803D25A}" dt="2021-01-25T13:08:17.929" v="28" actId="1592"/>
        <pc:sldMkLst>
          <pc:docMk/>
          <pc:sldMk cId="2236361881" sldId="286"/>
        </pc:sldMkLst>
      </pc:sldChg>
      <pc:sldChg chg="delCm">
        <pc:chgData name="Marissa Mes" userId="e93f6e84-8e6d-4eeb-aa8f-ef1f21796254" providerId="ADAL" clId="{2898859A-BE18-4CC2-B2DB-33EB5803D25A}" dt="2021-01-25T13:10:04.786" v="35" actId="1592"/>
        <pc:sldMkLst>
          <pc:docMk/>
          <pc:sldMk cId="2146981538" sldId="293"/>
        </pc:sldMkLst>
      </pc:sldChg>
      <pc:sldChg chg="modSp mod">
        <pc:chgData name="Marissa Mes" userId="e93f6e84-8e6d-4eeb-aa8f-ef1f21796254" providerId="ADAL" clId="{2898859A-BE18-4CC2-B2DB-33EB5803D25A}" dt="2021-01-25T13:08:27.091" v="29" actId="13926"/>
        <pc:sldMkLst>
          <pc:docMk/>
          <pc:sldMk cId="357482836" sldId="298"/>
        </pc:sldMkLst>
        <pc:spChg chg="mod">
          <ac:chgData name="Marissa Mes" userId="e93f6e84-8e6d-4eeb-aa8f-ef1f21796254" providerId="ADAL" clId="{2898859A-BE18-4CC2-B2DB-33EB5803D25A}" dt="2021-01-25T13:08:27.091" v="29" actId="13926"/>
          <ac:spMkLst>
            <pc:docMk/>
            <pc:sldMk cId="357482836" sldId="298"/>
            <ac:spMk id="2" creationId="{55C89C9C-81DA-4DCE-86C0-43023380A11C}"/>
          </ac:spMkLst>
        </pc:spChg>
      </pc:sldChg>
      <pc:sldChg chg="modSp mod delCm">
        <pc:chgData name="Marissa Mes" userId="e93f6e84-8e6d-4eeb-aa8f-ef1f21796254" providerId="ADAL" clId="{2898859A-BE18-4CC2-B2DB-33EB5803D25A}" dt="2021-01-25T13:06:47.463" v="7" actId="1592"/>
        <pc:sldMkLst>
          <pc:docMk/>
          <pc:sldMk cId="824031876" sldId="301"/>
        </pc:sldMkLst>
        <pc:spChg chg="mod">
          <ac:chgData name="Marissa Mes" userId="e93f6e84-8e6d-4eeb-aa8f-ef1f21796254" providerId="ADAL" clId="{2898859A-BE18-4CC2-B2DB-33EB5803D25A}" dt="2021-01-25T13:06:45.449" v="6" actId="13926"/>
          <ac:spMkLst>
            <pc:docMk/>
            <pc:sldMk cId="824031876" sldId="301"/>
            <ac:spMk id="3" creationId="{B6CFB6F3-0B04-47FF-8ACD-695C8DEE116E}"/>
          </ac:spMkLst>
        </pc:spChg>
      </pc:sldChg>
      <pc:sldChg chg="modSp mod delCm">
        <pc:chgData name="Marissa Mes" userId="e93f6e84-8e6d-4eeb-aa8f-ef1f21796254" providerId="ADAL" clId="{2898859A-BE18-4CC2-B2DB-33EB5803D25A}" dt="2021-01-25T13:07:09.923" v="14" actId="1592"/>
        <pc:sldMkLst>
          <pc:docMk/>
          <pc:sldMk cId="2051031673" sldId="303"/>
        </pc:sldMkLst>
        <pc:spChg chg="mod">
          <ac:chgData name="Marissa Mes" userId="e93f6e84-8e6d-4eeb-aa8f-ef1f21796254" providerId="ADAL" clId="{2898859A-BE18-4CC2-B2DB-33EB5803D25A}" dt="2021-01-25T13:07:07.274" v="12" actId="13926"/>
          <ac:spMkLst>
            <pc:docMk/>
            <pc:sldMk cId="2051031673" sldId="303"/>
            <ac:spMk id="3" creationId="{348DA7AF-19C6-43AA-803A-072412FE6718}"/>
          </ac:spMkLst>
        </pc:spChg>
      </pc:sldChg>
      <pc:sldChg chg="modSp mod delCm modCm">
        <pc:chgData name="Marissa Mes" userId="e93f6e84-8e6d-4eeb-aa8f-ef1f21796254" providerId="ADAL" clId="{2898859A-BE18-4CC2-B2DB-33EB5803D25A}" dt="2021-01-25T13:11:31.466" v="103" actId="20577"/>
        <pc:sldMkLst>
          <pc:docMk/>
          <pc:sldMk cId="53818788" sldId="304"/>
        </pc:sldMkLst>
        <pc:spChg chg="mod">
          <ac:chgData name="Marissa Mes" userId="e93f6e84-8e6d-4eeb-aa8f-ef1f21796254" providerId="ADAL" clId="{2898859A-BE18-4CC2-B2DB-33EB5803D25A}" dt="2021-01-25T13:10:50.490" v="47" actId="20577"/>
          <ac:spMkLst>
            <pc:docMk/>
            <pc:sldMk cId="53818788" sldId="304"/>
            <ac:spMk id="2" creationId="{B8099A19-A074-446A-98A5-F7E970CDBC9C}"/>
          </ac:spMkLst>
        </pc:spChg>
        <pc:spChg chg="mod">
          <ac:chgData name="Marissa Mes" userId="e93f6e84-8e6d-4eeb-aa8f-ef1f21796254" providerId="ADAL" clId="{2898859A-BE18-4CC2-B2DB-33EB5803D25A}" dt="2021-01-25T13:11:31.466" v="103" actId="20577"/>
          <ac:spMkLst>
            <pc:docMk/>
            <pc:sldMk cId="53818788" sldId="304"/>
            <ac:spMk id="3" creationId="{026C3277-A503-4036-BCE5-84E223583227}"/>
          </ac:spMkLst>
        </pc:spChg>
      </pc:sldChg>
      <pc:sldChg chg="modSp mod delCm">
        <pc:chgData name="Marissa Mes" userId="e93f6e84-8e6d-4eeb-aa8f-ef1f21796254" providerId="ADAL" clId="{2898859A-BE18-4CC2-B2DB-33EB5803D25A}" dt="2021-01-25T13:07:34.949" v="22" actId="13926"/>
        <pc:sldMkLst>
          <pc:docMk/>
          <pc:sldMk cId="3942989198" sldId="305"/>
        </pc:sldMkLst>
        <pc:spChg chg="mod">
          <ac:chgData name="Marissa Mes" userId="e93f6e84-8e6d-4eeb-aa8f-ef1f21796254" providerId="ADAL" clId="{2898859A-BE18-4CC2-B2DB-33EB5803D25A}" dt="2021-01-25T13:07:30.199" v="20" actId="13926"/>
          <ac:spMkLst>
            <pc:docMk/>
            <pc:sldMk cId="3942989198" sldId="305"/>
            <ac:spMk id="2" creationId="{FB44593D-9182-41FF-8007-F813607453D2}"/>
          </ac:spMkLst>
        </pc:spChg>
        <pc:spChg chg="mod">
          <ac:chgData name="Marissa Mes" userId="e93f6e84-8e6d-4eeb-aa8f-ef1f21796254" providerId="ADAL" clId="{2898859A-BE18-4CC2-B2DB-33EB5803D25A}" dt="2021-01-25T13:07:34.949" v="22" actId="13926"/>
          <ac:spMkLst>
            <pc:docMk/>
            <pc:sldMk cId="3942989198" sldId="305"/>
            <ac:spMk id="3" creationId="{22FF3078-EF9B-47EE-BFF8-554464E4423B}"/>
          </ac:spMkLst>
        </pc:spChg>
      </pc:sldChg>
      <pc:sldChg chg="modSp mod">
        <pc:chgData name="Marissa Mes" userId="e93f6e84-8e6d-4eeb-aa8f-ef1f21796254" providerId="ADAL" clId="{2898859A-BE18-4CC2-B2DB-33EB5803D25A}" dt="2021-01-25T13:07:52.564" v="25" actId="13926"/>
        <pc:sldMkLst>
          <pc:docMk/>
          <pc:sldMk cId="3588791196" sldId="306"/>
        </pc:sldMkLst>
        <pc:spChg chg="mod">
          <ac:chgData name="Marissa Mes" userId="e93f6e84-8e6d-4eeb-aa8f-ef1f21796254" providerId="ADAL" clId="{2898859A-BE18-4CC2-B2DB-33EB5803D25A}" dt="2021-01-25T13:07:52.564" v="25" actId="13926"/>
          <ac:spMkLst>
            <pc:docMk/>
            <pc:sldMk cId="3588791196" sldId="306"/>
            <ac:spMk id="3" creationId="{4F852AC5-654C-4A6F-B3F7-A81CAB64B1FB}"/>
          </ac:spMkLst>
        </pc:spChg>
      </pc:sldChg>
      <pc:sldChg chg="modSp mod delCm">
        <pc:chgData name="Marissa Mes" userId="e93f6e84-8e6d-4eeb-aa8f-ef1f21796254" providerId="ADAL" clId="{2898859A-BE18-4CC2-B2DB-33EB5803D25A}" dt="2021-01-25T13:13:27.816" v="121" actId="20577"/>
        <pc:sldMkLst>
          <pc:docMk/>
          <pc:sldMk cId="1073469420" sldId="307"/>
        </pc:sldMkLst>
        <pc:spChg chg="mod">
          <ac:chgData name="Marissa Mes" userId="e93f6e84-8e6d-4eeb-aa8f-ef1f21796254" providerId="ADAL" clId="{2898859A-BE18-4CC2-B2DB-33EB5803D25A}" dt="2021-01-25T13:13:27.816" v="121" actId="20577"/>
          <ac:spMkLst>
            <pc:docMk/>
            <pc:sldMk cId="1073469420" sldId="307"/>
            <ac:spMk id="2" creationId="{CA5CBB60-7719-4E3B-961C-04E7A16A145F}"/>
          </ac:spMkLst>
        </pc:spChg>
        <pc:spChg chg="mod">
          <ac:chgData name="Marissa Mes" userId="e93f6e84-8e6d-4eeb-aa8f-ef1f21796254" providerId="ADAL" clId="{2898859A-BE18-4CC2-B2DB-33EB5803D25A}" dt="2021-01-25T13:07:58.209" v="26" actId="13926"/>
          <ac:spMkLst>
            <pc:docMk/>
            <pc:sldMk cId="1073469420" sldId="307"/>
            <ac:spMk id="3" creationId="{0A6313B2-C881-4A73-A6F2-7EAE56AE2C8A}"/>
          </ac:spMkLst>
        </pc:spChg>
      </pc:sldChg>
      <pc:sldChg chg="modSp mod addCm delCm modCm">
        <pc:chgData name="Marissa Mes" userId="e93f6e84-8e6d-4eeb-aa8f-ef1f21796254" providerId="ADAL" clId="{2898859A-BE18-4CC2-B2DB-33EB5803D25A}" dt="2021-01-25T13:08:39.649" v="32" actId="1592"/>
        <pc:sldMkLst>
          <pc:docMk/>
          <pc:sldMk cId="622751421" sldId="310"/>
        </pc:sldMkLst>
        <pc:spChg chg="mod">
          <ac:chgData name="Marissa Mes" userId="e93f6e84-8e6d-4eeb-aa8f-ef1f21796254" providerId="ADAL" clId="{2898859A-BE18-4CC2-B2DB-33EB5803D25A}" dt="2021-01-25T13:08:34.772" v="30" actId="13926"/>
          <ac:spMkLst>
            <pc:docMk/>
            <pc:sldMk cId="622751421" sldId="310"/>
            <ac:spMk id="2" creationId="{2399E7F9-3A4C-423D-AA6B-B4AFCB421F28}"/>
          </ac:spMkLst>
        </pc:spChg>
        <pc:spChg chg="mod">
          <ac:chgData name="Marissa Mes" userId="e93f6e84-8e6d-4eeb-aa8f-ef1f21796254" providerId="ADAL" clId="{2898859A-BE18-4CC2-B2DB-33EB5803D25A}" dt="2021-01-25T13:08:36.850" v="31" actId="13926"/>
          <ac:spMkLst>
            <pc:docMk/>
            <pc:sldMk cId="622751421" sldId="310"/>
            <ac:spMk id="3" creationId="{BA5F7DF8-737C-4787-BBFC-9AB5CF1FCF62}"/>
          </ac:spMkLst>
        </pc:spChg>
      </pc:sldChg>
      <pc:sldChg chg="modSp mod">
        <pc:chgData name="Marissa Mes" userId="e93f6e84-8e6d-4eeb-aa8f-ef1f21796254" providerId="ADAL" clId="{2898859A-BE18-4CC2-B2DB-33EB5803D25A}" dt="2021-01-25T13:15:36.380" v="122" actId="20577"/>
        <pc:sldMkLst>
          <pc:docMk/>
          <pc:sldMk cId="1199852602" sldId="311"/>
        </pc:sldMkLst>
        <pc:spChg chg="mod">
          <ac:chgData name="Marissa Mes" userId="e93f6e84-8e6d-4eeb-aa8f-ef1f21796254" providerId="ADAL" clId="{2898859A-BE18-4CC2-B2DB-33EB5803D25A}" dt="2021-01-25T13:08:46.258" v="34" actId="13926"/>
          <ac:spMkLst>
            <pc:docMk/>
            <pc:sldMk cId="1199852602" sldId="311"/>
            <ac:spMk id="2" creationId="{C7C3E517-16C4-4CD7-AB17-2643CF3DE869}"/>
          </ac:spMkLst>
        </pc:spChg>
        <pc:spChg chg="mod">
          <ac:chgData name="Marissa Mes" userId="e93f6e84-8e6d-4eeb-aa8f-ef1f21796254" providerId="ADAL" clId="{2898859A-BE18-4CC2-B2DB-33EB5803D25A}" dt="2021-01-25T13:15:36.380" v="122" actId="20577"/>
          <ac:spMkLst>
            <pc:docMk/>
            <pc:sldMk cId="1199852602" sldId="311"/>
            <ac:spMk id="3" creationId="{E573D22A-F201-4BEC-B93A-7961DA8E51D2}"/>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1-25T12:11:41.606" idx="24">
    <p:pos x="5418" y="2074"/>
    <p:text>Updated this graphic because it was a little grainy</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1E013F-82A4-BB41-9A2F-25913214A06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CDA3D18-D336-6B4F-B995-CC47D49008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D3F158-3A60-3A47-8937-2B980A2A109F}" type="datetimeFigureOut">
              <a:rPr lang="en-US" smtClean="0"/>
              <a:t>1/25/2021</a:t>
            </a:fld>
            <a:endParaRPr lang="en-US"/>
          </a:p>
        </p:txBody>
      </p:sp>
      <p:sp>
        <p:nvSpPr>
          <p:cNvPr id="4" name="Footer Placeholder 3">
            <a:extLst>
              <a:ext uri="{FF2B5EF4-FFF2-40B4-BE49-F238E27FC236}">
                <a16:creationId xmlns:a16="http://schemas.microsoft.com/office/drawing/2014/main" id="{49481473-B5FA-4B4E-8966-C49740B736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112D19-08B5-0E42-B9DE-6737B80D1F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791962-F1A4-4C46-B94F-6F1867E5C863}" type="slidenum">
              <a:rPr lang="en-US" smtClean="0"/>
              <a:t>‹#›</a:t>
            </a:fld>
            <a:endParaRPr lang="en-US"/>
          </a:p>
        </p:txBody>
      </p:sp>
    </p:spTree>
    <p:extLst>
      <p:ext uri="{BB962C8B-B14F-4D97-AF65-F5344CB8AC3E}">
        <p14:creationId xmlns:p14="http://schemas.microsoft.com/office/powerpoint/2010/main" val="33075080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42E66-1107-104A-B21F-17F2CD5CF6A6}"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349AA-1D81-484B-A101-D4D46DF64438}" type="slidenum">
              <a:rPr lang="en-US" smtClean="0"/>
              <a:t>‹#›</a:t>
            </a:fld>
            <a:endParaRPr lang="en-US"/>
          </a:p>
        </p:txBody>
      </p:sp>
    </p:spTree>
    <p:extLst>
      <p:ext uri="{BB962C8B-B14F-4D97-AF65-F5344CB8AC3E}">
        <p14:creationId xmlns:p14="http://schemas.microsoft.com/office/powerpoint/2010/main" val="1380138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42349AA-1D81-484B-A101-D4D46DF64438}" type="slidenum">
              <a:rPr lang="en-US" smtClean="0"/>
              <a:t>9</a:t>
            </a:fld>
            <a:endParaRPr lang="en-US"/>
          </a:p>
        </p:txBody>
      </p:sp>
    </p:spTree>
    <p:extLst>
      <p:ext uri="{BB962C8B-B14F-4D97-AF65-F5344CB8AC3E}">
        <p14:creationId xmlns:p14="http://schemas.microsoft.com/office/powerpoint/2010/main" val="283960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042349AA-1D81-484B-A101-D4D46DF64438}" type="slidenum">
              <a:rPr lang="en-US" smtClean="0"/>
              <a:t>14</a:t>
            </a:fld>
            <a:endParaRPr lang="en-US"/>
          </a:p>
        </p:txBody>
      </p:sp>
    </p:spTree>
    <p:extLst>
      <p:ext uri="{BB962C8B-B14F-4D97-AF65-F5344CB8AC3E}">
        <p14:creationId xmlns:p14="http://schemas.microsoft.com/office/powerpoint/2010/main" val="251015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 with all HFPN work, we strive to create a multidisciplinary consensus – as such, we engaged with wide range of stakeholders</a:t>
            </a:r>
          </a:p>
          <a:p>
            <a:r>
              <a:rPr lang="en-GB"/>
              <a:t>Briefly outline differences between pan-European report and country profiles</a:t>
            </a:r>
          </a:p>
        </p:txBody>
      </p:sp>
      <p:sp>
        <p:nvSpPr>
          <p:cNvPr id="4" name="Slide Number Placeholder 3"/>
          <p:cNvSpPr>
            <a:spLocks noGrp="1"/>
          </p:cNvSpPr>
          <p:nvPr>
            <p:ph type="sldNum" sz="quarter" idx="5"/>
          </p:nvPr>
        </p:nvSpPr>
        <p:spPr/>
        <p:txBody>
          <a:bodyPr/>
          <a:lstStyle/>
          <a:p>
            <a:fld id="{042349AA-1D81-484B-A101-D4D46DF64438}" type="slidenum">
              <a:rPr lang="en-US" smtClean="0"/>
              <a:t>15</a:t>
            </a:fld>
            <a:endParaRPr lang="en-US"/>
          </a:p>
        </p:txBody>
      </p:sp>
    </p:spTree>
    <p:extLst>
      <p:ext uri="{BB962C8B-B14F-4D97-AF65-F5344CB8AC3E}">
        <p14:creationId xmlns:p14="http://schemas.microsoft.com/office/powerpoint/2010/main" val="2954570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baseline="0">
                <a:solidFill>
                  <a:srgbClr val="000000"/>
                </a:solidFill>
                <a:latin typeface="Roboto Slab"/>
              </a:rPr>
              <a:t>Cardiac rehabilitation is rarely provided for people living with HF in Europe. One exception to this is Denmark, where it is consistently offered in HF clinics. </a:t>
            </a:r>
          </a:p>
          <a:p>
            <a:r>
              <a:rPr lang="en-GB" sz="1200" b="1" i="0" u="none" strike="noStrike" baseline="0">
                <a:solidFill>
                  <a:srgbClr val="000000"/>
                </a:solidFill>
                <a:latin typeface="Roboto Slab"/>
              </a:rPr>
              <a:t>Germany: </a:t>
            </a:r>
            <a:r>
              <a:rPr lang="en-GB" sz="1200" b="0" i="0" u="none" strike="noStrike" baseline="0">
                <a:solidFill>
                  <a:srgbClr val="000000"/>
                </a:solidFill>
                <a:latin typeface="Roboto Slab"/>
              </a:rPr>
              <a:t>In 2011, people living with HF made up only 2% of those referred for cardiac rehabilitation, while heart attacks and coronary artery disease accounted for 61% and 20%, respectively.</a:t>
            </a:r>
            <a:endParaRPr lang="en-GB"/>
          </a:p>
        </p:txBody>
      </p:sp>
      <p:sp>
        <p:nvSpPr>
          <p:cNvPr id="4" name="Slide Number Placeholder 3"/>
          <p:cNvSpPr>
            <a:spLocks noGrp="1"/>
          </p:cNvSpPr>
          <p:nvPr>
            <p:ph type="sldNum" sz="quarter" idx="5"/>
          </p:nvPr>
        </p:nvSpPr>
        <p:spPr/>
        <p:txBody>
          <a:bodyPr/>
          <a:lstStyle/>
          <a:p>
            <a:fld id="{042349AA-1D81-484B-A101-D4D46DF64438}" type="slidenum">
              <a:rPr lang="en-US" smtClean="0"/>
              <a:t>18</a:t>
            </a:fld>
            <a:endParaRPr lang="en-US"/>
          </a:p>
        </p:txBody>
      </p:sp>
    </p:spTree>
    <p:extLst>
      <p:ext uri="{BB962C8B-B14F-4D97-AF65-F5344CB8AC3E}">
        <p14:creationId xmlns:p14="http://schemas.microsoft.com/office/powerpoint/2010/main" val="1040296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376926-2150-1F4F-8F27-C0100B3FAC72}"/>
              </a:ext>
            </a:extLst>
          </p:cNvPr>
          <p:cNvSpPr>
            <a:spLocks noGrp="1"/>
          </p:cNvSpPr>
          <p:nvPr>
            <p:ph sz="quarter" idx="10" hasCustomPrompt="1"/>
          </p:nvPr>
        </p:nvSpPr>
        <p:spPr>
          <a:xfrm>
            <a:off x="3723415" y="1725613"/>
            <a:ext cx="8100000" cy="1329595"/>
          </a:xfrm>
          <a:prstGeom prst="rect">
            <a:avLst/>
          </a:prstGeom>
        </p:spPr>
        <p:txBody>
          <a:bodyPr wrap="square" lIns="0" tIns="0" rIns="0" bIns="0">
            <a:spAutoFit/>
          </a:bodyPr>
          <a:lstStyle>
            <a:lvl1pPr marL="0" indent="0">
              <a:buFontTx/>
              <a:buNone/>
              <a:defRPr sz="4800" b="1">
                <a:solidFill>
                  <a:schemeClr val="bg1"/>
                </a:solidFill>
                <a:latin typeface="Arial" panose="020B0604020202020204" pitchFamily="34" charset="0"/>
                <a:cs typeface="Arial" panose="020B0604020202020204" pitchFamily="34" charset="0"/>
              </a:defRPr>
            </a:lvl1pPr>
          </a:lstStyle>
          <a:p>
            <a:pPr lvl="0"/>
            <a:r>
              <a:rPr lang="en-GB" dirty="0"/>
              <a:t>Click to edit Master text </a:t>
            </a:r>
            <a:br>
              <a:rPr lang="en-GB" dirty="0"/>
            </a:br>
            <a:r>
              <a:rPr lang="en-GB" dirty="0"/>
              <a:t>styles</a:t>
            </a:r>
          </a:p>
        </p:txBody>
      </p:sp>
      <p:sp>
        <p:nvSpPr>
          <p:cNvPr id="5" name="Content Placeholder 4">
            <a:extLst>
              <a:ext uri="{FF2B5EF4-FFF2-40B4-BE49-F238E27FC236}">
                <a16:creationId xmlns:a16="http://schemas.microsoft.com/office/drawing/2014/main" id="{598F1743-71F3-8745-A145-2128C4862500}"/>
              </a:ext>
            </a:extLst>
          </p:cNvPr>
          <p:cNvSpPr>
            <a:spLocks noGrp="1"/>
          </p:cNvSpPr>
          <p:nvPr>
            <p:ph sz="quarter" idx="11"/>
          </p:nvPr>
        </p:nvSpPr>
        <p:spPr>
          <a:xfrm>
            <a:off x="3694840" y="3429000"/>
            <a:ext cx="8103600" cy="387798"/>
          </a:xfrm>
          <a:prstGeom prst="rect">
            <a:avLst/>
          </a:prstGeom>
        </p:spPr>
        <p:txBody>
          <a:bodyPr wrap="square" lIns="0" tIns="0" rIns="0" bIns="0">
            <a:spAutoFit/>
          </a:bodyPr>
          <a:lstStyle>
            <a:lvl1pPr marL="0" indent="0">
              <a:buFontTx/>
              <a:buNone/>
              <a:defRPr>
                <a:solidFill>
                  <a:schemeClr val="bg1"/>
                </a:solidFill>
                <a:latin typeface="Arial" panose="020B0604020202020204" pitchFamily="34" charset="0"/>
                <a:cs typeface="Arial" panose="020B0604020202020204" pitchFamily="34" charset="0"/>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Click to edit Master text styles</a:t>
            </a:r>
          </a:p>
        </p:txBody>
      </p:sp>
      <p:sp>
        <p:nvSpPr>
          <p:cNvPr id="7" name="Content Placeholder 6">
            <a:extLst>
              <a:ext uri="{FF2B5EF4-FFF2-40B4-BE49-F238E27FC236}">
                <a16:creationId xmlns:a16="http://schemas.microsoft.com/office/drawing/2014/main" id="{2CAC8C30-6979-C343-8777-C0FF09404F98}"/>
              </a:ext>
            </a:extLst>
          </p:cNvPr>
          <p:cNvSpPr>
            <a:spLocks noGrp="1"/>
          </p:cNvSpPr>
          <p:nvPr>
            <p:ph sz="quarter" idx="12"/>
          </p:nvPr>
        </p:nvSpPr>
        <p:spPr>
          <a:xfrm>
            <a:off x="3723415" y="6505249"/>
            <a:ext cx="8100000" cy="124650"/>
          </a:xfrm>
          <a:prstGeom prst="rect">
            <a:avLst/>
          </a:prstGeom>
        </p:spPr>
        <p:txBody>
          <a:bodyPr wrap="square" lIns="0" tIns="0" rIns="0" bIns="0" anchor="b" anchorCtr="0">
            <a:spAutoFit/>
          </a:bodyPr>
          <a:lstStyle>
            <a:lvl1pPr>
              <a:buFontTx/>
              <a:buNone/>
              <a:defRPr sz="900">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75212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ullet-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9F08FDB5-AEC7-7B44-A01D-A3E151B185C6}"/>
              </a:ext>
            </a:extLst>
          </p:cNvPr>
          <p:cNvSpPr>
            <a:spLocks noGrp="1"/>
          </p:cNvSpPr>
          <p:nvPr>
            <p:ph sz="quarter" idx="11"/>
          </p:nvPr>
        </p:nvSpPr>
        <p:spPr>
          <a:xfrm>
            <a:off x="539750" y="2448000"/>
            <a:ext cx="10783888" cy="968470"/>
          </a:xfrm>
          <a:prstGeom prst="rect">
            <a:avLst/>
          </a:prstGeom>
        </p:spPr>
        <p:txBody>
          <a:bodyPr>
            <a:spAutoFit/>
          </a:bodyPr>
          <a:lstStyle>
            <a:lvl1pPr>
              <a:buClr>
                <a:srgbClr val="692558"/>
              </a:buClr>
              <a:defRPr sz="2000">
                <a:solidFill>
                  <a:srgbClr val="4D4D4C"/>
                </a:solidFill>
                <a:latin typeface="Arial" panose="020B0604020202020204" pitchFamily="34" charset="0"/>
                <a:cs typeface="Arial" panose="020B0604020202020204" pitchFamily="34" charset="0"/>
              </a:defRPr>
            </a:lvl1pPr>
            <a:lvl2pPr>
              <a:buClr>
                <a:srgbClr val="692558"/>
              </a:buClr>
              <a:defRPr sz="1800">
                <a:solidFill>
                  <a:srgbClr val="4D4D4C"/>
                </a:solidFill>
                <a:latin typeface="Arial" panose="020B0604020202020204" pitchFamily="34" charset="0"/>
                <a:cs typeface="Arial" panose="020B0604020202020204" pitchFamily="34" charset="0"/>
              </a:defRPr>
            </a:lvl2pPr>
            <a:lvl3pPr>
              <a:buClr>
                <a:srgbClr val="692558"/>
              </a:buClr>
              <a:defRPr sz="1600">
                <a:solidFill>
                  <a:srgbClr val="4D4D4C"/>
                </a:solidFill>
                <a:latin typeface="Arial" panose="020B0604020202020204" pitchFamily="34" charset="0"/>
                <a:cs typeface="Arial" panose="020B0604020202020204" pitchFamily="34" charset="0"/>
              </a:defRPr>
            </a:lvl3pPr>
            <a:lvl4pPr>
              <a:defRPr>
                <a:solidFill>
                  <a:srgbClr val="4D4D4C"/>
                </a:solidFill>
                <a:latin typeface="Arial" panose="020B0604020202020204" pitchFamily="34" charset="0"/>
                <a:cs typeface="Arial" panose="020B0604020202020204" pitchFamily="34" charset="0"/>
              </a:defRPr>
            </a:lvl4pPr>
            <a:lvl5pPr>
              <a:defRPr>
                <a:solidFill>
                  <a:srgbClr val="4D4D4C"/>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itle 1">
            <a:extLst>
              <a:ext uri="{FF2B5EF4-FFF2-40B4-BE49-F238E27FC236}">
                <a16:creationId xmlns:a16="http://schemas.microsoft.com/office/drawing/2014/main" id="{7E0476C4-ED25-DE45-BFFE-AE2403F809D1}"/>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Tree>
    <p:extLst>
      <p:ext uri="{BB962C8B-B14F-4D97-AF65-F5344CB8AC3E}">
        <p14:creationId xmlns:p14="http://schemas.microsoft.com/office/powerpoint/2010/main" val="2963053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Image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22F9CE1E-8F8A-2E41-942D-25986F5EE3C8}"/>
              </a:ext>
            </a:extLst>
          </p:cNvPr>
          <p:cNvSpPr>
            <a:spLocks noGrp="1"/>
          </p:cNvSpPr>
          <p:nvPr>
            <p:ph type="body" sz="quarter" idx="10"/>
          </p:nvPr>
        </p:nvSpPr>
        <p:spPr>
          <a:xfrm>
            <a:off x="539750" y="2448000"/>
            <a:ext cx="5403850" cy="856645"/>
          </a:xfrm>
          <a:prstGeom prst="rect">
            <a:avLst/>
          </a:prstGeom>
        </p:spPr>
        <p:txBody>
          <a:bodyPr wrap="square" lIns="0" tIns="0" rIns="0" bIns="0">
            <a:spAutoFit/>
          </a:bodyPr>
          <a:lstStyle>
            <a:lvl1pPr marL="0">
              <a:lnSpc>
                <a:spcPts val="2700"/>
              </a:lnSpc>
              <a:spcAft>
                <a:spcPts val="1000"/>
              </a:spcAft>
              <a:buFontTx/>
              <a:buNone/>
              <a:defRPr sz="2000">
                <a:solidFill>
                  <a:srgbClr val="4D4D4C"/>
                </a:solidFill>
                <a:latin typeface="Arial" panose="020B0604020202020204" pitchFamily="34" charset="0"/>
                <a:cs typeface="Arial" panose="020B0604020202020204" pitchFamily="34" charset="0"/>
              </a:defRPr>
            </a:lvl1pPr>
            <a:lvl2pPr>
              <a:lnSpc>
                <a:spcPts val="2700"/>
              </a:lnSpc>
              <a:spcAft>
                <a:spcPts val="1000"/>
              </a:spcAft>
              <a:buClr>
                <a:srgbClr val="692558"/>
              </a:buClr>
              <a:defRPr sz="2000">
                <a:solidFill>
                  <a:srgbClr val="4D4D4C"/>
                </a:solidFill>
                <a:latin typeface="Arial" panose="020B0604020202020204" pitchFamily="34" charset="0"/>
                <a:cs typeface="Arial" panose="020B0604020202020204" pitchFamily="34" charset="0"/>
              </a:defRPr>
            </a:lvl2pPr>
            <a:lvl3pPr>
              <a:defRPr sz="2000"/>
            </a:lvl3pPr>
            <a:lvl4pPr>
              <a:defRPr sz="2000"/>
            </a:lvl4pPr>
            <a:lvl5pPr>
              <a:defRPr sz="2000"/>
            </a:lvl5pPr>
          </a:lstStyle>
          <a:p>
            <a:pPr lvl="0"/>
            <a:r>
              <a:rPr lang="en-US"/>
              <a:t>Click to edit Master text styles</a:t>
            </a:r>
          </a:p>
          <a:p>
            <a:pPr lvl="1"/>
            <a:r>
              <a:rPr lang="en-US"/>
              <a:t>Second level</a:t>
            </a:r>
          </a:p>
        </p:txBody>
      </p:sp>
      <p:sp>
        <p:nvSpPr>
          <p:cNvPr id="6" name="Title 1">
            <a:extLst>
              <a:ext uri="{FF2B5EF4-FFF2-40B4-BE49-F238E27FC236}">
                <a16:creationId xmlns:a16="http://schemas.microsoft.com/office/drawing/2014/main" id="{1C63C547-E208-8F4C-86CC-7B3A23F509B7}"/>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
        <p:nvSpPr>
          <p:cNvPr id="5" name="Picture Placeholder 4">
            <a:extLst>
              <a:ext uri="{FF2B5EF4-FFF2-40B4-BE49-F238E27FC236}">
                <a16:creationId xmlns:a16="http://schemas.microsoft.com/office/drawing/2014/main" id="{084695D7-D923-9F42-BE97-22E89E671D29}"/>
              </a:ext>
            </a:extLst>
          </p:cNvPr>
          <p:cNvSpPr>
            <a:spLocks noGrp="1"/>
          </p:cNvSpPr>
          <p:nvPr>
            <p:ph type="pic" sz="quarter" idx="11"/>
          </p:nvPr>
        </p:nvSpPr>
        <p:spPr>
          <a:xfrm>
            <a:off x="6484777" y="2448000"/>
            <a:ext cx="4815048" cy="3719438"/>
          </a:xfrm>
          <a:prstGeom prst="rect">
            <a:avLst/>
          </a:prstGeom>
        </p:spPr>
        <p:txBody>
          <a:bodyPr/>
          <a:lstStyle/>
          <a:p>
            <a:r>
              <a:rPr lang="en-US"/>
              <a:t>Click icon to add picture</a:t>
            </a:r>
          </a:p>
        </p:txBody>
      </p:sp>
    </p:spTree>
    <p:extLst>
      <p:ext uri="{BB962C8B-B14F-4D97-AF65-F5344CB8AC3E}">
        <p14:creationId xmlns:p14="http://schemas.microsoft.com/office/powerpoint/2010/main" val="2691146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D04628CE-0AD0-314F-830B-CE97BB618CE7}"/>
              </a:ext>
            </a:extLst>
          </p:cNvPr>
          <p:cNvSpPr>
            <a:spLocks noGrp="1"/>
          </p:cNvSpPr>
          <p:nvPr>
            <p:ph type="body" sz="quarter" idx="10"/>
          </p:nvPr>
        </p:nvSpPr>
        <p:spPr>
          <a:xfrm>
            <a:off x="539750" y="2448000"/>
            <a:ext cx="10760482" cy="856645"/>
          </a:xfrm>
          <a:prstGeom prst="rect">
            <a:avLst/>
          </a:prstGeom>
        </p:spPr>
        <p:txBody>
          <a:bodyPr wrap="square" lIns="0" tIns="0" rIns="0" bIns="0">
            <a:spAutoFit/>
          </a:bodyPr>
          <a:lstStyle>
            <a:lvl1pPr marL="0">
              <a:lnSpc>
                <a:spcPts val="2700"/>
              </a:lnSpc>
              <a:spcAft>
                <a:spcPts val="1000"/>
              </a:spcAft>
              <a:buFontTx/>
              <a:buNone/>
              <a:defRPr sz="2000">
                <a:solidFill>
                  <a:srgbClr val="4D4D4C"/>
                </a:solidFill>
                <a:latin typeface="Arial" panose="020B0604020202020204" pitchFamily="34" charset="0"/>
                <a:cs typeface="Arial" panose="020B0604020202020204" pitchFamily="34" charset="0"/>
              </a:defRPr>
            </a:lvl1pPr>
            <a:lvl2pPr>
              <a:lnSpc>
                <a:spcPts val="2700"/>
              </a:lnSpc>
              <a:spcAft>
                <a:spcPts val="1000"/>
              </a:spcAft>
              <a:buClr>
                <a:srgbClr val="692558"/>
              </a:buClr>
              <a:defRPr sz="2000">
                <a:solidFill>
                  <a:srgbClr val="4D4D4C"/>
                </a:solidFill>
                <a:latin typeface="Arial" panose="020B0604020202020204" pitchFamily="34" charset="0"/>
                <a:cs typeface="Arial" panose="020B0604020202020204" pitchFamily="34" charset="0"/>
              </a:defRPr>
            </a:lvl2pPr>
            <a:lvl3pPr>
              <a:defRPr sz="2000"/>
            </a:lvl3pPr>
            <a:lvl4pPr>
              <a:defRPr sz="2000"/>
            </a:lvl4pPr>
            <a:lvl5pPr>
              <a:defRPr sz="2000"/>
            </a:lvl5pPr>
          </a:lstStyle>
          <a:p>
            <a:pPr lvl="0"/>
            <a:r>
              <a:rPr lang="en-US"/>
              <a:t>Click to edit Master text styles</a:t>
            </a:r>
          </a:p>
          <a:p>
            <a:pPr lvl="1"/>
            <a:r>
              <a:rPr lang="en-US"/>
              <a:t>Second level</a:t>
            </a:r>
          </a:p>
        </p:txBody>
      </p:sp>
      <p:sp>
        <p:nvSpPr>
          <p:cNvPr id="6" name="Title 1">
            <a:extLst>
              <a:ext uri="{FF2B5EF4-FFF2-40B4-BE49-F238E27FC236}">
                <a16:creationId xmlns:a16="http://schemas.microsoft.com/office/drawing/2014/main" id="{69964221-405C-CA48-9562-2B90C897ECD0}"/>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Tree>
    <p:extLst>
      <p:ext uri="{BB962C8B-B14F-4D97-AF65-F5344CB8AC3E}">
        <p14:creationId xmlns:p14="http://schemas.microsoft.com/office/powerpoint/2010/main" val="3184479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ulle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Content Placeholder 4">
            <a:extLst>
              <a:ext uri="{FF2B5EF4-FFF2-40B4-BE49-F238E27FC236}">
                <a16:creationId xmlns:a16="http://schemas.microsoft.com/office/drawing/2014/main" id="{0CA0D023-1792-FF4E-B80D-C605BB46F9C6}"/>
              </a:ext>
            </a:extLst>
          </p:cNvPr>
          <p:cNvSpPr>
            <a:spLocks noGrp="1"/>
          </p:cNvSpPr>
          <p:nvPr>
            <p:ph sz="quarter" idx="11"/>
          </p:nvPr>
        </p:nvSpPr>
        <p:spPr>
          <a:xfrm>
            <a:off x="539750" y="2448000"/>
            <a:ext cx="10783888" cy="968470"/>
          </a:xfrm>
          <a:prstGeom prst="rect">
            <a:avLst/>
          </a:prstGeom>
        </p:spPr>
        <p:txBody>
          <a:bodyPr>
            <a:spAutoFit/>
          </a:bodyPr>
          <a:lstStyle>
            <a:lvl1pPr>
              <a:buClr>
                <a:srgbClr val="692558"/>
              </a:buClr>
              <a:defRPr sz="2000">
                <a:solidFill>
                  <a:srgbClr val="4D4D4C"/>
                </a:solidFill>
                <a:latin typeface="Arial" panose="020B0604020202020204" pitchFamily="34" charset="0"/>
                <a:cs typeface="Arial" panose="020B0604020202020204" pitchFamily="34" charset="0"/>
              </a:defRPr>
            </a:lvl1pPr>
            <a:lvl2pPr>
              <a:buClr>
                <a:srgbClr val="692558"/>
              </a:buClr>
              <a:defRPr sz="1800">
                <a:solidFill>
                  <a:srgbClr val="4D4D4C"/>
                </a:solidFill>
                <a:latin typeface="Arial" panose="020B0604020202020204" pitchFamily="34" charset="0"/>
                <a:cs typeface="Arial" panose="020B0604020202020204" pitchFamily="34" charset="0"/>
              </a:defRPr>
            </a:lvl2pPr>
            <a:lvl3pPr>
              <a:buClr>
                <a:srgbClr val="692558"/>
              </a:buClr>
              <a:defRPr sz="1600">
                <a:solidFill>
                  <a:srgbClr val="4D4D4C"/>
                </a:solidFill>
                <a:latin typeface="Arial" panose="020B0604020202020204" pitchFamily="34" charset="0"/>
                <a:cs typeface="Arial" panose="020B0604020202020204" pitchFamily="34" charset="0"/>
              </a:defRPr>
            </a:lvl3pPr>
            <a:lvl4pPr>
              <a:defRPr>
                <a:solidFill>
                  <a:srgbClr val="4D4D4C"/>
                </a:solidFill>
                <a:latin typeface="Arial" panose="020B0604020202020204" pitchFamily="34" charset="0"/>
                <a:cs typeface="Arial" panose="020B0604020202020204" pitchFamily="34" charset="0"/>
              </a:defRPr>
            </a:lvl4pPr>
            <a:lvl5pPr>
              <a:defRPr>
                <a:solidFill>
                  <a:srgbClr val="4D4D4C"/>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164B6F49-F0D2-FC40-A35E-FDF39AF58CE1}"/>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Tree>
    <p:extLst>
      <p:ext uri="{BB962C8B-B14F-4D97-AF65-F5344CB8AC3E}">
        <p14:creationId xmlns:p14="http://schemas.microsoft.com/office/powerpoint/2010/main" val="1146057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mage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D04628CE-0AD0-314F-830B-CE97BB618CE7}"/>
              </a:ext>
            </a:extLst>
          </p:cNvPr>
          <p:cNvSpPr>
            <a:spLocks noGrp="1"/>
          </p:cNvSpPr>
          <p:nvPr>
            <p:ph type="body" sz="quarter" idx="10"/>
          </p:nvPr>
        </p:nvSpPr>
        <p:spPr>
          <a:xfrm>
            <a:off x="539750" y="2448000"/>
            <a:ext cx="5403850" cy="856645"/>
          </a:xfrm>
          <a:prstGeom prst="rect">
            <a:avLst/>
          </a:prstGeom>
        </p:spPr>
        <p:txBody>
          <a:bodyPr wrap="square" lIns="0" tIns="0" rIns="0" bIns="0">
            <a:spAutoFit/>
          </a:bodyPr>
          <a:lstStyle>
            <a:lvl1pPr marL="0">
              <a:lnSpc>
                <a:spcPts val="2700"/>
              </a:lnSpc>
              <a:spcAft>
                <a:spcPts val="1000"/>
              </a:spcAft>
              <a:buFontTx/>
              <a:buNone/>
              <a:defRPr sz="2000">
                <a:solidFill>
                  <a:srgbClr val="4D4D4C"/>
                </a:solidFill>
                <a:latin typeface="Arial" panose="020B0604020202020204" pitchFamily="34" charset="0"/>
                <a:cs typeface="Arial" panose="020B0604020202020204" pitchFamily="34" charset="0"/>
              </a:defRPr>
            </a:lvl1pPr>
            <a:lvl2pPr>
              <a:lnSpc>
                <a:spcPts val="2700"/>
              </a:lnSpc>
              <a:spcAft>
                <a:spcPts val="1000"/>
              </a:spcAft>
              <a:buClr>
                <a:srgbClr val="692558"/>
              </a:buClr>
              <a:defRPr sz="2000">
                <a:solidFill>
                  <a:srgbClr val="4D4D4C"/>
                </a:solidFill>
                <a:latin typeface="Arial" panose="020B0604020202020204" pitchFamily="34" charset="0"/>
                <a:cs typeface="Arial" panose="020B0604020202020204" pitchFamily="34" charset="0"/>
              </a:defRPr>
            </a:lvl2pPr>
            <a:lvl3pPr>
              <a:defRPr sz="2000"/>
            </a:lvl3pPr>
            <a:lvl4pPr>
              <a:defRPr sz="2000"/>
            </a:lvl4pPr>
            <a:lvl5pPr>
              <a:defRPr sz="2000"/>
            </a:lvl5pPr>
          </a:lstStyle>
          <a:p>
            <a:pPr lvl="0"/>
            <a:r>
              <a:rPr lang="en-US"/>
              <a:t>Click to edit Master text styles</a:t>
            </a:r>
          </a:p>
          <a:p>
            <a:pPr lvl="1"/>
            <a:r>
              <a:rPr lang="en-US"/>
              <a:t>Second level</a:t>
            </a:r>
          </a:p>
        </p:txBody>
      </p:sp>
      <p:sp>
        <p:nvSpPr>
          <p:cNvPr id="6" name="Title 1">
            <a:extLst>
              <a:ext uri="{FF2B5EF4-FFF2-40B4-BE49-F238E27FC236}">
                <a16:creationId xmlns:a16="http://schemas.microsoft.com/office/drawing/2014/main" id="{69964221-405C-CA48-9562-2B90C897ECD0}"/>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
        <p:nvSpPr>
          <p:cNvPr id="5" name="Picture Placeholder 4">
            <a:extLst>
              <a:ext uri="{FF2B5EF4-FFF2-40B4-BE49-F238E27FC236}">
                <a16:creationId xmlns:a16="http://schemas.microsoft.com/office/drawing/2014/main" id="{8E850EB1-B5D2-D54B-A58D-4DB4199183E5}"/>
              </a:ext>
            </a:extLst>
          </p:cNvPr>
          <p:cNvSpPr>
            <a:spLocks noGrp="1"/>
          </p:cNvSpPr>
          <p:nvPr>
            <p:ph type="pic" sz="quarter" idx="11"/>
          </p:nvPr>
        </p:nvSpPr>
        <p:spPr>
          <a:xfrm>
            <a:off x="6484777" y="2448000"/>
            <a:ext cx="4815048" cy="3719438"/>
          </a:xfrm>
          <a:prstGeom prst="rect">
            <a:avLst/>
          </a:prstGeom>
        </p:spPr>
        <p:txBody>
          <a:bodyPr/>
          <a:lstStyle/>
          <a:p>
            <a:r>
              <a:rPr lang="en-US"/>
              <a:t>Click icon to add picture</a:t>
            </a:r>
          </a:p>
        </p:txBody>
      </p:sp>
    </p:spTree>
    <p:extLst>
      <p:ext uri="{BB962C8B-B14F-4D97-AF65-F5344CB8AC3E}">
        <p14:creationId xmlns:p14="http://schemas.microsoft.com/office/powerpoint/2010/main" val="1409617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Text Placeholder 4">
            <a:extLst>
              <a:ext uri="{FF2B5EF4-FFF2-40B4-BE49-F238E27FC236}">
                <a16:creationId xmlns:a16="http://schemas.microsoft.com/office/drawing/2014/main" id="{69D78DB6-D0DE-1743-968E-F10B75A3B315}"/>
              </a:ext>
            </a:extLst>
          </p:cNvPr>
          <p:cNvSpPr>
            <a:spLocks noGrp="1"/>
          </p:cNvSpPr>
          <p:nvPr>
            <p:ph type="body" sz="quarter" idx="10"/>
          </p:nvPr>
        </p:nvSpPr>
        <p:spPr>
          <a:xfrm>
            <a:off x="3935186" y="2448000"/>
            <a:ext cx="7365045" cy="856645"/>
          </a:xfrm>
          <a:prstGeom prst="rect">
            <a:avLst/>
          </a:prstGeom>
        </p:spPr>
        <p:txBody>
          <a:bodyPr wrap="square" lIns="0" tIns="0" rIns="0" bIns="0">
            <a:spAutoFit/>
          </a:bodyPr>
          <a:lstStyle>
            <a:lvl1pPr marL="0">
              <a:lnSpc>
                <a:spcPts val="2700"/>
              </a:lnSpc>
              <a:spcAft>
                <a:spcPts val="1000"/>
              </a:spcAft>
              <a:buFontTx/>
              <a:buNone/>
              <a:defRPr sz="2000">
                <a:solidFill>
                  <a:srgbClr val="4D4D4C"/>
                </a:solidFill>
                <a:latin typeface="Arial" panose="020B0604020202020204" pitchFamily="34" charset="0"/>
                <a:cs typeface="Arial" panose="020B0604020202020204" pitchFamily="34" charset="0"/>
              </a:defRPr>
            </a:lvl1pPr>
            <a:lvl2pPr>
              <a:lnSpc>
                <a:spcPts val="2700"/>
              </a:lnSpc>
              <a:spcAft>
                <a:spcPts val="1000"/>
              </a:spcAft>
              <a:buClr>
                <a:srgbClr val="692558"/>
              </a:buClr>
              <a:defRPr sz="2000">
                <a:solidFill>
                  <a:srgbClr val="4D4D4C"/>
                </a:solidFill>
                <a:latin typeface="Arial" panose="020B0604020202020204" pitchFamily="34" charset="0"/>
                <a:cs typeface="Arial" panose="020B0604020202020204" pitchFamily="34" charset="0"/>
              </a:defRPr>
            </a:lvl2pPr>
            <a:lvl3pPr>
              <a:defRPr sz="2000"/>
            </a:lvl3pPr>
            <a:lvl4pPr>
              <a:defRPr sz="2000"/>
            </a:lvl4pPr>
            <a:lvl5pPr>
              <a:defRPr sz="2000"/>
            </a:lvl5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EC505F23-0925-9341-A8F3-D15CCD171FF5}"/>
              </a:ext>
            </a:extLst>
          </p:cNvPr>
          <p:cNvSpPr>
            <a:spLocks noGrp="1"/>
          </p:cNvSpPr>
          <p:nvPr>
            <p:ph type="pic" sz="quarter" idx="11"/>
          </p:nvPr>
        </p:nvSpPr>
        <p:spPr>
          <a:xfrm>
            <a:off x="1080000" y="2448000"/>
            <a:ext cx="2368550" cy="2954338"/>
          </a:xfrm>
          <a:prstGeom prst="rect">
            <a:avLst/>
          </a:prstGeom>
          <a:ln>
            <a:solidFill>
              <a:srgbClr val="692558"/>
            </a:solidFill>
          </a:ln>
        </p:spPr>
        <p:txBody>
          <a:bodyPr lIns="0" tIns="0" rIns="0" bIns="0"/>
          <a:lstStyle/>
          <a:p>
            <a:r>
              <a:rPr lang="en-US"/>
              <a:t>Click icon to add picture</a:t>
            </a:r>
          </a:p>
        </p:txBody>
      </p:sp>
      <p:sp>
        <p:nvSpPr>
          <p:cNvPr id="7" name="Title 1">
            <a:extLst>
              <a:ext uri="{FF2B5EF4-FFF2-40B4-BE49-F238E27FC236}">
                <a16:creationId xmlns:a16="http://schemas.microsoft.com/office/drawing/2014/main" id="{7E148E88-B008-BB47-A6E0-B9F2EB440E8D}"/>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Tree>
    <p:extLst>
      <p:ext uri="{BB962C8B-B14F-4D97-AF65-F5344CB8AC3E}">
        <p14:creationId xmlns:p14="http://schemas.microsoft.com/office/powerpoint/2010/main" val="957631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overnance Stru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CB85C914-6E5C-F547-99C3-127370E564A0}"/>
              </a:ext>
            </a:extLst>
          </p:cNvPr>
          <p:cNvPicPr>
            <a:picLocks noChangeAspect="1"/>
          </p:cNvPicPr>
          <p:nvPr userDrawn="1"/>
        </p:nvPicPr>
        <p:blipFill>
          <a:blip r:embed="rId3"/>
          <a:stretch>
            <a:fillRect/>
          </a:stretch>
        </p:blipFill>
        <p:spPr>
          <a:xfrm>
            <a:off x="3619613" y="1854286"/>
            <a:ext cx="6633718" cy="4617466"/>
          </a:xfrm>
          <a:prstGeom prst="rect">
            <a:avLst/>
          </a:prstGeom>
        </p:spPr>
      </p:pic>
      <p:sp>
        <p:nvSpPr>
          <p:cNvPr id="3" name="Title 1">
            <a:extLst>
              <a:ext uri="{FF2B5EF4-FFF2-40B4-BE49-F238E27FC236}">
                <a16:creationId xmlns:a16="http://schemas.microsoft.com/office/drawing/2014/main" id="{22C26DF5-E6F5-344A-96F1-716ED8D98918}"/>
              </a:ext>
            </a:extLst>
          </p:cNvPr>
          <p:cNvSpPr>
            <a:spLocks noGrp="1"/>
          </p:cNvSpPr>
          <p:nvPr>
            <p:ph type="ctrTitle" hasCustomPrompt="1"/>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GB" dirty="0"/>
              <a:t>Summary of HPFN governance structures</a:t>
            </a:r>
            <a:endParaRPr lang="en-US" dirty="0"/>
          </a:p>
        </p:txBody>
      </p:sp>
      <p:sp>
        <p:nvSpPr>
          <p:cNvPr id="5" name="Title 1">
            <a:extLst>
              <a:ext uri="{FF2B5EF4-FFF2-40B4-BE49-F238E27FC236}">
                <a16:creationId xmlns:a16="http://schemas.microsoft.com/office/drawing/2014/main" id="{100111EF-B7CF-5F4D-8CF0-8C170643AEE6}"/>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
        <p:nvSpPr>
          <p:cNvPr id="7" name="TextBox 6">
            <a:extLst>
              <a:ext uri="{FF2B5EF4-FFF2-40B4-BE49-F238E27FC236}">
                <a16:creationId xmlns:a16="http://schemas.microsoft.com/office/drawing/2014/main" id="{A2477C46-139F-BB4A-B818-D403D4AB4485}"/>
              </a:ext>
            </a:extLst>
          </p:cNvPr>
          <p:cNvSpPr txBox="1"/>
          <p:nvPr userDrawn="1"/>
        </p:nvSpPr>
        <p:spPr>
          <a:xfrm>
            <a:off x="540000" y="2028825"/>
            <a:ext cx="3300412" cy="184665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0" dirty="0">
                <a:solidFill>
                  <a:srgbClr val="4D4D4C"/>
                </a:solidFill>
                <a:latin typeface="Arial"/>
              </a:rPr>
              <a:t>The Secretariat coordinates our overarching Steering Committee, Project Advisory Groups for specific work, our broader base of support, and liaison with sponsors.  </a:t>
            </a:r>
          </a:p>
        </p:txBody>
      </p:sp>
    </p:spTree>
    <p:extLst>
      <p:ext uri="{BB962C8B-B14F-4D97-AF65-F5344CB8AC3E}">
        <p14:creationId xmlns:p14="http://schemas.microsoft.com/office/powerpoint/2010/main" val="707761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FPN Te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516D1-837D-9446-8FCB-3D9447426058}"/>
              </a:ext>
            </a:extLst>
          </p:cNvPr>
          <p:cNvPicPr>
            <a:picLocks noChangeAspect="1"/>
          </p:cNvPicPr>
          <p:nvPr userDrawn="1"/>
        </p:nvPicPr>
        <p:blipFill>
          <a:blip r:embed="rId3"/>
          <a:stretch>
            <a:fillRect/>
          </a:stretch>
        </p:blipFill>
        <p:spPr>
          <a:xfrm>
            <a:off x="8142673" y="2849131"/>
            <a:ext cx="850900" cy="787400"/>
          </a:xfrm>
          <a:prstGeom prst="rect">
            <a:avLst/>
          </a:prstGeom>
        </p:spPr>
      </p:pic>
      <p:sp>
        <p:nvSpPr>
          <p:cNvPr id="3" name="Title 1">
            <a:extLst>
              <a:ext uri="{FF2B5EF4-FFF2-40B4-BE49-F238E27FC236}">
                <a16:creationId xmlns:a16="http://schemas.microsoft.com/office/drawing/2014/main" id="{22C26DF5-E6F5-344A-96F1-716ED8D98918}"/>
              </a:ext>
            </a:extLst>
          </p:cNvPr>
          <p:cNvSpPr>
            <a:spLocks noGrp="1"/>
          </p:cNvSpPr>
          <p:nvPr>
            <p:ph type="ctrTitle" hasCustomPrompt="1"/>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GB" dirty="0"/>
              <a:t>The Heart Failure Policy Network Team</a:t>
            </a:r>
            <a:endParaRPr lang="en-US" dirty="0"/>
          </a:p>
        </p:txBody>
      </p:sp>
      <p:sp>
        <p:nvSpPr>
          <p:cNvPr id="5" name="Title 1">
            <a:extLst>
              <a:ext uri="{FF2B5EF4-FFF2-40B4-BE49-F238E27FC236}">
                <a16:creationId xmlns:a16="http://schemas.microsoft.com/office/drawing/2014/main" id="{553DE587-D18C-F748-8D56-0D898BAA3324}"/>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grpSp>
        <p:nvGrpSpPr>
          <p:cNvPr id="21" name="Group 20">
            <a:extLst>
              <a:ext uri="{FF2B5EF4-FFF2-40B4-BE49-F238E27FC236}">
                <a16:creationId xmlns:a16="http://schemas.microsoft.com/office/drawing/2014/main" id="{8FEA69B1-D988-6C4C-AE67-CAFB4AFCF113}"/>
              </a:ext>
            </a:extLst>
          </p:cNvPr>
          <p:cNvGrpSpPr/>
          <p:nvPr userDrawn="1"/>
        </p:nvGrpSpPr>
        <p:grpSpPr>
          <a:xfrm>
            <a:off x="649552" y="1944683"/>
            <a:ext cx="1824024" cy="2111175"/>
            <a:chOff x="649552" y="1944683"/>
            <a:chExt cx="1824024" cy="2111175"/>
          </a:xfrm>
        </p:grpSpPr>
        <p:pic>
          <p:nvPicPr>
            <p:cNvPr id="6" name="Picture 5" descr="A smiling person in a blue shirt&#10;&#10;Description automatically generated">
              <a:extLst>
                <a:ext uri="{FF2B5EF4-FFF2-40B4-BE49-F238E27FC236}">
                  <a16:creationId xmlns:a16="http://schemas.microsoft.com/office/drawing/2014/main" id="{8DBEA484-5C10-F84B-80AD-EE5415C14D54}"/>
                </a:ext>
              </a:extLst>
            </p:cNvPr>
            <p:cNvPicPr preferRelativeResize="0">
              <a:picLocks/>
            </p:cNvPicPr>
            <p:nvPr userDrawn="1"/>
          </p:nvPicPr>
          <p:blipFill rotWithShape="1">
            <a:blip r:embed="rId4" cstate="screen">
              <a:extLst>
                <a:ext uri="{28A0092B-C50C-407E-A947-70E740481C1C}">
                  <a14:useLocalDpi xmlns:a14="http://schemas.microsoft.com/office/drawing/2010/main"/>
                </a:ext>
              </a:extLst>
            </a:blip>
            <a:srcRect l="15732" t="3775" r="13893" b="1373"/>
            <a:stretch/>
          </p:blipFill>
          <p:spPr>
            <a:xfrm>
              <a:off x="931564" y="1944683"/>
              <a:ext cx="1260000" cy="1260000"/>
            </a:xfrm>
            <a:prstGeom prst="ellipse">
              <a:avLst/>
            </a:prstGeom>
            <a:ln w="12700">
              <a:solidFill>
                <a:srgbClr val="692558"/>
              </a:solidFill>
            </a:ln>
          </p:spPr>
        </p:pic>
        <p:sp>
          <p:nvSpPr>
            <p:cNvPr id="15" name="TextBox 14">
              <a:extLst>
                <a:ext uri="{FF2B5EF4-FFF2-40B4-BE49-F238E27FC236}">
                  <a16:creationId xmlns:a16="http://schemas.microsoft.com/office/drawing/2014/main" id="{7274B183-FB42-2D48-9D6F-B2523B5EDD74}"/>
                </a:ext>
              </a:extLst>
            </p:cNvPr>
            <p:cNvSpPr txBox="1"/>
            <p:nvPr userDrawn="1"/>
          </p:nvSpPr>
          <p:spPr>
            <a:xfrm>
              <a:off x="649552" y="3317194"/>
              <a:ext cx="1824024" cy="738664"/>
            </a:xfrm>
            <a:prstGeom prst="rect">
              <a:avLst/>
            </a:prstGeom>
            <a:noFill/>
          </p:spPr>
          <p:txBody>
            <a:bodyPr wrap="none" lIns="0" tIns="0" rIns="0" bIns="0" rtlCol="0">
              <a:spAutoFit/>
            </a:bodyPr>
            <a:lstStyle/>
            <a:p>
              <a:pPr algn="ctr"/>
              <a:r>
                <a:rPr lang="en-GB" sz="1200" b="1" kern="1200" dirty="0">
                  <a:solidFill>
                    <a:srgbClr val="692558"/>
                  </a:solidFill>
                  <a:effectLst/>
                  <a:latin typeface="Arial" panose="020B0604020202020204" pitchFamily="34" charset="0"/>
                  <a:ea typeface="+mn-ea"/>
                  <a:cs typeface="Arial" panose="020B0604020202020204" pitchFamily="34" charset="0"/>
                </a:rPr>
                <a:t>Marissa </a:t>
              </a:r>
              <a:r>
                <a:rPr lang="en-GB" sz="1200" b="1" kern="1200" dirty="0" err="1">
                  <a:solidFill>
                    <a:srgbClr val="692558"/>
                  </a:solidFill>
                  <a:effectLst/>
                  <a:latin typeface="Arial" panose="020B0604020202020204" pitchFamily="34" charset="0"/>
                  <a:ea typeface="+mn-ea"/>
                  <a:cs typeface="Arial" panose="020B0604020202020204" pitchFamily="34" charset="0"/>
                </a:rPr>
                <a:t>Mes</a:t>
              </a:r>
              <a:endParaRPr lang="en-GB" sz="1200" b="1" kern="1200" dirty="0">
                <a:solidFill>
                  <a:srgbClr val="692558"/>
                </a:solidFill>
                <a:effectLst/>
                <a:latin typeface="Arial" panose="020B0604020202020204" pitchFamily="34" charset="0"/>
                <a:ea typeface="+mn-ea"/>
                <a:cs typeface="Arial" panose="020B0604020202020204" pitchFamily="34" charset="0"/>
              </a:endParaRPr>
            </a:p>
            <a:p>
              <a:pPr algn="ctr"/>
              <a:r>
                <a:rPr lang="en-GB" sz="1200" kern="1200" dirty="0">
                  <a:solidFill>
                    <a:srgbClr val="692558"/>
                  </a:solidFill>
                  <a:effectLst/>
                  <a:latin typeface="Arial" panose="020B0604020202020204" pitchFamily="34" charset="0"/>
                  <a:ea typeface="+mn-ea"/>
                  <a:cs typeface="Arial" panose="020B0604020202020204" pitchFamily="34" charset="0"/>
                </a:rPr>
                <a:t>Programme Lead</a:t>
              </a:r>
            </a:p>
            <a:p>
              <a:pPr algn="ctr"/>
              <a:r>
                <a:rPr lang="en-GB" sz="1200" kern="1200" dirty="0" err="1">
                  <a:solidFill>
                    <a:srgbClr val="4D4D4C"/>
                  </a:solidFill>
                  <a:effectLst/>
                  <a:latin typeface="Arial" panose="020B0604020202020204" pitchFamily="34" charset="0"/>
                  <a:ea typeface="+mn-ea"/>
                  <a:cs typeface="Arial" panose="020B0604020202020204" pitchFamily="34" charset="0"/>
                </a:rPr>
                <a:t>marissa.mes@hpolicy.com</a:t>
              </a:r>
              <a:endParaRPr lang="en-GB" sz="1200" kern="1200" dirty="0">
                <a:solidFill>
                  <a:srgbClr val="4D4D4C"/>
                </a:solidFill>
                <a:effectLst/>
                <a:latin typeface="Arial" panose="020B0604020202020204" pitchFamily="34" charset="0"/>
                <a:ea typeface="+mn-ea"/>
                <a:cs typeface="Arial" panose="020B0604020202020204" pitchFamily="34" charset="0"/>
              </a:endParaRPr>
            </a:p>
            <a:p>
              <a:pPr algn="ctr"/>
              <a:r>
                <a:rPr lang="en-GB" sz="1200" kern="1200" dirty="0">
                  <a:solidFill>
                    <a:srgbClr val="4D4D4C"/>
                  </a:solidFill>
                  <a:effectLst/>
                  <a:latin typeface="Arial" panose="020B0604020202020204" pitchFamily="34" charset="0"/>
                  <a:ea typeface="+mn-ea"/>
                  <a:cs typeface="Arial" panose="020B0604020202020204" pitchFamily="34" charset="0"/>
                </a:rPr>
                <a:t>M: +44 (0) 741 352 5215</a:t>
              </a:r>
            </a:p>
          </p:txBody>
        </p:sp>
      </p:grpSp>
      <p:grpSp>
        <p:nvGrpSpPr>
          <p:cNvPr id="13" name="Group 12">
            <a:extLst>
              <a:ext uri="{FF2B5EF4-FFF2-40B4-BE49-F238E27FC236}">
                <a16:creationId xmlns:a16="http://schemas.microsoft.com/office/drawing/2014/main" id="{12643D4C-E0FC-1545-9D31-10DC2A6A0537}"/>
              </a:ext>
            </a:extLst>
          </p:cNvPr>
          <p:cNvGrpSpPr/>
          <p:nvPr userDrawn="1"/>
        </p:nvGrpSpPr>
        <p:grpSpPr>
          <a:xfrm>
            <a:off x="3182186" y="1944683"/>
            <a:ext cx="1684757" cy="2111175"/>
            <a:chOff x="3114457" y="1944683"/>
            <a:chExt cx="1684757" cy="2111175"/>
          </a:xfrm>
        </p:grpSpPr>
        <p:pic>
          <p:nvPicPr>
            <p:cNvPr id="8" name="Picture 7" descr="A person wearing glasses and smiling at the camera&#10;&#10;Description automatically generated">
              <a:extLst>
                <a:ext uri="{FF2B5EF4-FFF2-40B4-BE49-F238E27FC236}">
                  <a16:creationId xmlns:a16="http://schemas.microsoft.com/office/drawing/2014/main" id="{09FE6D5F-3067-6B4A-8604-C8903F27C4A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7023" t="3434" r="16356" b="6502"/>
            <a:stretch/>
          </p:blipFill>
          <p:spPr>
            <a:xfrm>
              <a:off x="3326835" y="1944683"/>
              <a:ext cx="1260000" cy="1260000"/>
            </a:xfrm>
            <a:prstGeom prst="ellipse">
              <a:avLst/>
            </a:prstGeom>
            <a:ln w="12700">
              <a:solidFill>
                <a:srgbClr val="692558"/>
              </a:solidFill>
            </a:ln>
          </p:spPr>
        </p:pic>
        <p:sp>
          <p:nvSpPr>
            <p:cNvPr id="16" name="TextBox 15">
              <a:extLst>
                <a:ext uri="{FF2B5EF4-FFF2-40B4-BE49-F238E27FC236}">
                  <a16:creationId xmlns:a16="http://schemas.microsoft.com/office/drawing/2014/main" id="{B65C9C0E-58BC-9A47-8C93-E7EBAE8738FC}"/>
                </a:ext>
              </a:extLst>
            </p:cNvPr>
            <p:cNvSpPr txBox="1"/>
            <p:nvPr userDrawn="1"/>
          </p:nvSpPr>
          <p:spPr>
            <a:xfrm>
              <a:off x="3114457" y="3317194"/>
              <a:ext cx="1684757" cy="738664"/>
            </a:xfrm>
            <a:prstGeom prst="rect">
              <a:avLst/>
            </a:prstGeom>
            <a:noFill/>
          </p:spPr>
          <p:txBody>
            <a:bodyPr wrap="none" lIns="0" tIns="0" rIns="0" bIns="0" rtlCol="0">
              <a:spAutoFit/>
            </a:bodyPr>
            <a:lstStyle/>
            <a:p>
              <a:pPr algn="ctr"/>
              <a:r>
                <a:rPr lang="en-GB" sz="1200" b="1" kern="1200" dirty="0">
                  <a:solidFill>
                    <a:srgbClr val="692558"/>
                  </a:solidFill>
                  <a:effectLst/>
                  <a:latin typeface="Arial" panose="020B0604020202020204" pitchFamily="34" charset="0"/>
                  <a:ea typeface="+mn-ea"/>
                  <a:cs typeface="Arial" panose="020B0604020202020204" pitchFamily="34" charset="0"/>
                </a:rPr>
                <a:t>Ed Harding</a:t>
              </a:r>
            </a:p>
            <a:p>
              <a:pPr algn="ctr"/>
              <a:r>
                <a:rPr lang="en-GB" sz="1200" b="0" kern="1200" dirty="0">
                  <a:solidFill>
                    <a:srgbClr val="692558"/>
                  </a:solidFill>
                  <a:effectLst/>
                  <a:latin typeface="Arial" panose="020B0604020202020204" pitchFamily="34" charset="0"/>
                  <a:ea typeface="+mn-ea"/>
                  <a:cs typeface="Arial" panose="020B0604020202020204" pitchFamily="34" charset="0"/>
                </a:rPr>
                <a:t>Network Director</a:t>
              </a:r>
            </a:p>
            <a:p>
              <a:pPr algn="ctr"/>
              <a:r>
                <a:rPr lang="en-GB" sz="1200" kern="1200" dirty="0" err="1">
                  <a:solidFill>
                    <a:srgbClr val="4D4D4C"/>
                  </a:solidFill>
                  <a:effectLst/>
                  <a:latin typeface="Arial" panose="020B0604020202020204" pitchFamily="34" charset="0"/>
                  <a:ea typeface="+mn-ea"/>
                  <a:cs typeface="Arial" panose="020B0604020202020204" pitchFamily="34" charset="0"/>
                </a:rPr>
                <a:t>ed.harding@hpolicy.com</a:t>
              </a:r>
              <a:endParaRPr lang="en-GB" sz="1200" kern="1200" dirty="0">
                <a:solidFill>
                  <a:srgbClr val="4D4D4C"/>
                </a:solidFill>
                <a:effectLst/>
                <a:latin typeface="Arial" panose="020B0604020202020204" pitchFamily="34" charset="0"/>
                <a:ea typeface="+mn-ea"/>
                <a:cs typeface="Arial" panose="020B0604020202020204" pitchFamily="34" charset="0"/>
              </a:endParaRPr>
            </a:p>
            <a:p>
              <a:pPr algn="ctr"/>
              <a:r>
                <a:rPr lang="en-GB" sz="1200" kern="1200" dirty="0">
                  <a:solidFill>
                    <a:srgbClr val="4D4D4C"/>
                  </a:solidFill>
                  <a:effectLst/>
                  <a:latin typeface="Arial" panose="020B0604020202020204" pitchFamily="34" charset="0"/>
                  <a:ea typeface="+mn-ea"/>
                  <a:cs typeface="Arial" panose="020B0604020202020204" pitchFamily="34" charset="0"/>
                </a:rPr>
                <a:t>M: +44 (0) 796 870 8484</a:t>
              </a:r>
            </a:p>
          </p:txBody>
        </p:sp>
      </p:grpSp>
      <p:grpSp>
        <p:nvGrpSpPr>
          <p:cNvPr id="29" name="Group 28">
            <a:extLst>
              <a:ext uri="{FF2B5EF4-FFF2-40B4-BE49-F238E27FC236}">
                <a16:creationId xmlns:a16="http://schemas.microsoft.com/office/drawing/2014/main" id="{EE32FC0B-DBF2-0C46-86E1-709ED17F1588}"/>
              </a:ext>
            </a:extLst>
          </p:cNvPr>
          <p:cNvGrpSpPr/>
          <p:nvPr userDrawn="1"/>
        </p:nvGrpSpPr>
        <p:grpSpPr>
          <a:xfrm>
            <a:off x="5410672" y="1944683"/>
            <a:ext cx="2144626" cy="2111175"/>
            <a:chOff x="5629040" y="1944683"/>
            <a:chExt cx="2144626" cy="2111175"/>
          </a:xfrm>
        </p:grpSpPr>
        <p:pic>
          <p:nvPicPr>
            <p:cNvPr id="9" name="Picture 8" descr="A person smiling for the camera&#10;&#10;Description automatically generated">
              <a:extLst>
                <a:ext uri="{FF2B5EF4-FFF2-40B4-BE49-F238E27FC236}">
                  <a16:creationId xmlns:a16="http://schemas.microsoft.com/office/drawing/2014/main" id="{5A97F838-6E60-3A42-BCE3-7484AFFE62B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5924" t="6492" r="20620" b="8008"/>
            <a:stretch/>
          </p:blipFill>
          <p:spPr>
            <a:xfrm>
              <a:off x="6071353" y="1944683"/>
              <a:ext cx="1260000" cy="1260000"/>
            </a:xfrm>
            <a:prstGeom prst="ellipse">
              <a:avLst/>
            </a:prstGeom>
            <a:ln w="12700">
              <a:solidFill>
                <a:srgbClr val="692558"/>
              </a:solidFill>
            </a:ln>
          </p:spPr>
        </p:pic>
        <p:sp>
          <p:nvSpPr>
            <p:cNvPr id="17" name="TextBox 16">
              <a:extLst>
                <a:ext uri="{FF2B5EF4-FFF2-40B4-BE49-F238E27FC236}">
                  <a16:creationId xmlns:a16="http://schemas.microsoft.com/office/drawing/2014/main" id="{D95E0813-971D-8948-AB5E-E59E97DF0820}"/>
                </a:ext>
              </a:extLst>
            </p:cNvPr>
            <p:cNvSpPr txBox="1"/>
            <p:nvPr userDrawn="1"/>
          </p:nvSpPr>
          <p:spPr>
            <a:xfrm>
              <a:off x="5629040" y="3317194"/>
              <a:ext cx="2144626" cy="738664"/>
            </a:xfrm>
            <a:prstGeom prst="rect">
              <a:avLst/>
            </a:prstGeom>
            <a:noFill/>
          </p:spPr>
          <p:txBody>
            <a:bodyPr wrap="none" lIns="0" tIns="0" rIns="0" bIns="0" rtlCol="0">
              <a:spAutoFit/>
            </a:bodyPr>
            <a:lstStyle/>
            <a:p>
              <a:pPr algn="ctr"/>
              <a:r>
                <a:rPr lang="en-GB" sz="1200" b="1" kern="1200" dirty="0">
                  <a:solidFill>
                    <a:srgbClr val="692558"/>
                  </a:solidFill>
                  <a:effectLst/>
                  <a:latin typeface="Arial" panose="020B0604020202020204" pitchFamily="34" charset="0"/>
                  <a:ea typeface="+mn-ea"/>
                  <a:cs typeface="Arial" panose="020B0604020202020204" pitchFamily="34" charset="0"/>
                </a:rPr>
                <a:t>Stephanie Whelan</a:t>
              </a:r>
            </a:p>
            <a:p>
              <a:pPr algn="ctr"/>
              <a:r>
                <a:rPr lang="en-GB" sz="1200" b="0" kern="1200" dirty="0">
                  <a:solidFill>
                    <a:srgbClr val="692558"/>
                  </a:solidFill>
                  <a:effectLst/>
                  <a:latin typeface="Arial" panose="020B0604020202020204" pitchFamily="34" charset="0"/>
                  <a:ea typeface="+mn-ea"/>
                  <a:cs typeface="Arial" panose="020B0604020202020204" pitchFamily="34" charset="0"/>
                </a:rPr>
                <a:t>Researcher</a:t>
              </a:r>
            </a:p>
            <a:p>
              <a:pPr algn="ctr"/>
              <a:r>
                <a:rPr lang="en-GB" sz="1200" b="0" kern="1200" dirty="0" err="1">
                  <a:solidFill>
                    <a:srgbClr val="4D4D4C"/>
                  </a:solidFill>
                  <a:effectLst/>
                  <a:latin typeface="Arial" panose="020B0604020202020204" pitchFamily="34" charset="0"/>
                  <a:ea typeface="+mn-ea"/>
                  <a:cs typeface="Arial" panose="020B0604020202020204" pitchFamily="34" charset="0"/>
                </a:rPr>
                <a:t>stephanie.whelan@hpolicy.com</a:t>
              </a:r>
              <a:endParaRPr lang="en-GB" sz="1200" b="0" kern="1200" dirty="0">
                <a:solidFill>
                  <a:srgbClr val="4D4D4C"/>
                </a:solidFill>
                <a:effectLst/>
                <a:latin typeface="Arial" panose="020B0604020202020204" pitchFamily="34" charset="0"/>
                <a:ea typeface="+mn-ea"/>
                <a:cs typeface="Arial" panose="020B0604020202020204" pitchFamily="34" charset="0"/>
              </a:endParaRPr>
            </a:p>
            <a:p>
              <a:pPr algn="ctr"/>
              <a:r>
                <a:rPr lang="en-GB" sz="1200" b="0" kern="1200" dirty="0">
                  <a:solidFill>
                    <a:srgbClr val="4D4D4C"/>
                  </a:solidFill>
                  <a:effectLst/>
                  <a:latin typeface="Arial" panose="020B0604020202020204" pitchFamily="34" charset="0"/>
                  <a:ea typeface="+mn-ea"/>
                  <a:cs typeface="Arial" panose="020B0604020202020204" pitchFamily="34" charset="0"/>
                </a:rPr>
                <a:t>M: +44 (0) 742 361 6817</a:t>
              </a:r>
            </a:p>
          </p:txBody>
        </p:sp>
      </p:grpSp>
      <p:grpSp>
        <p:nvGrpSpPr>
          <p:cNvPr id="22" name="Group 21">
            <a:extLst>
              <a:ext uri="{FF2B5EF4-FFF2-40B4-BE49-F238E27FC236}">
                <a16:creationId xmlns:a16="http://schemas.microsoft.com/office/drawing/2014/main" id="{CE597756-9A45-CD4C-89A8-EAFD7D77FE65}"/>
              </a:ext>
            </a:extLst>
          </p:cNvPr>
          <p:cNvGrpSpPr/>
          <p:nvPr userDrawn="1"/>
        </p:nvGrpSpPr>
        <p:grpSpPr>
          <a:xfrm>
            <a:off x="1632532" y="4412461"/>
            <a:ext cx="2056652" cy="1926509"/>
            <a:chOff x="7924904" y="1944683"/>
            <a:chExt cx="2056652" cy="1926509"/>
          </a:xfrm>
        </p:grpSpPr>
        <p:pic>
          <p:nvPicPr>
            <p:cNvPr id="10" name="Picture 9" descr="A person smiling for the camera&#10;&#10;Description automatically generated">
              <a:extLst>
                <a:ext uri="{FF2B5EF4-FFF2-40B4-BE49-F238E27FC236}">
                  <a16:creationId xmlns:a16="http://schemas.microsoft.com/office/drawing/2014/main" id="{806522F1-4751-2A40-8A6D-FEC0BED71D1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062" t="2879" r="13487" b="2197"/>
            <a:stretch/>
          </p:blipFill>
          <p:spPr>
            <a:xfrm>
              <a:off x="8323230" y="1944683"/>
              <a:ext cx="1260000" cy="1260000"/>
            </a:xfrm>
            <a:prstGeom prst="ellipse">
              <a:avLst/>
            </a:prstGeom>
            <a:ln w="12700">
              <a:solidFill>
                <a:srgbClr val="692558"/>
              </a:solidFill>
            </a:ln>
          </p:spPr>
        </p:pic>
        <p:sp>
          <p:nvSpPr>
            <p:cNvPr id="18" name="TextBox 17">
              <a:extLst>
                <a:ext uri="{FF2B5EF4-FFF2-40B4-BE49-F238E27FC236}">
                  <a16:creationId xmlns:a16="http://schemas.microsoft.com/office/drawing/2014/main" id="{0ECD6EFF-5FDD-DF4C-BA35-5292478A9168}"/>
                </a:ext>
              </a:extLst>
            </p:cNvPr>
            <p:cNvSpPr txBox="1"/>
            <p:nvPr userDrawn="1"/>
          </p:nvSpPr>
          <p:spPr>
            <a:xfrm>
              <a:off x="7924904" y="3317194"/>
              <a:ext cx="2056652" cy="553998"/>
            </a:xfrm>
            <a:prstGeom prst="rect">
              <a:avLst/>
            </a:prstGeom>
            <a:noFill/>
          </p:spPr>
          <p:txBody>
            <a:bodyPr wrap="none" lIns="0" tIns="0" rIns="0" bIns="0" rtlCol="0">
              <a:spAutoFit/>
            </a:bodyPr>
            <a:lstStyle/>
            <a:p>
              <a:pPr algn="ctr"/>
              <a:r>
                <a:rPr lang="en-GB" sz="1200" b="1" kern="1200" dirty="0">
                  <a:solidFill>
                    <a:srgbClr val="692558"/>
                  </a:solidFill>
                  <a:effectLst/>
                  <a:latin typeface="Arial" panose="020B0604020202020204" pitchFamily="34" charset="0"/>
                  <a:ea typeface="+mn-ea"/>
                  <a:cs typeface="Arial" panose="020B0604020202020204" pitchFamily="34" charset="0"/>
                </a:rPr>
                <a:t>Madeleine Murphy</a:t>
              </a:r>
              <a:endParaRPr lang="en-GB" sz="1200" kern="1200" dirty="0">
                <a:solidFill>
                  <a:srgbClr val="692558"/>
                </a:solidFill>
                <a:effectLst/>
                <a:latin typeface="Arial" panose="020B0604020202020204" pitchFamily="34" charset="0"/>
                <a:ea typeface="+mn-ea"/>
                <a:cs typeface="Arial" panose="020B0604020202020204" pitchFamily="34" charset="0"/>
              </a:endParaRPr>
            </a:p>
            <a:p>
              <a:pPr algn="ctr"/>
              <a:r>
                <a:rPr lang="en-GB" sz="1200" kern="1200" dirty="0">
                  <a:solidFill>
                    <a:srgbClr val="692558"/>
                  </a:solidFill>
                  <a:effectLst/>
                  <a:latin typeface="Arial" panose="020B0604020202020204" pitchFamily="34" charset="0"/>
                  <a:ea typeface="+mn-ea"/>
                  <a:cs typeface="Arial" panose="020B0604020202020204" pitchFamily="34" charset="0"/>
                </a:rPr>
                <a:t>Associate Director of Editorial </a:t>
              </a:r>
              <a:br>
                <a:rPr lang="en-GB" sz="1200" kern="1200" dirty="0">
                  <a:solidFill>
                    <a:srgbClr val="692558"/>
                  </a:solidFill>
                  <a:effectLst/>
                  <a:latin typeface="Arial" panose="020B0604020202020204" pitchFamily="34" charset="0"/>
                  <a:ea typeface="+mn-ea"/>
                  <a:cs typeface="Arial" panose="020B0604020202020204" pitchFamily="34" charset="0"/>
                </a:rPr>
              </a:br>
              <a:r>
                <a:rPr lang="en-GB" sz="1200" kern="1200" dirty="0">
                  <a:solidFill>
                    <a:srgbClr val="692558"/>
                  </a:solidFill>
                  <a:effectLst/>
                  <a:latin typeface="Arial" panose="020B0604020202020204" pitchFamily="34" charset="0"/>
                  <a:ea typeface="+mn-ea"/>
                  <a:cs typeface="Arial" panose="020B0604020202020204" pitchFamily="34" charset="0"/>
                </a:rPr>
                <a:t>and Communications</a:t>
              </a:r>
            </a:p>
          </p:txBody>
        </p:sp>
      </p:grpSp>
      <p:grpSp>
        <p:nvGrpSpPr>
          <p:cNvPr id="23" name="Group 22">
            <a:extLst>
              <a:ext uri="{FF2B5EF4-FFF2-40B4-BE49-F238E27FC236}">
                <a16:creationId xmlns:a16="http://schemas.microsoft.com/office/drawing/2014/main" id="{D44C9DB4-4C8C-9844-9C7C-B954051F360D}"/>
              </a:ext>
            </a:extLst>
          </p:cNvPr>
          <p:cNvGrpSpPr/>
          <p:nvPr userDrawn="1"/>
        </p:nvGrpSpPr>
        <p:grpSpPr>
          <a:xfrm>
            <a:off x="4122098" y="4412461"/>
            <a:ext cx="1984518" cy="1741843"/>
            <a:chOff x="10160098" y="1944683"/>
            <a:chExt cx="1984518" cy="1741843"/>
          </a:xfrm>
        </p:grpSpPr>
        <p:pic>
          <p:nvPicPr>
            <p:cNvPr id="11" name="Picture 10" descr="A person smiling for the camera&#10;&#10;Description automatically generated">
              <a:extLst>
                <a:ext uri="{FF2B5EF4-FFF2-40B4-BE49-F238E27FC236}">
                  <a16:creationId xmlns:a16="http://schemas.microsoft.com/office/drawing/2014/main" id="{231C7781-BD13-6840-8175-B910D071A03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7411" t="3750" r="17998" b="9038"/>
            <a:stretch/>
          </p:blipFill>
          <p:spPr>
            <a:xfrm>
              <a:off x="10522357" y="1944683"/>
              <a:ext cx="1260000" cy="1260000"/>
            </a:xfrm>
            <a:prstGeom prst="ellipse">
              <a:avLst/>
            </a:prstGeom>
            <a:ln w="12700">
              <a:solidFill>
                <a:srgbClr val="692558"/>
              </a:solidFill>
            </a:ln>
          </p:spPr>
        </p:pic>
        <p:sp>
          <p:nvSpPr>
            <p:cNvPr id="19" name="TextBox 18">
              <a:extLst>
                <a:ext uri="{FF2B5EF4-FFF2-40B4-BE49-F238E27FC236}">
                  <a16:creationId xmlns:a16="http://schemas.microsoft.com/office/drawing/2014/main" id="{938362E2-E674-D54A-B90E-928A10982C8D}"/>
                </a:ext>
              </a:extLst>
            </p:cNvPr>
            <p:cNvSpPr txBox="1"/>
            <p:nvPr userDrawn="1"/>
          </p:nvSpPr>
          <p:spPr>
            <a:xfrm>
              <a:off x="10160098" y="3317194"/>
              <a:ext cx="1984518" cy="369332"/>
            </a:xfrm>
            <a:prstGeom prst="rect">
              <a:avLst/>
            </a:prstGeom>
            <a:noFill/>
          </p:spPr>
          <p:txBody>
            <a:bodyPr wrap="none" lIns="0" tIns="0" rIns="0" bIns="0" rtlCol="0">
              <a:spAutoFit/>
            </a:bodyPr>
            <a:lstStyle/>
            <a:p>
              <a:pPr algn="ctr"/>
              <a:r>
                <a:rPr lang="en-GB" sz="1200" b="1" kern="1200" dirty="0">
                  <a:solidFill>
                    <a:srgbClr val="692558"/>
                  </a:solidFill>
                  <a:effectLst/>
                  <a:latin typeface="Arial" panose="020B0604020202020204" pitchFamily="34" charset="0"/>
                  <a:ea typeface="+mn-ea"/>
                  <a:cs typeface="Arial" panose="020B0604020202020204" pitchFamily="34" charset="0"/>
                </a:rPr>
                <a:t>Henry Arnold</a:t>
              </a:r>
            </a:p>
            <a:p>
              <a:pPr algn="ctr"/>
              <a:r>
                <a:rPr lang="en-GB" sz="1200" b="0" kern="1200" dirty="0">
                  <a:solidFill>
                    <a:srgbClr val="692558"/>
                  </a:solidFill>
                  <a:effectLst/>
                  <a:latin typeface="Arial" panose="020B0604020202020204" pitchFamily="34" charset="0"/>
                  <a:ea typeface="+mn-ea"/>
                  <a:cs typeface="Arial" panose="020B0604020202020204" pitchFamily="34" charset="0"/>
                </a:rPr>
                <a:t>Communications Coordinator</a:t>
              </a:r>
            </a:p>
          </p:txBody>
        </p:sp>
      </p:grpSp>
      <p:sp>
        <p:nvSpPr>
          <p:cNvPr id="25" name="TextBox 24">
            <a:extLst>
              <a:ext uri="{FF2B5EF4-FFF2-40B4-BE49-F238E27FC236}">
                <a16:creationId xmlns:a16="http://schemas.microsoft.com/office/drawing/2014/main" id="{4B3AA3F7-F6BF-F54F-86A2-B2745221591C}"/>
              </a:ext>
            </a:extLst>
          </p:cNvPr>
          <p:cNvSpPr txBox="1"/>
          <p:nvPr userDrawn="1"/>
        </p:nvSpPr>
        <p:spPr>
          <a:xfrm>
            <a:off x="8179451" y="4807909"/>
            <a:ext cx="3662149" cy="1282402"/>
          </a:xfrm>
          <a:prstGeom prst="rect">
            <a:avLst/>
          </a:prstGeom>
          <a:noFill/>
        </p:spPr>
        <p:txBody>
          <a:bodyPr wrap="square" lIns="0" tIns="0" rIns="0" bIns="0" rtlCol="0">
            <a:spAutoFit/>
          </a:bodyPr>
          <a:lstStyle/>
          <a:p>
            <a:pPr>
              <a:spcAft>
                <a:spcPts val="500"/>
              </a:spcAft>
            </a:pPr>
            <a:r>
              <a:rPr lang="en-GB" sz="1500" b="0" kern="1200" dirty="0">
                <a:solidFill>
                  <a:srgbClr val="692558"/>
                </a:solidFill>
                <a:effectLst/>
                <a:latin typeface="Arial" panose="020B0604020202020204" pitchFamily="34" charset="0"/>
                <a:ea typeface="+mn-ea"/>
                <a:cs typeface="Arial" panose="020B0604020202020204" pitchFamily="34" charset="0"/>
              </a:rPr>
              <a:t>The Network is hosted by:</a:t>
            </a:r>
          </a:p>
          <a:p>
            <a:r>
              <a:rPr lang="en-GB" sz="1500" b="1" kern="1200" dirty="0">
                <a:solidFill>
                  <a:srgbClr val="4D4D4C"/>
                </a:solidFill>
                <a:effectLst/>
                <a:latin typeface="Arial" panose="020B0604020202020204" pitchFamily="34" charset="0"/>
                <a:ea typeface="+mn-ea"/>
                <a:cs typeface="Arial" panose="020B0604020202020204" pitchFamily="34" charset="0"/>
              </a:rPr>
              <a:t>The Health Policy Partnership</a:t>
            </a:r>
          </a:p>
          <a:p>
            <a:r>
              <a:rPr lang="en-GB" sz="1500" b="0" kern="1200" dirty="0">
                <a:solidFill>
                  <a:srgbClr val="4D4D4C"/>
                </a:solidFill>
                <a:effectLst/>
                <a:latin typeface="Arial" panose="020B0604020202020204" pitchFamily="34" charset="0"/>
                <a:ea typeface="+mn-ea"/>
                <a:cs typeface="Arial" panose="020B0604020202020204" pitchFamily="34" charset="0"/>
              </a:rPr>
              <a:t>68–69 St Martin’s Lane</a:t>
            </a:r>
          </a:p>
          <a:p>
            <a:pPr>
              <a:spcAft>
                <a:spcPts val="500"/>
              </a:spcAft>
            </a:pPr>
            <a:r>
              <a:rPr lang="en-GB" sz="1500" b="0" kern="1200" dirty="0">
                <a:solidFill>
                  <a:srgbClr val="4D4D4C"/>
                </a:solidFill>
                <a:effectLst/>
                <a:latin typeface="Arial" panose="020B0604020202020204" pitchFamily="34" charset="0"/>
                <a:ea typeface="+mn-ea"/>
                <a:cs typeface="Arial" panose="020B0604020202020204" pitchFamily="34" charset="0"/>
              </a:rPr>
              <a:t>London WC2N 4JS, UK</a:t>
            </a:r>
          </a:p>
          <a:p>
            <a:r>
              <a:rPr lang="en-GB" sz="1500" b="0" kern="1200" dirty="0" err="1">
                <a:solidFill>
                  <a:srgbClr val="4D4D4C"/>
                </a:solidFill>
                <a:effectLst/>
                <a:latin typeface="Arial" panose="020B0604020202020204" pitchFamily="34" charset="0"/>
                <a:ea typeface="+mn-ea"/>
                <a:cs typeface="Arial" panose="020B0604020202020204" pitchFamily="34" charset="0"/>
              </a:rPr>
              <a:t>www.healthpolicypartnership.com</a:t>
            </a:r>
            <a:endParaRPr lang="en-GB" sz="1500" b="0" kern="1200" dirty="0">
              <a:solidFill>
                <a:srgbClr val="4D4D4C"/>
              </a:solidFill>
              <a:effectLst/>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DC70EC7E-FC75-354E-A8BE-C6187D8370A0}"/>
              </a:ext>
            </a:extLst>
          </p:cNvPr>
          <p:cNvSpPr txBox="1"/>
          <p:nvPr userDrawn="1"/>
        </p:nvSpPr>
        <p:spPr>
          <a:xfrm>
            <a:off x="8179451" y="3778859"/>
            <a:ext cx="3662149" cy="525785"/>
          </a:xfrm>
          <a:prstGeom prst="rect">
            <a:avLst/>
          </a:prstGeom>
          <a:noFill/>
        </p:spPr>
        <p:txBody>
          <a:bodyPr wrap="square" lIns="0" tIns="0" rIns="0" bIns="0" rtlCol="0">
            <a:spAutoFit/>
          </a:bodyPr>
          <a:lstStyle/>
          <a:p>
            <a:pPr>
              <a:spcAft>
                <a:spcPts val="500"/>
              </a:spcAft>
            </a:pPr>
            <a:r>
              <a:rPr lang="en-GB" sz="1500" kern="1200" dirty="0" err="1">
                <a:solidFill>
                  <a:srgbClr val="4D4D4C"/>
                </a:solidFill>
                <a:effectLst/>
                <a:latin typeface="Arial" panose="020B0604020202020204" pitchFamily="34" charset="0"/>
                <a:ea typeface="+mn-ea"/>
                <a:cs typeface="Arial" panose="020B0604020202020204" pitchFamily="34" charset="0"/>
              </a:rPr>
              <a:t>www.hfpolicynetwork.org</a:t>
            </a:r>
            <a:r>
              <a:rPr lang="en-GB" sz="1500" kern="1200" dirty="0">
                <a:solidFill>
                  <a:srgbClr val="4D4D4C"/>
                </a:solidFill>
                <a:effectLst/>
                <a:latin typeface="Arial" panose="020B0604020202020204" pitchFamily="34" charset="0"/>
                <a:ea typeface="+mn-ea"/>
                <a:cs typeface="Arial" panose="020B0604020202020204" pitchFamily="34" charset="0"/>
              </a:rPr>
              <a:t> </a:t>
            </a:r>
          </a:p>
          <a:p>
            <a:pPr>
              <a:spcAft>
                <a:spcPts val="500"/>
              </a:spcAft>
            </a:pPr>
            <a:r>
              <a:rPr lang="en-GB" sz="1500" kern="1200" dirty="0">
                <a:solidFill>
                  <a:srgbClr val="4D4D4C"/>
                </a:solidFill>
                <a:effectLst/>
                <a:latin typeface="Arial" panose="020B0604020202020204" pitchFamily="34" charset="0"/>
                <a:ea typeface="+mn-ea"/>
                <a:cs typeface="Arial" panose="020B0604020202020204" pitchFamily="34" charset="0"/>
              </a:rPr>
              <a:t>Twitter: @</a:t>
            </a:r>
            <a:r>
              <a:rPr lang="en-GB" sz="1500" kern="1200" dirty="0" err="1">
                <a:solidFill>
                  <a:srgbClr val="4D4D4C"/>
                </a:solidFill>
                <a:effectLst/>
                <a:latin typeface="Arial" panose="020B0604020202020204" pitchFamily="34" charset="0"/>
                <a:ea typeface="+mn-ea"/>
                <a:cs typeface="Arial" panose="020B0604020202020204" pitchFamily="34" charset="0"/>
              </a:rPr>
              <a:t>HFPolicyNetwork</a:t>
            </a:r>
            <a:r>
              <a:rPr lang="en-GB" sz="1500" kern="1200" dirty="0">
                <a:solidFill>
                  <a:srgbClr val="4D4D4C"/>
                </a:solidFill>
                <a:effectLst/>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2203514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 Pin,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0AC5-9151-4446-8617-2232BAB335BC}"/>
              </a:ext>
            </a:extLst>
          </p:cNvPr>
          <p:cNvSpPr>
            <a:spLocks noGrp="1"/>
          </p:cNvSpPr>
          <p:nvPr>
            <p:ph type="ctrTitle"/>
          </p:nvPr>
        </p:nvSpPr>
        <p:spPr>
          <a:xfrm>
            <a:off x="3937781" y="2521738"/>
            <a:ext cx="6811108" cy="1441741"/>
          </a:xfrm>
          <a:prstGeom prst="rect">
            <a:avLst/>
          </a:prstGeom>
        </p:spPr>
        <p:txBody>
          <a:bodyPr lIns="0" tIns="0" rIns="0" bIns="0" anchor="t">
            <a:spAutoFit/>
          </a:bodyPr>
          <a:lstStyle>
            <a:lvl1pPr algn="l">
              <a:lnSpc>
                <a:spcPts val="5760"/>
              </a:lnSpc>
              <a:defRPr sz="4800" b="0">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22341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Pin,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0AC5-9151-4446-8617-2232BAB335BC}"/>
              </a:ext>
            </a:extLst>
          </p:cNvPr>
          <p:cNvSpPr>
            <a:spLocks noGrp="1"/>
          </p:cNvSpPr>
          <p:nvPr>
            <p:ph type="ctrTitle"/>
          </p:nvPr>
        </p:nvSpPr>
        <p:spPr>
          <a:xfrm>
            <a:off x="3937781" y="2521738"/>
            <a:ext cx="6811108" cy="1441741"/>
          </a:xfrm>
          <a:prstGeom prst="rect">
            <a:avLst/>
          </a:prstGeom>
        </p:spPr>
        <p:txBody>
          <a:bodyPr lIns="0" tIns="0" rIns="0" bIns="0" anchor="t">
            <a:spAutoFit/>
          </a:bodyPr>
          <a:lstStyle>
            <a:lvl1pPr algn="l">
              <a:lnSpc>
                <a:spcPts val="5760"/>
              </a:lnSpc>
              <a:defRPr sz="4800" b="0">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0674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0AC5-9151-4446-8617-2232BAB335BC}"/>
              </a:ext>
            </a:extLst>
          </p:cNvPr>
          <p:cNvSpPr>
            <a:spLocks noGrp="1"/>
          </p:cNvSpPr>
          <p:nvPr>
            <p:ph type="ctrTitle"/>
          </p:nvPr>
        </p:nvSpPr>
        <p:spPr>
          <a:xfrm>
            <a:off x="3937781" y="2521738"/>
            <a:ext cx="6811108" cy="1441741"/>
          </a:xfrm>
          <a:prstGeom prst="rect">
            <a:avLst/>
          </a:prstGeom>
        </p:spPr>
        <p:txBody>
          <a:bodyPr lIns="0" tIns="0" rIns="0" bIns="0" anchor="t">
            <a:spAutoFit/>
          </a:bodyPr>
          <a:lstStyle>
            <a:lvl1pPr algn="l">
              <a:lnSpc>
                <a:spcPts val="5760"/>
              </a:lnSpc>
              <a:defRPr sz="4800" b="0">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688142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70AC5-9151-4446-8617-2232BAB335BC}"/>
              </a:ext>
            </a:extLst>
          </p:cNvPr>
          <p:cNvSpPr>
            <a:spLocks noGrp="1"/>
          </p:cNvSpPr>
          <p:nvPr>
            <p:ph type="ctrTitle"/>
          </p:nvPr>
        </p:nvSpPr>
        <p:spPr>
          <a:xfrm>
            <a:off x="3937781" y="2521738"/>
            <a:ext cx="6811108" cy="1441741"/>
          </a:xfrm>
          <a:prstGeom prst="rect">
            <a:avLst/>
          </a:prstGeom>
        </p:spPr>
        <p:txBody>
          <a:bodyPr lIns="0" tIns="0" rIns="0" bIns="0" anchor="t">
            <a:spAutoFit/>
          </a:bodyPr>
          <a:lstStyle>
            <a:lvl1pPr algn="l">
              <a:lnSpc>
                <a:spcPts val="5760"/>
              </a:lnSpc>
              <a:defRPr sz="4800" b="0">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91828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itle 1">
            <a:extLst>
              <a:ext uri="{FF2B5EF4-FFF2-40B4-BE49-F238E27FC236}">
                <a16:creationId xmlns:a16="http://schemas.microsoft.com/office/drawing/2014/main" id="{CAEC15FD-36DA-B044-97E9-B7EDED4BC2F0}"/>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
        <p:nvSpPr>
          <p:cNvPr id="14" name="Text Placeholder 4">
            <a:extLst>
              <a:ext uri="{FF2B5EF4-FFF2-40B4-BE49-F238E27FC236}">
                <a16:creationId xmlns:a16="http://schemas.microsoft.com/office/drawing/2014/main" id="{69D78DB6-D0DE-1743-968E-F10B75A3B315}"/>
              </a:ext>
            </a:extLst>
          </p:cNvPr>
          <p:cNvSpPr>
            <a:spLocks noGrp="1"/>
          </p:cNvSpPr>
          <p:nvPr>
            <p:ph type="body" sz="quarter" idx="10"/>
          </p:nvPr>
        </p:nvSpPr>
        <p:spPr>
          <a:xfrm>
            <a:off x="539750" y="2448000"/>
            <a:ext cx="10760482" cy="856645"/>
          </a:xfrm>
          <a:prstGeom prst="rect">
            <a:avLst/>
          </a:prstGeom>
        </p:spPr>
        <p:txBody>
          <a:bodyPr wrap="square" lIns="0" tIns="0" rIns="0" bIns="0">
            <a:spAutoFit/>
          </a:bodyPr>
          <a:lstStyle>
            <a:lvl1pPr marL="0">
              <a:lnSpc>
                <a:spcPts val="2700"/>
              </a:lnSpc>
              <a:spcAft>
                <a:spcPts val="1000"/>
              </a:spcAft>
              <a:buFontTx/>
              <a:buNone/>
              <a:defRPr sz="2000">
                <a:solidFill>
                  <a:srgbClr val="4D4D4C"/>
                </a:solidFill>
                <a:latin typeface="Arial" panose="020B0604020202020204" pitchFamily="34" charset="0"/>
                <a:cs typeface="Arial" panose="020B0604020202020204" pitchFamily="34" charset="0"/>
              </a:defRPr>
            </a:lvl1pPr>
            <a:lvl2pPr>
              <a:lnSpc>
                <a:spcPts val="2700"/>
              </a:lnSpc>
              <a:spcAft>
                <a:spcPts val="1000"/>
              </a:spcAft>
              <a:buClr>
                <a:srgbClr val="692558"/>
              </a:buClr>
              <a:defRPr sz="2000">
                <a:solidFill>
                  <a:srgbClr val="4D4D4C"/>
                </a:solidFill>
                <a:latin typeface="Arial" panose="020B0604020202020204" pitchFamily="34" charset="0"/>
                <a:cs typeface="Arial" panose="020B0604020202020204" pitchFamily="34" charset="0"/>
              </a:defRPr>
            </a:lvl2pPr>
            <a:lvl3pPr>
              <a:defRPr sz="2000"/>
            </a:lvl3pPr>
            <a:lvl4pPr>
              <a:defRPr sz="2000"/>
            </a:lvl4pPr>
            <a:lvl5pPr>
              <a:defRPr sz="20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3542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Bulle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E0F26C1-4ECE-C24A-9252-C2E1118E5E72}"/>
              </a:ext>
            </a:extLst>
          </p:cNvPr>
          <p:cNvSpPr>
            <a:spLocks noGrp="1"/>
          </p:cNvSpPr>
          <p:nvPr>
            <p:ph sz="quarter" idx="11"/>
          </p:nvPr>
        </p:nvSpPr>
        <p:spPr>
          <a:xfrm>
            <a:off x="539750" y="2448000"/>
            <a:ext cx="10783888" cy="968470"/>
          </a:xfrm>
          <a:prstGeom prst="rect">
            <a:avLst/>
          </a:prstGeom>
        </p:spPr>
        <p:txBody>
          <a:bodyPr>
            <a:spAutoFit/>
          </a:bodyPr>
          <a:lstStyle>
            <a:lvl1pPr>
              <a:buClr>
                <a:srgbClr val="692558"/>
              </a:buClr>
              <a:defRPr sz="2000">
                <a:solidFill>
                  <a:srgbClr val="4D4D4C"/>
                </a:solidFill>
                <a:latin typeface="Arial" panose="020B0604020202020204" pitchFamily="34" charset="0"/>
                <a:cs typeface="Arial" panose="020B0604020202020204" pitchFamily="34" charset="0"/>
              </a:defRPr>
            </a:lvl1pPr>
            <a:lvl2pPr>
              <a:buClr>
                <a:srgbClr val="692558"/>
              </a:buClr>
              <a:defRPr sz="1800">
                <a:solidFill>
                  <a:srgbClr val="4D4D4C"/>
                </a:solidFill>
                <a:latin typeface="Arial" panose="020B0604020202020204" pitchFamily="34" charset="0"/>
                <a:cs typeface="Arial" panose="020B0604020202020204" pitchFamily="34" charset="0"/>
              </a:defRPr>
            </a:lvl2pPr>
            <a:lvl3pPr>
              <a:buClr>
                <a:srgbClr val="692558"/>
              </a:buClr>
              <a:defRPr sz="1600">
                <a:solidFill>
                  <a:srgbClr val="4D4D4C"/>
                </a:solidFill>
                <a:latin typeface="Arial" panose="020B0604020202020204" pitchFamily="34" charset="0"/>
                <a:cs typeface="Arial" panose="020B0604020202020204" pitchFamily="34" charset="0"/>
              </a:defRPr>
            </a:lvl3pPr>
            <a:lvl4pPr>
              <a:defRPr>
                <a:solidFill>
                  <a:srgbClr val="4D4D4C"/>
                </a:solidFill>
                <a:latin typeface="Arial" panose="020B0604020202020204" pitchFamily="34" charset="0"/>
                <a:cs typeface="Arial" panose="020B0604020202020204" pitchFamily="34" charset="0"/>
              </a:defRPr>
            </a:lvl4pPr>
            <a:lvl5pPr>
              <a:defRPr>
                <a:solidFill>
                  <a:srgbClr val="4D4D4C"/>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6" name="Title 1">
            <a:extLst>
              <a:ext uri="{FF2B5EF4-FFF2-40B4-BE49-F238E27FC236}">
                <a16:creationId xmlns:a16="http://schemas.microsoft.com/office/drawing/2014/main" id="{CE99679B-FFCB-4B41-A10D-A65C5494C504}"/>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Tree>
    <p:extLst>
      <p:ext uri="{BB962C8B-B14F-4D97-AF65-F5344CB8AC3E}">
        <p14:creationId xmlns:p14="http://schemas.microsoft.com/office/powerpoint/2010/main" val="14121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Image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itle 1">
            <a:extLst>
              <a:ext uri="{FF2B5EF4-FFF2-40B4-BE49-F238E27FC236}">
                <a16:creationId xmlns:a16="http://schemas.microsoft.com/office/drawing/2014/main" id="{CAEC15FD-36DA-B044-97E9-B7EDED4BC2F0}"/>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
        <p:nvSpPr>
          <p:cNvPr id="14" name="Text Placeholder 4">
            <a:extLst>
              <a:ext uri="{FF2B5EF4-FFF2-40B4-BE49-F238E27FC236}">
                <a16:creationId xmlns:a16="http://schemas.microsoft.com/office/drawing/2014/main" id="{69D78DB6-D0DE-1743-968E-F10B75A3B315}"/>
              </a:ext>
            </a:extLst>
          </p:cNvPr>
          <p:cNvSpPr>
            <a:spLocks noGrp="1"/>
          </p:cNvSpPr>
          <p:nvPr>
            <p:ph type="body" sz="quarter" idx="10"/>
          </p:nvPr>
        </p:nvSpPr>
        <p:spPr>
          <a:xfrm>
            <a:off x="539750" y="2448000"/>
            <a:ext cx="5403850" cy="856645"/>
          </a:xfrm>
          <a:prstGeom prst="rect">
            <a:avLst/>
          </a:prstGeom>
        </p:spPr>
        <p:txBody>
          <a:bodyPr wrap="square" lIns="0" tIns="0" rIns="0" bIns="0">
            <a:spAutoFit/>
          </a:bodyPr>
          <a:lstStyle>
            <a:lvl1pPr marL="0">
              <a:lnSpc>
                <a:spcPts val="2700"/>
              </a:lnSpc>
              <a:spcAft>
                <a:spcPts val="1000"/>
              </a:spcAft>
              <a:buFontTx/>
              <a:buNone/>
              <a:defRPr sz="2000">
                <a:solidFill>
                  <a:srgbClr val="4D4D4C"/>
                </a:solidFill>
                <a:latin typeface="Arial" panose="020B0604020202020204" pitchFamily="34" charset="0"/>
                <a:cs typeface="Arial" panose="020B0604020202020204" pitchFamily="34" charset="0"/>
              </a:defRPr>
            </a:lvl1pPr>
            <a:lvl2pPr>
              <a:lnSpc>
                <a:spcPts val="2700"/>
              </a:lnSpc>
              <a:spcAft>
                <a:spcPts val="1000"/>
              </a:spcAft>
              <a:buClr>
                <a:srgbClr val="692558"/>
              </a:buClr>
              <a:defRPr sz="2000">
                <a:solidFill>
                  <a:srgbClr val="4D4D4C"/>
                </a:solidFill>
                <a:latin typeface="Arial" panose="020B0604020202020204" pitchFamily="34" charset="0"/>
                <a:cs typeface="Arial" panose="020B0604020202020204" pitchFamily="34" charset="0"/>
              </a:defRPr>
            </a:lvl2pPr>
            <a:lvl3pPr>
              <a:defRPr sz="2000"/>
            </a:lvl3pPr>
            <a:lvl4pPr>
              <a:defRPr sz="2000"/>
            </a:lvl4pPr>
            <a:lvl5pPr>
              <a:defRPr sz="2000"/>
            </a:lvl5pPr>
          </a:lstStyle>
          <a:p>
            <a:pPr lvl="0"/>
            <a:r>
              <a:rPr lang="en-US"/>
              <a:t>Click to edit Master text styles</a:t>
            </a:r>
          </a:p>
          <a:p>
            <a:pPr lvl="1"/>
            <a:r>
              <a:rPr lang="en-US"/>
              <a:t>Second level</a:t>
            </a:r>
          </a:p>
        </p:txBody>
      </p:sp>
      <p:sp>
        <p:nvSpPr>
          <p:cNvPr id="5" name="Picture Placeholder 4">
            <a:extLst>
              <a:ext uri="{FF2B5EF4-FFF2-40B4-BE49-F238E27FC236}">
                <a16:creationId xmlns:a16="http://schemas.microsoft.com/office/drawing/2014/main" id="{C8345926-9657-6140-938A-4B6974E37F74}"/>
              </a:ext>
            </a:extLst>
          </p:cNvPr>
          <p:cNvSpPr>
            <a:spLocks noGrp="1"/>
          </p:cNvSpPr>
          <p:nvPr>
            <p:ph type="pic" sz="quarter" idx="11"/>
          </p:nvPr>
        </p:nvSpPr>
        <p:spPr>
          <a:xfrm>
            <a:off x="6484777" y="2448000"/>
            <a:ext cx="4815048" cy="3719438"/>
          </a:xfrm>
          <a:prstGeom prst="rect">
            <a:avLst/>
          </a:prstGeom>
        </p:spPr>
        <p:txBody>
          <a:bodyPr/>
          <a:lstStyle/>
          <a:p>
            <a:r>
              <a:rPr lang="en-US"/>
              <a:t>Click icon to add picture</a:t>
            </a:r>
          </a:p>
        </p:txBody>
      </p:sp>
    </p:spTree>
    <p:extLst>
      <p:ext uri="{BB962C8B-B14F-4D97-AF65-F5344CB8AC3E}">
        <p14:creationId xmlns:p14="http://schemas.microsoft.com/office/powerpoint/2010/main" val="134310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C26DF5-E6F5-344A-96F1-716ED8D98918}"/>
              </a:ext>
            </a:extLst>
          </p:cNvPr>
          <p:cNvSpPr>
            <a:spLocks noGrp="1"/>
          </p:cNvSpPr>
          <p:nvPr>
            <p:ph type="ctrTitle"/>
          </p:nvPr>
        </p:nvSpPr>
        <p:spPr>
          <a:xfrm>
            <a:off x="540000" y="1152000"/>
            <a:ext cx="10760482" cy="474489"/>
          </a:xfrm>
          <a:prstGeom prst="rect">
            <a:avLst/>
          </a:prstGeom>
        </p:spPr>
        <p:txBody>
          <a:bodyPr wrap="square" lIns="0" tIns="0" rIns="0" bIns="0" anchor="t">
            <a:spAutoFit/>
          </a:bodyPr>
          <a:lstStyle>
            <a:lvl1pPr algn="l">
              <a:lnSpc>
                <a:spcPts val="3720"/>
              </a:lnSpc>
              <a:defRPr sz="3100" b="1">
                <a:solidFill>
                  <a:srgbClr val="692558"/>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22F9CE1E-8F8A-2E41-942D-25986F5EE3C8}"/>
              </a:ext>
            </a:extLst>
          </p:cNvPr>
          <p:cNvSpPr>
            <a:spLocks noGrp="1"/>
          </p:cNvSpPr>
          <p:nvPr>
            <p:ph type="body" sz="quarter" idx="10"/>
          </p:nvPr>
        </p:nvSpPr>
        <p:spPr>
          <a:xfrm>
            <a:off x="539750" y="2448000"/>
            <a:ext cx="10760482" cy="856645"/>
          </a:xfrm>
          <a:prstGeom prst="rect">
            <a:avLst/>
          </a:prstGeom>
        </p:spPr>
        <p:txBody>
          <a:bodyPr wrap="square" lIns="0" tIns="0" rIns="0" bIns="0">
            <a:spAutoFit/>
          </a:bodyPr>
          <a:lstStyle>
            <a:lvl1pPr marL="0">
              <a:lnSpc>
                <a:spcPts val="2700"/>
              </a:lnSpc>
              <a:spcAft>
                <a:spcPts val="1000"/>
              </a:spcAft>
              <a:buFontTx/>
              <a:buNone/>
              <a:defRPr sz="2000">
                <a:solidFill>
                  <a:srgbClr val="4D4D4C"/>
                </a:solidFill>
                <a:latin typeface="Arial" panose="020B0604020202020204" pitchFamily="34" charset="0"/>
                <a:cs typeface="Arial" panose="020B0604020202020204" pitchFamily="34" charset="0"/>
              </a:defRPr>
            </a:lvl1pPr>
            <a:lvl2pPr>
              <a:lnSpc>
                <a:spcPts val="2700"/>
              </a:lnSpc>
              <a:spcAft>
                <a:spcPts val="1000"/>
              </a:spcAft>
              <a:buClr>
                <a:srgbClr val="692558"/>
              </a:buClr>
              <a:defRPr sz="2000">
                <a:solidFill>
                  <a:srgbClr val="4D4D4C"/>
                </a:solidFill>
                <a:latin typeface="Arial" panose="020B0604020202020204" pitchFamily="34" charset="0"/>
                <a:cs typeface="Arial" panose="020B0604020202020204" pitchFamily="34" charset="0"/>
              </a:defRPr>
            </a:lvl2pPr>
            <a:lvl3pPr>
              <a:defRPr sz="2000"/>
            </a:lvl3pPr>
            <a:lvl4pPr>
              <a:defRPr sz="2000"/>
            </a:lvl4pPr>
            <a:lvl5pPr>
              <a:defRPr sz="2000"/>
            </a:lvl5pPr>
          </a:lstStyle>
          <a:p>
            <a:pPr lvl="0"/>
            <a:r>
              <a:rPr lang="en-US"/>
              <a:t>Click to edit Master text styles</a:t>
            </a:r>
          </a:p>
          <a:p>
            <a:pPr lvl="1"/>
            <a:r>
              <a:rPr lang="en-US"/>
              <a:t>Second level</a:t>
            </a:r>
          </a:p>
        </p:txBody>
      </p:sp>
      <p:sp>
        <p:nvSpPr>
          <p:cNvPr id="6" name="Title 1">
            <a:extLst>
              <a:ext uri="{FF2B5EF4-FFF2-40B4-BE49-F238E27FC236}">
                <a16:creationId xmlns:a16="http://schemas.microsoft.com/office/drawing/2014/main" id="{1C63C547-E208-8F4C-86CC-7B3A23F509B7}"/>
              </a:ext>
            </a:extLst>
          </p:cNvPr>
          <p:cNvSpPr txBox="1">
            <a:spLocks/>
          </p:cNvSpPr>
          <p:nvPr userDrawn="1"/>
        </p:nvSpPr>
        <p:spPr>
          <a:xfrm>
            <a:off x="11316107" y="6464407"/>
            <a:ext cx="141064" cy="124650"/>
          </a:xfrm>
          <a:prstGeom prst="rect">
            <a:avLst/>
          </a:prstGeom>
        </p:spPr>
        <p:txBody>
          <a:bodyPr wrap="none" lIns="0" tIns="0" rIns="0" bIns="0" anchor="t">
            <a:spAutoFit/>
          </a:bodyPr>
          <a:lstStyle>
            <a:lvl1pPr algn="l" defTabSz="914400" rtl="0" eaLnBrk="1" latinLnBrk="0" hangingPunct="1">
              <a:lnSpc>
                <a:spcPct val="90000"/>
              </a:lnSpc>
              <a:spcBef>
                <a:spcPct val="0"/>
              </a:spcBef>
              <a:buNone/>
              <a:defRPr sz="4800" b="0" kern="1200">
                <a:solidFill>
                  <a:srgbClr val="34172D"/>
                </a:solidFill>
                <a:latin typeface="Arial" panose="020B0604020202020204" pitchFamily="34" charset="0"/>
                <a:ea typeface="+mj-ea"/>
                <a:cs typeface="Arial" panose="020B0604020202020204" pitchFamily="34" charset="0"/>
              </a:defRPr>
            </a:lvl1pPr>
          </a:lstStyle>
          <a:p>
            <a:pPr algn="ctr"/>
            <a:fld id="{E3CE4105-D0E0-4045-8C9D-7ECF73D08288}" type="slidenum">
              <a:rPr lang="en-GB" sz="900" smtClean="0">
                <a:solidFill>
                  <a:schemeClr val="bg1"/>
                </a:solidFill>
              </a:rPr>
              <a:pPr algn="ctr"/>
              <a:t>‹#›</a:t>
            </a:fld>
            <a:endParaRPr lang="en-US" sz="900">
              <a:solidFill>
                <a:schemeClr val="bg1"/>
              </a:solidFill>
            </a:endParaRPr>
          </a:p>
        </p:txBody>
      </p:sp>
    </p:spTree>
    <p:extLst>
      <p:ext uri="{BB962C8B-B14F-4D97-AF65-F5344CB8AC3E}">
        <p14:creationId xmlns:p14="http://schemas.microsoft.com/office/powerpoint/2010/main" val="2706837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4198"/>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9" r:id="rId3"/>
    <p:sldLayoutId id="2147483660" r:id="rId4"/>
    <p:sldLayoutId id="2147483661" r:id="rId5"/>
    <p:sldLayoutId id="2147483651" r:id="rId6"/>
    <p:sldLayoutId id="2147483656" r:id="rId7"/>
    <p:sldLayoutId id="2147483664" r:id="rId8"/>
    <p:sldLayoutId id="2147483652" r:id="rId9"/>
    <p:sldLayoutId id="2147483657" r:id="rId10"/>
    <p:sldLayoutId id="2147483665" r:id="rId11"/>
    <p:sldLayoutId id="2147483653" r:id="rId12"/>
    <p:sldLayoutId id="2147483658" r:id="rId13"/>
    <p:sldLayoutId id="2147483666" r:id="rId14"/>
    <p:sldLayoutId id="2147483655" r:id="rId15"/>
    <p:sldLayoutId id="2147483662" r:id="rId16"/>
    <p:sldLayoutId id="214748366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33.emf"/><Relationship Id="rId4" Type="http://schemas.openxmlformats.org/officeDocument/2006/relationships/image" Target="../media/image3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www.hfpolicynetwork.org/"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8.xml"/><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97B1BE-9312-4E1F-ACBD-2E8650C1BA39}"/>
              </a:ext>
            </a:extLst>
          </p:cNvPr>
          <p:cNvSpPr>
            <a:spLocks noGrp="1"/>
          </p:cNvSpPr>
          <p:nvPr>
            <p:ph sz="quarter" idx="10"/>
          </p:nvPr>
        </p:nvSpPr>
        <p:spPr>
          <a:xfrm>
            <a:off x="3723415" y="1599456"/>
            <a:ext cx="8100000" cy="1329595"/>
          </a:xfrm>
        </p:spPr>
        <p:txBody>
          <a:bodyPr/>
          <a:lstStyle/>
          <a:p>
            <a:r>
              <a:rPr lang="en-GB" dirty="0"/>
              <a:t>Advancing policy change in heart failure</a:t>
            </a:r>
          </a:p>
        </p:txBody>
      </p:sp>
      <p:sp>
        <p:nvSpPr>
          <p:cNvPr id="4" name="Content Placeholder 3">
            <a:extLst>
              <a:ext uri="{FF2B5EF4-FFF2-40B4-BE49-F238E27FC236}">
                <a16:creationId xmlns:a16="http://schemas.microsoft.com/office/drawing/2014/main" id="{FC97797A-ACF7-4E22-BCF9-8F95613EC12E}"/>
              </a:ext>
            </a:extLst>
          </p:cNvPr>
          <p:cNvSpPr>
            <a:spLocks noGrp="1"/>
          </p:cNvSpPr>
          <p:nvPr>
            <p:ph sz="quarter" idx="12"/>
          </p:nvPr>
        </p:nvSpPr>
        <p:spPr>
          <a:xfrm>
            <a:off x="3723415" y="5989211"/>
            <a:ext cx="8100000" cy="640688"/>
          </a:xfrm>
        </p:spPr>
        <p:txBody>
          <a:bodyPr/>
          <a:lstStyle/>
          <a:p>
            <a:pPr algn="ctr"/>
            <a:r>
              <a:rPr lang="en-GB" sz="1200" baseline="30000" dirty="0">
                <a:solidFill>
                  <a:srgbClr val="4D4D4C"/>
                </a:solidFill>
                <a:latin typeface="Arial" panose="020B0604020202020204" pitchFamily="34" charset="0"/>
                <a:cs typeface="Arial" panose="020B0604020202020204" pitchFamily="34" charset="0"/>
              </a:rPr>
              <a:t>The Heart Failure Policy Network is an independent, multidisciplinary platform made possible with financial support from AstraZeneca, </a:t>
            </a:r>
            <a:r>
              <a:rPr lang="en-GB" sz="1200" baseline="30000" dirty="0" err="1">
                <a:solidFill>
                  <a:srgbClr val="4D4D4C"/>
                </a:solidFill>
                <a:latin typeface="Arial" panose="020B0604020202020204" pitchFamily="34" charset="0"/>
                <a:cs typeface="Arial" panose="020B0604020202020204" pitchFamily="34" charset="0"/>
              </a:rPr>
              <a:t>Vifor</a:t>
            </a:r>
            <a:r>
              <a:rPr lang="en-GB" sz="1200" baseline="30000" dirty="0">
                <a:solidFill>
                  <a:srgbClr val="4D4D4C"/>
                </a:solidFill>
                <a:latin typeface="Arial" panose="020B0604020202020204" pitchFamily="34" charset="0"/>
                <a:cs typeface="Arial" panose="020B0604020202020204" pitchFamily="34" charset="0"/>
              </a:rPr>
              <a:t> Pharma and Novartis Pharma. The content produced by the Network is not biased to any specific treatment or therapy, and is endorsed and owned by the Network’s members. All members provide their time for free.</a:t>
            </a:r>
            <a:endParaRPr lang="en-GB" sz="1200" dirty="0">
              <a:solidFill>
                <a:srgbClr val="4D4D4C"/>
              </a:solidFill>
              <a:latin typeface="Arial" panose="020B0604020202020204" pitchFamily="34" charset="0"/>
              <a:cs typeface="Arial" panose="020B0604020202020204" pitchFamily="34" charset="0"/>
            </a:endParaRPr>
          </a:p>
          <a:p>
            <a:endParaRPr lang="en-GB" dirty="0"/>
          </a:p>
        </p:txBody>
      </p:sp>
      <p:sp>
        <p:nvSpPr>
          <p:cNvPr id="7" name="Content Placeholder 6">
            <a:extLst>
              <a:ext uri="{FF2B5EF4-FFF2-40B4-BE49-F238E27FC236}">
                <a16:creationId xmlns:a16="http://schemas.microsoft.com/office/drawing/2014/main" id="{F247D247-12D1-432B-A7E8-14FD6B5856F5}"/>
              </a:ext>
            </a:extLst>
          </p:cNvPr>
          <p:cNvSpPr>
            <a:spLocks noGrp="1"/>
          </p:cNvSpPr>
          <p:nvPr>
            <p:ph sz="quarter" idx="11"/>
          </p:nvPr>
        </p:nvSpPr>
        <p:spPr>
          <a:xfrm>
            <a:off x="3694840" y="3429000"/>
            <a:ext cx="8103600" cy="1291636"/>
          </a:xfrm>
        </p:spPr>
        <p:txBody>
          <a:bodyPr/>
          <a:lstStyle/>
          <a:p>
            <a:r>
              <a:rPr lang="en-GB" dirty="0"/>
              <a:t>Marissa </a:t>
            </a:r>
            <a:r>
              <a:rPr lang="en-GB" dirty="0" err="1"/>
              <a:t>Ayano</a:t>
            </a:r>
            <a:r>
              <a:rPr lang="en-GB" dirty="0"/>
              <a:t> Mes, PhD </a:t>
            </a:r>
            <a:br>
              <a:rPr lang="en-GB" dirty="0"/>
            </a:br>
            <a:r>
              <a:rPr lang="en-GB" dirty="0"/>
              <a:t>Programme Lead, Heart Failure Policy Network</a:t>
            </a:r>
          </a:p>
          <a:p>
            <a:endParaRPr lang="en-GB" dirty="0"/>
          </a:p>
        </p:txBody>
      </p:sp>
    </p:spTree>
    <p:extLst>
      <p:ext uri="{BB962C8B-B14F-4D97-AF65-F5344CB8AC3E}">
        <p14:creationId xmlns:p14="http://schemas.microsoft.com/office/powerpoint/2010/main" val="135682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16C7C3-1506-48FF-AB34-15095234CB62}"/>
              </a:ext>
            </a:extLst>
          </p:cNvPr>
          <p:cNvSpPr>
            <a:spLocks noGrp="1"/>
          </p:cNvSpPr>
          <p:nvPr>
            <p:ph type="ctrTitle"/>
          </p:nvPr>
        </p:nvSpPr>
        <p:spPr>
          <a:xfrm>
            <a:off x="3937781" y="2521738"/>
            <a:ext cx="6811108" cy="2929328"/>
          </a:xfrm>
        </p:spPr>
        <p:txBody>
          <a:bodyPr/>
          <a:lstStyle/>
          <a:p>
            <a:r>
              <a:rPr lang="en-GB" dirty="0"/>
              <a:t>The handbook of multidisciplinary and integrated heart failure care</a:t>
            </a:r>
          </a:p>
        </p:txBody>
      </p:sp>
    </p:spTree>
    <p:extLst>
      <p:ext uri="{BB962C8B-B14F-4D97-AF65-F5344CB8AC3E}">
        <p14:creationId xmlns:p14="http://schemas.microsoft.com/office/powerpoint/2010/main" val="2729062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F03F-C530-4A1E-ADB7-B1E5C21ED1B8}"/>
              </a:ext>
            </a:extLst>
          </p:cNvPr>
          <p:cNvSpPr>
            <a:spLocks noGrp="1"/>
          </p:cNvSpPr>
          <p:nvPr>
            <p:ph type="ctrTitle"/>
          </p:nvPr>
        </p:nvSpPr>
        <p:spPr>
          <a:xfrm>
            <a:off x="540000" y="1152000"/>
            <a:ext cx="10760482" cy="948978"/>
          </a:xfrm>
        </p:spPr>
        <p:txBody>
          <a:bodyPr/>
          <a:lstStyle/>
          <a:p>
            <a:r>
              <a:rPr lang="en-GB" dirty="0"/>
              <a:t>The handbook made a European call to action based on measurable policy and system elements</a:t>
            </a:r>
          </a:p>
        </p:txBody>
      </p:sp>
      <p:sp>
        <p:nvSpPr>
          <p:cNvPr id="3" name="Text Placeholder 2">
            <a:extLst>
              <a:ext uri="{FF2B5EF4-FFF2-40B4-BE49-F238E27FC236}">
                <a16:creationId xmlns:a16="http://schemas.microsoft.com/office/drawing/2014/main" id="{4F852AC5-654C-4A6F-B3F7-A81CAB64B1FB}"/>
              </a:ext>
            </a:extLst>
          </p:cNvPr>
          <p:cNvSpPr>
            <a:spLocks noGrp="1"/>
          </p:cNvSpPr>
          <p:nvPr>
            <p:ph type="body" sz="quarter" idx="10"/>
          </p:nvPr>
        </p:nvSpPr>
        <p:spPr>
          <a:xfrm>
            <a:off x="539750" y="2448000"/>
            <a:ext cx="5403850" cy="4114011"/>
          </a:xfrm>
        </p:spPr>
        <p:txBody>
          <a:bodyPr/>
          <a:lstStyle/>
          <a:p>
            <a:pPr marL="342900" indent="-342900">
              <a:buClr>
                <a:srgbClr val="692558"/>
              </a:buClr>
              <a:buFont typeface="Arial" panose="020B0604020202020204" pitchFamily="34" charset="0"/>
              <a:buChar char="•"/>
            </a:pPr>
            <a:r>
              <a:rPr lang="en-GB" dirty="0"/>
              <a:t>Explained why </a:t>
            </a:r>
            <a:r>
              <a:rPr lang="en-GB" b="1" dirty="0">
                <a:solidFill>
                  <a:srgbClr val="692558"/>
                </a:solidFill>
              </a:rPr>
              <a:t>multidisciplinary and integrated care is essential </a:t>
            </a:r>
            <a:r>
              <a:rPr lang="en-GB" dirty="0"/>
              <a:t>for HF</a:t>
            </a:r>
          </a:p>
          <a:p>
            <a:pPr marL="342900" indent="-342900">
              <a:buClr>
                <a:srgbClr val="692558"/>
              </a:buClr>
              <a:buFont typeface="Arial" panose="020B0604020202020204" pitchFamily="34" charset="0"/>
              <a:buChar char="•"/>
            </a:pPr>
            <a:r>
              <a:rPr lang="en-GB" dirty="0">
                <a:solidFill>
                  <a:srgbClr val="404040"/>
                </a:solidFill>
                <a:latin typeface="Arial"/>
                <a:cs typeface="+mn-cs"/>
              </a:rPr>
              <a:t>P</a:t>
            </a:r>
            <a:r>
              <a:rPr kumimoji="0" lang="en-GB" sz="2000" b="0" i="0" u="none" strike="noStrike" kern="1200" cap="none" spc="0" normalizeH="0" baseline="0" noProof="0" dirty="0">
                <a:ln>
                  <a:noFill/>
                </a:ln>
                <a:solidFill>
                  <a:srgbClr val="404040"/>
                </a:solidFill>
                <a:effectLst/>
                <a:uLnTx/>
                <a:uFillTx/>
                <a:latin typeface="Arial"/>
                <a:ea typeface="+mn-ea"/>
                <a:cs typeface="+mn-cs"/>
              </a:rPr>
              <a:t>resented a </a:t>
            </a:r>
            <a:r>
              <a:rPr kumimoji="0" lang="en-GB" sz="2000" b="1" i="0" u="none" strike="noStrike" kern="1200" cap="none" spc="0" normalizeH="0" baseline="0" noProof="0" dirty="0">
                <a:ln>
                  <a:noFill/>
                </a:ln>
                <a:solidFill>
                  <a:srgbClr val="692558"/>
                </a:solidFill>
                <a:effectLst/>
                <a:uLnTx/>
                <a:uFillTx/>
                <a:latin typeface="Arial"/>
                <a:ea typeface="+mn-ea"/>
                <a:cs typeface="+mn-cs"/>
              </a:rPr>
              <a:t>comprehensive</a:t>
            </a:r>
            <a:r>
              <a:rPr lang="en-GB" sz="2000" b="1" dirty="0">
                <a:solidFill>
                  <a:srgbClr val="692558"/>
                </a:solidFill>
                <a:latin typeface="Arial"/>
              </a:rPr>
              <a:t> summary of </a:t>
            </a:r>
            <a:r>
              <a:rPr kumimoji="0" lang="en-GB" sz="2000" b="1" i="0" u="none" strike="noStrike" kern="1200" cap="none" spc="0" normalizeH="0" baseline="0" noProof="0" dirty="0">
                <a:ln>
                  <a:noFill/>
                </a:ln>
                <a:solidFill>
                  <a:srgbClr val="692558"/>
                </a:solidFill>
                <a:effectLst/>
                <a:uLnTx/>
                <a:uFillTx/>
                <a:latin typeface="Arial"/>
                <a:ea typeface="+mn-ea"/>
                <a:cs typeface="+mn-cs"/>
              </a:rPr>
              <a:t>evidence </a:t>
            </a:r>
            <a:r>
              <a:rPr kumimoji="0" lang="en-GB" sz="2000" b="0" i="0" u="none" strike="noStrike" kern="1200" cap="none" spc="0" normalizeH="0" baseline="0" noProof="0" dirty="0">
                <a:ln>
                  <a:noFill/>
                </a:ln>
                <a:solidFill>
                  <a:srgbClr val="404040"/>
                </a:solidFill>
                <a:effectLst/>
                <a:uLnTx/>
                <a:uFillTx/>
                <a:latin typeface="Arial"/>
                <a:ea typeface="+mn-ea"/>
                <a:cs typeface="+mn-cs"/>
              </a:rPr>
              <a:t>of effectiveness/value proposition.</a:t>
            </a:r>
          </a:p>
          <a:p>
            <a:pPr marL="342900" indent="-342900">
              <a:buClr>
                <a:srgbClr val="692558"/>
              </a:buClr>
              <a:buFont typeface="Arial" panose="020B0604020202020204" pitchFamily="34" charset="0"/>
              <a:buChar char="•"/>
            </a:pPr>
            <a:r>
              <a:rPr lang="en-GB" dirty="0">
                <a:solidFill>
                  <a:srgbClr val="404040"/>
                </a:solidFill>
                <a:latin typeface="Arial"/>
                <a:cs typeface="+mn-cs"/>
              </a:rPr>
              <a:t>D</a:t>
            </a:r>
            <a:r>
              <a:rPr kumimoji="0" lang="en-GB" sz="2000" b="0" i="0" u="none" strike="noStrike" kern="1200" cap="none" spc="0" normalizeH="0" baseline="0" noProof="0" dirty="0">
                <a:ln>
                  <a:noFill/>
                </a:ln>
                <a:solidFill>
                  <a:srgbClr val="404040"/>
                </a:solidFill>
                <a:effectLst/>
                <a:uLnTx/>
                <a:uFillTx/>
                <a:latin typeface="Arial"/>
                <a:ea typeface="+mn-ea"/>
                <a:cs typeface="+mn-cs"/>
              </a:rPr>
              <a:t>escribed </a:t>
            </a:r>
            <a:r>
              <a:rPr kumimoji="0" lang="en-GB" sz="2000" b="1" i="0" u="none" strike="noStrike" kern="1200" cap="none" spc="0" normalizeH="0" baseline="0" noProof="0" dirty="0">
                <a:ln>
                  <a:noFill/>
                </a:ln>
                <a:solidFill>
                  <a:srgbClr val="692558"/>
                </a:solidFill>
                <a:effectLst/>
                <a:uLnTx/>
                <a:uFillTx/>
                <a:latin typeface="Arial"/>
                <a:ea typeface="+mn-ea"/>
                <a:cs typeface="+mn-cs"/>
              </a:rPr>
              <a:t>current ‘state of play’ </a:t>
            </a:r>
            <a:r>
              <a:rPr kumimoji="0" lang="en-GB" sz="2000" b="0" i="0" u="none" strike="noStrike" kern="1200" cap="none" spc="0" normalizeH="0" baseline="0" noProof="0" dirty="0">
                <a:ln>
                  <a:noFill/>
                </a:ln>
                <a:solidFill>
                  <a:srgbClr val="404040"/>
                </a:solidFill>
                <a:effectLst/>
                <a:uLnTx/>
                <a:uFillTx/>
                <a:latin typeface="Arial"/>
                <a:ea typeface="+mn-ea"/>
                <a:cs typeface="+mn-cs"/>
              </a:rPr>
              <a:t>in Europe in terms of performance and barriers.</a:t>
            </a:r>
          </a:p>
          <a:p>
            <a:pPr marL="342900" indent="-342900">
              <a:buClr>
                <a:srgbClr val="692558"/>
              </a:buClr>
              <a:buFont typeface="Arial" panose="020B0604020202020204" pitchFamily="34" charset="0"/>
              <a:buChar char="•"/>
            </a:pPr>
            <a:r>
              <a:rPr lang="en-GB" dirty="0">
                <a:solidFill>
                  <a:srgbClr val="404040"/>
                </a:solidFill>
                <a:latin typeface="Arial"/>
                <a:cs typeface="+mn-cs"/>
              </a:rPr>
              <a:t>I</a:t>
            </a:r>
            <a:r>
              <a:rPr kumimoji="0" lang="en-GB" sz="2000" b="0" i="0" u="none" strike="noStrike" kern="1200" cap="none" spc="0" normalizeH="0" baseline="0" noProof="0" dirty="0" err="1">
                <a:ln>
                  <a:noFill/>
                </a:ln>
                <a:solidFill>
                  <a:srgbClr val="404040"/>
                </a:solidFill>
                <a:effectLst/>
                <a:uLnTx/>
                <a:uFillTx/>
                <a:latin typeface="Arial"/>
                <a:ea typeface="+mn-ea"/>
                <a:cs typeface="+mn-cs"/>
              </a:rPr>
              <a:t>dentified</a:t>
            </a:r>
            <a:r>
              <a:rPr kumimoji="0" lang="en-GB" sz="2000" b="0" i="0" u="none" strike="noStrike" kern="1200" cap="none" spc="0" normalizeH="0" baseline="0" noProof="0" dirty="0">
                <a:ln>
                  <a:noFill/>
                </a:ln>
                <a:solidFill>
                  <a:srgbClr val="404040"/>
                </a:solidFill>
                <a:effectLst/>
                <a:uLnTx/>
                <a:uFillTx/>
                <a:latin typeface="Arial"/>
                <a:ea typeface="+mn-ea"/>
                <a:cs typeface="+mn-cs"/>
              </a:rPr>
              <a:t> </a:t>
            </a:r>
            <a:r>
              <a:rPr kumimoji="0" lang="en-GB" sz="2000" b="1" i="0" u="none" strike="noStrike" kern="1200" cap="none" spc="0" normalizeH="0" baseline="0" noProof="0" dirty="0">
                <a:ln>
                  <a:noFill/>
                </a:ln>
                <a:solidFill>
                  <a:srgbClr val="692558"/>
                </a:solidFill>
                <a:effectLst/>
                <a:uLnTx/>
                <a:uFillTx/>
                <a:latin typeface="Arial"/>
                <a:ea typeface="+mn-ea"/>
                <a:cs typeface="+mn-cs"/>
              </a:rPr>
              <a:t>five key areas </a:t>
            </a:r>
            <a:r>
              <a:rPr kumimoji="0" lang="en-GB" sz="2000" i="0" u="none" strike="noStrike" kern="1200" cap="none" spc="0" normalizeH="0" baseline="0" noProof="0" dirty="0">
                <a:ln>
                  <a:noFill/>
                </a:ln>
                <a:effectLst/>
                <a:uLnTx/>
                <a:uFillTx/>
                <a:latin typeface="Arial"/>
                <a:ea typeface="+mn-ea"/>
                <a:cs typeface="+mn-cs"/>
              </a:rPr>
              <a:t>where care typically fails patients.</a:t>
            </a:r>
          </a:p>
          <a:p>
            <a:endParaRPr lang="en-GB" dirty="0"/>
          </a:p>
        </p:txBody>
      </p:sp>
      <p:sp>
        <p:nvSpPr>
          <p:cNvPr id="4" name="Picture Placeholder 3">
            <a:extLst>
              <a:ext uri="{FF2B5EF4-FFF2-40B4-BE49-F238E27FC236}">
                <a16:creationId xmlns:a16="http://schemas.microsoft.com/office/drawing/2014/main" id="{1A4FBC1B-7CF4-4555-9AF6-6BAAA9D71BC8}"/>
              </a:ext>
            </a:extLst>
          </p:cNvPr>
          <p:cNvSpPr>
            <a:spLocks noGrp="1"/>
          </p:cNvSpPr>
          <p:nvPr>
            <p:ph type="pic" sz="quarter" idx="11"/>
          </p:nvPr>
        </p:nvSpPr>
        <p:spPr/>
      </p:sp>
      <p:pic>
        <p:nvPicPr>
          <p:cNvPr id="6" name="Picture 5">
            <a:extLst>
              <a:ext uri="{FF2B5EF4-FFF2-40B4-BE49-F238E27FC236}">
                <a16:creationId xmlns:a16="http://schemas.microsoft.com/office/drawing/2014/main" id="{2FAFAD86-7B51-46C6-98AD-1E2DB138AF4F}"/>
              </a:ext>
            </a:extLst>
          </p:cNvPr>
          <p:cNvPicPr>
            <a:picLocks noChangeAspect="1"/>
          </p:cNvPicPr>
          <p:nvPr/>
        </p:nvPicPr>
        <p:blipFill rotWithShape="1">
          <a:blip r:embed="rId2"/>
          <a:srcRect t="1049"/>
          <a:stretch/>
        </p:blipFill>
        <p:spPr>
          <a:xfrm>
            <a:off x="7558756" y="2448000"/>
            <a:ext cx="2667089" cy="3738324"/>
          </a:xfrm>
          <a:prstGeom prst="rect">
            <a:avLst/>
          </a:prstGeom>
          <a:ln>
            <a:solidFill>
              <a:srgbClr val="692558"/>
            </a:solidFill>
          </a:ln>
        </p:spPr>
      </p:pic>
    </p:spTree>
    <p:extLst>
      <p:ext uri="{BB962C8B-B14F-4D97-AF65-F5344CB8AC3E}">
        <p14:creationId xmlns:p14="http://schemas.microsoft.com/office/powerpoint/2010/main" val="358879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5CBB60-7719-4E3B-961C-04E7A16A145F}"/>
              </a:ext>
            </a:extLst>
          </p:cNvPr>
          <p:cNvSpPr>
            <a:spLocks noGrp="1"/>
          </p:cNvSpPr>
          <p:nvPr>
            <p:ph sz="quarter" idx="11"/>
          </p:nvPr>
        </p:nvSpPr>
        <p:spPr>
          <a:xfrm>
            <a:off x="539750" y="2448000"/>
            <a:ext cx="10783888" cy="3503523"/>
          </a:xfrm>
        </p:spPr>
        <p:txBody>
          <a:bodyPr/>
          <a:lstStyle/>
          <a:p>
            <a:r>
              <a:rPr lang="en-GB" b="1" dirty="0">
                <a:solidFill>
                  <a:srgbClr val="692558"/>
                </a:solidFill>
              </a:rPr>
              <a:t>Spain: </a:t>
            </a:r>
            <a:r>
              <a:rPr lang="en-GB" dirty="0"/>
              <a:t>national translation of The handbook, HF will be included in the forthcoming national strategy on cardiovascular health.</a:t>
            </a:r>
          </a:p>
          <a:p>
            <a:r>
              <a:rPr lang="en-GB" b="1" dirty="0">
                <a:solidFill>
                  <a:srgbClr val="692558"/>
                </a:solidFill>
              </a:rPr>
              <a:t>Portugal: </a:t>
            </a:r>
            <a:r>
              <a:rPr lang="en-GB" dirty="0"/>
              <a:t>high-level national forum has published recommendations for HF for consideration by the government.</a:t>
            </a:r>
          </a:p>
          <a:p>
            <a:r>
              <a:rPr lang="en-GB" b="1" dirty="0">
                <a:solidFill>
                  <a:srgbClr val="692558"/>
                </a:solidFill>
              </a:rPr>
              <a:t>England: </a:t>
            </a:r>
            <a:r>
              <a:rPr lang="en-GB" dirty="0"/>
              <a:t>submission to the NHS Long Term Plan in 2019 and presentation to the NHS England Implementation team.</a:t>
            </a:r>
            <a:endParaRPr lang="en-GB" b="1" dirty="0"/>
          </a:p>
          <a:p>
            <a:r>
              <a:rPr lang="en-GB" b="1" dirty="0">
                <a:solidFill>
                  <a:srgbClr val="692558"/>
                </a:solidFill>
              </a:rPr>
              <a:t>France: </a:t>
            </a:r>
            <a:r>
              <a:rPr lang="en-GB" dirty="0"/>
              <a:t>plans for national translation of The handbook and national White Paper on HF.</a:t>
            </a:r>
          </a:p>
          <a:p>
            <a:r>
              <a:rPr lang="en-GB" b="1" dirty="0">
                <a:solidFill>
                  <a:srgbClr val="692558"/>
                </a:solidFill>
              </a:rPr>
              <a:t>Poland: </a:t>
            </a:r>
            <a:r>
              <a:rPr lang="en-GB" dirty="0"/>
              <a:t>national translation of summary leaflet, presentation of The handbook at the Polish Heart Failure Congress.</a:t>
            </a:r>
            <a:endParaRPr lang="en-GB" b="1" dirty="0"/>
          </a:p>
          <a:p>
            <a:endParaRPr lang="en-GB" b="1" dirty="0"/>
          </a:p>
        </p:txBody>
      </p:sp>
      <p:sp>
        <p:nvSpPr>
          <p:cNvPr id="3" name="Title 2">
            <a:extLst>
              <a:ext uri="{FF2B5EF4-FFF2-40B4-BE49-F238E27FC236}">
                <a16:creationId xmlns:a16="http://schemas.microsoft.com/office/drawing/2014/main" id="{0A6313B2-C881-4A73-A6F2-7EAE56AE2C8A}"/>
              </a:ext>
            </a:extLst>
          </p:cNvPr>
          <p:cNvSpPr>
            <a:spLocks noGrp="1"/>
          </p:cNvSpPr>
          <p:nvPr>
            <p:ph type="ctrTitle"/>
          </p:nvPr>
        </p:nvSpPr>
        <p:spPr>
          <a:xfrm>
            <a:off x="540000" y="1152000"/>
            <a:ext cx="10760482" cy="948978"/>
          </a:xfrm>
        </p:spPr>
        <p:txBody>
          <a:bodyPr/>
          <a:lstStyle/>
          <a:p>
            <a:r>
              <a:rPr lang="en-GB" dirty="0"/>
              <a:t>This work has supported national advocates in pushing for meaningful change in heart failure policy and practice</a:t>
            </a:r>
          </a:p>
        </p:txBody>
      </p:sp>
    </p:spTree>
    <p:extLst>
      <p:ext uri="{BB962C8B-B14F-4D97-AF65-F5344CB8AC3E}">
        <p14:creationId xmlns:p14="http://schemas.microsoft.com/office/powerpoint/2010/main" val="1073469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F16C7C3-1506-48FF-AB34-15095234CB62}"/>
              </a:ext>
            </a:extLst>
          </p:cNvPr>
          <p:cNvSpPr>
            <a:spLocks noGrp="1"/>
          </p:cNvSpPr>
          <p:nvPr>
            <p:ph type="ctrTitle"/>
          </p:nvPr>
        </p:nvSpPr>
        <p:spPr>
          <a:xfrm>
            <a:off x="3937780" y="2521738"/>
            <a:ext cx="6951129" cy="1441741"/>
          </a:xfrm>
        </p:spPr>
        <p:txBody>
          <a:bodyPr/>
          <a:lstStyle/>
          <a:p>
            <a:r>
              <a:rPr lang="en-GB" dirty="0"/>
              <a:t>Heart failure policy and practice in Europe</a:t>
            </a:r>
          </a:p>
        </p:txBody>
      </p:sp>
    </p:spTree>
    <p:extLst>
      <p:ext uri="{BB962C8B-B14F-4D97-AF65-F5344CB8AC3E}">
        <p14:creationId xmlns:p14="http://schemas.microsoft.com/office/powerpoint/2010/main" val="3939363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CD858-8C30-084F-B057-C73D04866994}"/>
              </a:ext>
            </a:extLst>
          </p:cNvPr>
          <p:cNvSpPr>
            <a:spLocks noGrp="1"/>
          </p:cNvSpPr>
          <p:nvPr>
            <p:ph type="ctrTitle"/>
          </p:nvPr>
        </p:nvSpPr>
        <p:spPr>
          <a:xfrm>
            <a:off x="540000" y="1152000"/>
            <a:ext cx="10760482" cy="948978"/>
          </a:xfrm>
        </p:spPr>
        <p:txBody>
          <a:bodyPr/>
          <a:lstStyle/>
          <a:p>
            <a:r>
              <a:rPr lang="en-GB" spc="-130" dirty="0"/>
              <a:t>This work aimed to create a foundation for political change in heart failure across Europe</a:t>
            </a:r>
            <a:endParaRPr lang="en-US" dirty="0"/>
          </a:p>
        </p:txBody>
      </p:sp>
      <p:sp>
        <p:nvSpPr>
          <p:cNvPr id="3" name="Text Placeholder 2">
            <a:extLst>
              <a:ext uri="{FF2B5EF4-FFF2-40B4-BE49-F238E27FC236}">
                <a16:creationId xmlns:a16="http://schemas.microsoft.com/office/drawing/2014/main" id="{ECCC6034-FDB5-AE41-9EB1-6B116CA4D91B}"/>
              </a:ext>
            </a:extLst>
          </p:cNvPr>
          <p:cNvSpPr>
            <a:spLocks noGrp="1"/>
          </p:cNvSpPr>
          <p:nvPr>
            <p:ph type="body" sz="quarter" idx="10"/>
          </p:nvPr>
        </p:nvSpPr>
        <p:spPr>
          <a:xfrm>
            <a:off x="539749" y="2448000"/>
            <a:ext cx="6504517" cy="3511282"/>
          </a:xfrm>
        </p:spPr>
        <p:txBody>
          <a:bodyPr/>
          <a:lstStyle/>
          <a:p>
            <a:pPr>
              <a:spcBef>
                <a:spcPts val="0"/>
              </a:spcBef>
              <a:buClr>
                <a:srgbClr val="941B80"/>
              </a:buClr>
              <a:defRPr/>
            </a:pPr>
            <a:r>
              <a:rPr lang="en-GB" i="1" dirty="0">
                <a:solidFill>
                  <a:srgbClr val="404040"/>
                </a:solidFill>
              </a:rPr>
              <a:t>Heart failure policy and practice in Europe </a:t>
            </a:r>
            <a:r>
              <a:rPr lang="en-GB" dirty="0">
                <a:solidFill>
                  <a:srgbClr val="404040"/>
                </a:solidFill>
              </a:rPr>
              <a:t>aims to equip national advocates across Europe with a clear picture of </a:t>
            </a:r>
            <a:r>
              <a:rPr lang="en-GB" b="1" dirty="0">
                <a:solidFill>
                  <a:srgbClr val="692558"/>
                </a:solidFill>
              </a:rPr>
              <a:t>central leadership and overall performance </a:t>
            </a:r>
            <a:r>
              <a:rPr lang="en-GB" dirty="0">
                <a:solidFill>
                  <a:srgbClr val="404040"/>
                </a:solidFill>
              </a:rPr>
              <a:t>in HF.  </a:t>
            </a:r>
          </a:p>
          <a:p>
            <a:pPr>
              <a:spcBef>
                <a:spcPts val="0"/>
              </a:spcBef>
              <a:buClr>
                <a:srgbClr val="941B80"/>
              </a:buClr>
              <a:defRPr/>
            </a:pPr>
            <a:r>
              <a:rPr lang="en-GB" dirty="0">
                <a:solidFill>
                  <a:srgbClr val="404040"/>
                </a:solidFill>
              </a:rPr>
              <a:t>It offers a comprehensive analysis of:</a:t>
            </a:r>
          </a:p>
          <a:p>
            <a:pPr marL="285750" indent="-285750">
              <a:spcBef>
                <a:spcPts val="0"/>
              </a:spcBef>
              <a:buClr>
                <a:srgbClr val="692558"/>
              </a:buClr>
              <a:buFont typeface="Arial" panose="020B0604020202020204" pitchFamily="34" charset="0"/>
              <a:buChar char="•"/>
              <a:defRPr/>
            </a:pPr>
            <a:r>
              <a:rPr lang="en-GB" dirty="0">
                <a:solidFill>
                  <a:srgbClr val="404040"/>
                </a:solidFill>
              </a:rPr>
              <a:t>national policy issues in HF</a:t>
            </a:r>
          </a:p>
          <a:p>
            <a:pPr marL="285750" indent="-285750">
              <a:spcBef>
                <a:spcPts val="0"/>
              </a:spcBef>
              <a:buClr>
                <a:srgbClr val="692558"/>
              </a:buClr>
              <a:buFont typeface="Arial" panose="020B0604020202020204" pitchFamily="34" charset="0"/>
              <a:buChar char="•"/>
              <a:defRPr/>
            </a:pPr>
            <a:r>
              <a:rPr lang="en-GB" dirty="0">
                <a:solidFill>
                  <a:srgbClr val="404040"/>
                </a:solidFill>
              </a:rPr>
              <a:t>key gaps in care</a:t>
            </a:r>
          </a:p>
          <a:p>
            <a:pPr marL="285750" indent="-285750">
              <a:spcBef>
                <a:spcPts val="0"/>
              </a:spcBef>
              <a:buClr>
                <a:srgbClr val="692558"/>
              </a:buClr>
              <a:buFont typeface="Arial" panose="020B0604020202020204" pitchFamily="34" charset="0"/>
              <a:buChar char="•"/>
              <a:defRPr/>
            </a:pPr>
            <a:r>
              <a:rPr lang="en-GB" dirty="0">
                <a:solidFill>
                  <a:srgbClr val="404040"/>
                </a:solidFill>
              </a:rPr>
              <a:t>examples of best practice</a:t>
            </a:r>
          </a:p>
          <a:p>
            <a:endParaRPr lang="en-US" dirty="0"/>
          </a:p>
        </p:txBody>
      </p:sp>
      <p:pic>
        <p:nvPicPr>
          <p:cNvPr id="8" name="Picture 7">
            <a:extLst>
              <a:ext uri="{FF2B5EF4-FFF2-40B4-BE49-F238E27FC236}">
                <a16:creationId xmlns:a16="http://schemas.microsoft.com/office/drawing/2014/main" id="{B255E080-DA75-BC46-9D39-C5D07DCCE0A2}"/>
              </a:ext>
            </a:extLst>
          </p:cNvPr>
          <p:cNvPicPr>
            <a:picLocks noChangeAspect="1"/>
          </p:cNvPicPr>
          <p:nvPr/>
        </p:nvPicPr>
        <p:blipFill rotWithShape="1">
          <a:blip r:embed="rId3"/>
          <a:srcRect l="12920" t="42657" r="34946" b="31306"/>
          <a:stretch/>
        </p:blipFill>
        <p:spPr>
          <a:xfrm>
            <a:off x="6465768" y="2102400"/>
            <a:ext cx="5726232" cy="4046400"/>
          </a:xfrm>
          <a:prstGeom prst="rect">
            <a:avLst/>
          </a:prstGeom>
        </p:spPr>
      </p:pic>
    </p:spTree>
    <p:extLst>
      <p:ext uri="{BB962C8B-B14F-4D97-AF65-F5344CB8AC3E}">
        <p14:creationId xmlns:p14="http://schemas.microsoft.com/office/powerpoint/2010/main" val="152195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788C-A52E-6249-9FA8-99CBA4E389ED}"/>
              </a:ext>
            </a:extLst>
          </p:cNvPr>
          <p:cNvSpPr>
            <a:spLocks noGrp="1"/>
          </p:cNvSpPr>
          <p:nvPr>
            <p:ph type="ctrTitle"/>
          </p:nvPr>
        </p:nvSpPr>
        <p:spPr>
          <a:xfrm>
            <a:off x="540000" y="1151999"/>
            <a:ext cx="10453582" cy="948978"/>
          </a:xfrm>
        </p:spPr>
        <p:txBody>
          <a:bodyPr/>
          <a:lstStyle/>
          <a:p>
            <a:r>
              <a:rPr lang="en-GB" i="1" spc="-130" dirty="0"/>
              <a:t>Heart failure policy and practice in Europe</a:t>
            </a:r>
            <a:r>
              <a:rPr lang="en-GB" spc="-130" dirty="0"/>
              <a:t> evolved in consultation with key experts</a:t>
            </a:r>
            <a:endParaRPr lang="en-US" dirty="0"/>
          </a:p>
        </p:txBody>
      </p:sp>
      <p:sp>
        <p:nvSpPr>
          <p:cNvPr id="3" name="Text Placeholder 2">
            <a:extLst>
              <a:ext uri="{FF2B5EF4-FFF2-40B4-BE49-F238E27FC236}">
                <a16:creationId xmlns:a16="http://schemas.microsoft.com/office/drawing/2014/main" id="{C525675B-8FC3-4942-88D3-60AD388BD982}"/>
              </a:ext>
            </a:extLst>
          </p:cNvPr>
          <p:cNvSpPr>
            <a:spLocks noGrp="1"/>
          </p:cNvSpPr>
          <p:nvPr>
            <p:ph type="body" sz="quarter" idx="10"/>
          </p:nvPr>
        </p:nvSpPr>
        <p:spPr>
          <a:xfrm>
            <a:off x="539749" y="2447999"/>
            <a:ext cx="5123295" cy="2998321"/>
          </a:xfrm>
        </p:spPr>
        <p:txBody>
          <a:bodyPr/>
          <a:lstStyle/>
          <a:p>
            <a:r>
              <a:rPr lang="en-GB" dirty="0">
                <a:solidFill>
                  <a:srgbClr val="404040"/>
                </a:solidFill>
              </a:rPr>
              <a:t>With input from more than </a:t>
            </a:r>
            <a:r>
              <a:rPr lang="en-GB" b="1" dirty="0">
                <a:solidFill>
                  <a:srgbClr val="692558"/>
                </a:solidFill>
              </a:rPr>
              <a:t>50 HF experts from across Europe</a:t>
            </a:r>
            <a:r>
              <a:rPr lang="en-GB" dirty="0">
                <a:solidFill>
                  <a:srgbClr val="404040"/>
                </a:solidFill>
              </a:rPr>
              <a:t>, we developed </a:t>
            </a:r>
            <a:br>
              <a:rPr lang="en-GB" dirty="0">
                <a:solidFill>
                  <a:srgbClr val="404040"/>
                </a:solidFill>
              </a:rPr>
            </a:br>
            <a:r>
              <a:rPr lang="en-GB" dirty="0">
                <a:solidFill>
                  <a:srgbClr val="404040"/>
                </a:solidFill>
              </a:rPr>
              <a:t>a pan-European report and 11 standalone country profiles.</a:t>
            </a:r>
          </a:p>
          <a:p>
            <a:r>
              <a:rPr lang="en-GB" dirty="0">
                <a:solidFill>
                  <a:srgbClr val="404040"/>
                </a:solidFill>
              </a:rPr>
              <a:t>This work has been publicly endorsed </a:t>
            </a:r>
            <a:br>
              <a:rPr lang="en-GB" dirty="0">
                <a:solidFill>
                  <a:srgbClr val="404040"/>
                </a:solidFill>
              </a:rPr>
            </a:br>
            <a:r>
              <a:rPr lang="en-GB" dirty="0">
                <a:solidFill>
                  <a:srgbClr val="404040"/>
                </a:solidFill>
              </a:rPr>
              <a:t>by more than 30 organisations, including </a:t>
            </a:r>
            <a:br>
              <a:rPr lang="en-GB" dirty="0">
                <a:solidFill>
                  <a:srgbClr val="404040"/>
                </a:solidFill>
              </a:rPr>
            </a:br>
            <a:r>
              <a:rPr lang="en-GB" dirty="0">
                <a:solidFill>
                  <a:srgbClr val="404040"/>
                </a:solidFill>
              </a:rPr>
              <a:t>professional societies and patient </a:t>
            </a:r>
            <a:br>
              <a:rPr lang="en-GB" dirty="0">
                <a:solidFill>
                  <a:srgbClr val="404040"/>
                </a:solidFill>
              </a:rPr>
            </a:br>
            <a:r>
              <a:rPr lang="en-GB" dirty="0">
                <a:solidFill>
                  <a:srgbClr val="404040"/>
                </a:solidFill>
              </a:rPr>
              <a:t>advocacy groups.</a:t>
            </a:r>
          </a:p>
        </p:txBody>
      </p:sp>
      <p:pic>
        <p:nvPicPr>
          <p:cNvPr id="11" name="Picture 10" descr="Graphical user interface&#10;&#10;Description automatically generated">
            <a:extLst>
              <a:ext uri="{FF2B5EF4-FFF2-40B4-BE49-F238E27FC236}">
                <a16:creationId xmlns:a16="http://schemas.microsoft.com/office/drawing/2014/main" id="{8C8FE48A-F82C-5143-A63E-DF326A59A9EF}"/>
              </a:ext>
            </a:extLst>
          </p:cNvPr>
          <p:cNvPicPr>
            <a:picLocks noChangeAspect="1"/>
          </p:cNvPicPr>
          <p:nvPr/>
        </p:nvPicPr>
        <p:blipFill>
          <a:blip r:embed="rId3"/>
          <a:stretch>
            <a:fillRect/>
          </a:stretch>
        </p:blipFill>
        <p:spPr>
          <a:xfrm>
            <a:off x="5810530" y="1986851"/>
            <a:ext cx="6197600" cy="4038600"/>
          </a:xfrm>
          <a:prstGeom prst="rect">
            <a:avLst/>
          </a:prstGeom>
        </p:spPr>
      </p:pic>
    </p:spTree>
    <p:extLst>
      <p:ext uri="{BB962C8B-B14F-4D97-AF65-F5344CB8AC3E}">
        <p14:creationId xmlns:p14="http://schemas.microsoft.com/office/powerpoint/2010/main" val="2940718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DE-3904-C94B-B61A-429B6D41C7EA}"/>
              </a:ext>
            </a:extLst>
          </p:cNvPr>
          <p:cNvSpPr>
            <a:spLocks noGrp="1"/>
          </p:cNvSpPr>
          <p:nvPr>
            <p:ph type="ctrTitle"/>
          </p:nvPr>
        </p:nvSpPr>
        <p:spPr>
          <a:xfrm>
            <a:off x="540000" y="1152000"/>
            <a:ext cx="10760482" cy="948978"/>
          </a:xfrm>
        </p:spPr>
        <p:txBody>
          <a:bodyPr/>
          <a:lstStyle/>
          <a:p>
            <a:r>
              <a:rPr lang="en-GB" spc="-130" dirty="0"/>
              <a:t>We identified substantial gaps in central policies and heart failure care in all countries</a:t>
            </a:r>
            <a:endParaRPr lang="en-US" dirty="0"/>
          </a:p>
        </p:txBody>
      </p:sp>
      <p:sp>
        <p:nvSpPr>
          <p:cNvPr id="5" name="Rectangle 4">
            <a:extLst>
              <a:ext uri="{FF2B5EF4-FFF2-40B4-BE49-F238E27FC236}">
                <a16:creationId xmlns:a16="http://schemas.microsoft.com/office/drawing/2014/main" id="{0B9CB705-5AAE-481C-A657-568E40A65CEE}"/>
              </a:ext>
            </a:extLst>
          </p:cNvPr>
          <p:cNvSpPr/>
          <p:nvPr/>
        </p:nvSpPr>
        <p:spPr>
          <a:xfrm>
            <a:off x="6206363" y="2484437"/>
            <a:ext cx="4757728" cy="2529046"/>
          </a:xfrm>
          <a:prstGeom prst="rect">
            <a:avLst/>
          </a:prstGeom>
          <a:solidFill>
            <a:srgbClr val="0F395C">
              <a:alpha val="25000"/>
            </a:srgbClr>
          </a:solidFill>
          <a:ln w="25400">
            <a:noFill/>
          </a:ln>
        </p:spPr>
        <p:style>
          <a:lnRef idx="2">
            <a:schemeClr val="accent5"/>
          </a:lnRef>
          <a:fillRef idx="1">
            <a:schemeClr val="lt1"/>
          </a:fillRef>
          <a:effectRef idx="0">
            <a:schemeClr val="accent5"/>
          </a:effectRef>
          <a:fontRef idx="minor">
            <a:schemeClr val="dk1"/>
          </a:fontRef>
        </p:style>
        <p:txBody>
          <a:bodyPr lIns="180000" tIns="180000" rIns="90000" bIns="90000" rtlCol="0" anchor="t"/>
          <a:lstStyle/>
          <a:p>
            <a:pPr algn="ctr">
              <a:spcAft>
                <a:spcPts val="300"/>
              </a:spcAft>
            </a:pPr>
            <a:endParaRPr lang="en-GB" sz="1600" b="1" dirty="0">
              <a:solidFill>
                <a:srgbClr val="4D4D4C"/>
              </a:solidFill>
              <a:latin typeface="Arial" panose="020B0604020202020204" pitchFamily="34" charset="0"/>
              <a:cs typeface="Arial" panose="020B0604020202020204" pitchFamily="34" charset="0"/>
            </a:endParaRPr>
          </a:p>
          <a:p>
            <a:pPr algn="ctr">
              <a:spcAft>
                <a:spcPts val="300"/>
              </a:spcAft>
            </a:pPr>
            <a:endParaRPr lang="en-GB" sz="1600" b="1" dirty="0">
              <a:solidFill>
                <a:srgbClr val="4D4D4C"/>
              </a:solidFill>
              <a:latin typeface="Arial" panose="020B0604020202020204" pitchFamily="34" charset="0"/>
              <a:cs typeface="Arial" panose="020B0604020202020204" pitchFamily="34" charset="0"/>
            </a:endParaRPr>
          </a:p>
          <a:p>
            <a:pPr algn="ctr">
              <a:spcAft>
                <a:spcPts val="300"/>
              </a:spcAft>
            </a:pPr>
            <a:endParaRPr lang="en-GB" sz="1600" b="1" dirty="0">
              <a:solidFill>
                <a:srgbClr val="4D4D4C"/>
              </a:solidFill>
              <a:latin typeface="Arial" panose="020B0604020202020204" pitchFamily="34" charset="0"/>
              <a:cs typeface="Arial" panose="020B0604020202020204" pitchFamily="34" charset="0"/>
            </a:endParaRPr>
          </a:p>
          <a:p>
            <a:pPr algn="ctr">
              <a:spcAft>
                <a:spcPts val="300"/>
              </a:spcAft>
            </a:pPr>
            <a:endParaRPr lang="en-GB" sz="1600" b="1" dirty="0">
              <a:solidFill>
                <a:srgbClr val="4D4D4C"/>
              </a:solidFill>
              <a:latin typeface="Arial" panose="020B0604020202020204" pitchFamily="34" charset="0"/>
              <a:cs typeface="Arial" panose="020B0604020202020204" pitchFamily="34" charset="0"/>
            </a:endParaRPr>
          </a:p>
          <a:p>
            <a:pPr algn="ctr">
              <a:spcAft>
                <a:spcPts val="300"/>
              </a:spcAft>
            </a:pPr>
            <a:endParaRPr lang="en-GB" sz="1600" b="1" dirty="0">
              <a:solidFill>
                <a:srgbClr val="4D4D4C"/>
              </a:solidFill>
              <a:latin typeface="Arial" panose="020B0604020202020204" pitchFamily="34" charset="0"/>
              <a:cs typeface="Arial" panose="020B0604020202020204" pitchFamily="34" charset="0"/>
            </a:endParaRPr>
          </a:p>
          <a:p>
            <a:pPr algn="ctr">
              <a:spcAft>
                <a:spcPts val="300"/>
              </a:spcAft>
            </a:pPr>
            <a:r>
              <a:rPr lang="en-GB" sz="1600" b="1" dirty="0">
                <a:solidFill>
                  <a:srgbClr val="4D4D4C"/>
                </a:solidFill>
                <a:latin typeface="Arial" panose="020B0604020202020204" pitchFamily="34" charset="0"/>
                <a:cs typeface="Arial" panose="020B0604020202020204" pitchFamily="34" charset="0"/>
              </a:rPr>
              <a:t>Diagnosis of heart failure is often delayed, and essential components of hospital and community care are often missing.</a:t>
            </a:r>
          </a:p>
        </p:txBody>
      </p:sp>
      <p:pic>
        <p:nvPicPr>
          <p:cNvPr id="7" name="Picture 6">
            <a:extLst>
              <a:ext uri="{FF2B5EF4-FFF2-40B4-BE49-F238E27FC236}">
                <a16:creationId xmlns:a16="http://schemas.microsoft.com/office/drawing/2014/main" id="{0F7A3720-7FE9-4C5C-B74A-5B8C0FC53A66}"/>
              </a:ext>
            </a:extLst>
          </p:cNvPr>
          <p:cNvPicPr>
            <a:picLocks noChangeAspect="1"/>
          </p:cNvPicPr>
          <p:nvPr/>
        </p:nvPicPr>
        <p:blipFill>
          <a:blip r:embed="rId2"/>
          <a:stretch>
            <a:fillRect/>
          </a:stretch>
        </p:blipFill>
        <p:spPr>
          <a:xfrm>
            <a:off x="8013727" y="2663937"/>
            <a:ext cx="1143000" cy="1181100"/>
          </a:xfrm>
          <a:prstGeom prst="rect">
            <a:avLst/>
          </a:prstGeom>
        </p:spPr>
      </p:pic>
      <p:sp>
        <p:nvSpPr>
          <p:cNvPr id="8" name="Rectangle 7">
            <a:extLst>
              <a:ext uri="{FF2B5EF4-FFF2-40B4-BE49-F238E27FC236}">
                <a16:creationId xmlns:a16="http://schemas.microsoft.com/office/drawing/2014/main" id="{0EAF8EE0-424A-4D5D-9D58-2E8CF2BFE10E}"/>
              </a:ext>
            </a:extLst>
          </p:cNvPr>
          <p:cNvSpPr/>
          <p:nvPr/>
        </p:nvSpPr>
        <p:spPr>
          <a:xfrm>
            <a:off x="1038113" y="2484437"/>
            <a:ext cx="4757728" cy="2529046"/>
          </a:xfrm>
          <a:prstGeom prst="rect">
            <a:avLst/>
          </a:prstGeom>
          <a:solidFill>
            <a:srgbClr val="E67466">
              <a:alpha val="40000"/>
            </a:srgbClr>
          </a:solidFill>
          <a:ln w="25400">
            <a:noFill/>
          </a:ln>
        </p:spPr>
        <p:style>
          <a:lnRef idx="2">
            <a:schemeClr val="accent5"/>
          </a:lnRef>
          <a:fillRef idx="1">
            <a:schemeClr val="lt1"/>
          </a:fillRef>
          <a:effectRef idx="0">
            <a:schemeClr val="accent5"/>
          </a:effectRef>
          <a:fontRef idx="minor">
            <a:schemeClr val="dk1"/>
          </a:fontRef>
        </p:style>
        <p:txBody>
          <a:bodyPr lIns="180000" tIns="180000" rtlCol="0" anchor="t"/>
          <a:lstStyle/>
          <a:p>
            <a:pPr lvl="3"/>
            <a:endParaRPr lang="en-GB" sz="1600" b="1" dirty="0">
              <a:solidFill>
                <a:srgbClr val="4D4D4C"/>
              </a:solidFill>
              <a:latin typeface="Arial" panose="020B0604020202020204" pitchFamily="34" charset="0"/>
              <a:cs typeface="Arial" panose="020B0604020202020204" pitchFamily="34" charset="0"/>
            </a:endParaRPr>
          </a:p>
          <a:p>
            <a:pPr lvl="3"/>
            <a:endParaRPr lang="en-GB" sz="1600" b="1" dirty="0">
              <a:solidFill>
                <a:srgbClr val="4D4D4C"/>
              </a:solidFill>
              <a:latin typeface="Arial" panose="020B0604020202020204" pitchFamily="34" charset="0"/>
              <a:cs typeface="Arial" panose="020B0604020202020204" pitchFamily="34" charset="0"/>
            </a:endParaRPr>
          </a:p>
          <a:p>
            <a:pPr lvl="3"/>
            <a:endParaRPr lang="en-GB" sz="1600" b="1" dirty="0">
              <a:solidFill>
                <a:srgbClr val="4D4D4C"/>
              </a:solidFill>
              <a:latin typeface="Arial" panose="020B0604020202020204" pitchFamily="34" charset="0"/>
              <a:cs typeface="Arial" panose="020B0604020202020204" pitchFamily="34" charset="0"/>
            </a:endParaRPr>
          </a:p>
          <a:p>
            <a:pPr lvl="3"/>
            <a:endParaRPr lang="en-GB" sz="1600" b="1" dirty="0">
              <a:solidFill>
                <a:srgbClr val="4D4D4C"/>
              </a:solidFill>
              <a:latin typeface="Arial" panose="020B0604020202020204" pitchFamily="34" charset="0"/>
              <a:cs typeface="Arial" panose="020B0604020202020204" pitchFamily="34" charset="0"/>
            </a:endParaRPr>
          </a:p>
          <a:p>
            <a:pPr lvl="3"/>
            <a:endParaRPr lang="en-GB" sz="1600" b="1" dirty="0">
              <a:solidFill>
                <a:srgbClr val="4D4D4C"/>
              </a:solidFill>
              <a:latin typeface="Arial" panose="020B0604020202020204" pitchFamily="34" charset="0"/>
              <a:cs typeface="Arial" panose="020B0604020202020204" pitchFamily="34" charset="0"/>
            </a:endParaRPr>
          </a:p>
          <a:p>
            <a:endParaRPr lang="en-GB" sz="1600" dirty="0">
              <a:solidFill>
                <a:srgbClr val="4D4D4C"/>
              </a:solidFill>
              <a:latin typeface="Arial" panose="020B0604020202020204" pitchFamily="34" charset="0"/>
              <a:cs typeface="Arial" panose="020B0604020202020204" pitchFamily="34" charset="0"/>
            </a:endParaRPr>
          </a:p>
          <a:p>
            <a:pPr algn="ctr">
              <a:spcAft>
                <a:spcPts val="300"/>
              </a:spcAft>
              <a:buClr>
                <a:srgbClr val="692558"/>
              </a:buClr>
            </a:pPr>
            <a:r>
              <a:rPr lang="en-GB" sz="1600" b="1" dirty="0">
                <a:solidFill>
                  <a:srgbClr val="4D4D4C"/>
                </a:solidFill>
                <a:latin typeface="Arial" panose="020B0604020202020204" pitchFamily="34" charset="0"/>
                <a:cs typeface="Arial" panose="020B0604020202020204" pitchFamily="34" charset="0"/>
              </a:rPr>
              <a:t>Few countries display central, strategic leadership to overturn systemic barriers and drive transformation in HF</a:t>
            </a:r>
          </a:p>
        </p:txBody>
      </p:sp>
      <p:pic>
        <p:nvPicPr>
          <p:cNvPr id="9" name="Picture 8">
            <a:extLst>
              <a:ext uri="{FF2B5EF4-FFF2-40B4-BE49-F238E27FC236}">
                <a16:creationId xmlns:a16="http://schemas.microsoft.com/office/drawing/2014/main" id="{5B0BEA32-556B-4BC6-96B0-8177BA8F7496}"/>
              </a:ext>
            </a:extLst>
          </p:cNvPr>
          <p:cNvPicPr>
            <a:picLocks noChangeAspect="1"/>
          </p:cNvPicPr>
          <p:nvPr/>
        </p:nvPicPr>
        <p:blipFill>
          <a:blip r:embed="rId3"/>
          <a:stretch>
            <a:fillRect/>
          </a:stretch>
        </p:blipFill>
        <p:spPr>
          <a:xfrm>
            <a:off x="2762927" y="2663937"/>
            <a:ext cx="1308100" cy="1168400"/>
          </a:xfrm>
          <a:prstGeom prst="rect">
            <a:avLst/>
          </a:prstGeom>
        </p:spPr>
      </p:pic>
      <p:sp>
        <p:nvSpPr>
          <p:cNvPr id="10" name="Text Placeholder 9">
            <a:extLst>
              <a:ext uri="{FF2B5EF4-FFF2-40B4-BE49-F238E27FC236}">
                <a16:creationId xmlns:a16="http://schemas.microsoft.com/office/drawing/2014/main" id="{FC1BC895-9EB7-4C74-94B2-49ED1EC724DA}"/>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236361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DE-3904-C94B-B61A-429B6D41C7EA}"/>
              </a:ext>
            </a:extLst>
          </p:cNvPr>
          <p:cNvSpPr>
            <a:spLocks noGrp="1"/>
          </p:cNvSpPr>
          <p:nvPr>
            <p:ph type="ctrTitle"/>
          </p:nvPr>
        </p:nvSpPr>
        <p:spPr/>
        <p:txBody>
          <a:bodyPr/>
          <a:lstStyle/>
          <a:p>
            <a:r>
              <a:rPr lang="en-GB" spc="-130"/>
              <a:t>Few countries have a dedicated strategy on heart failure</a:t>
            </a:r>
            <a:endParaRPr lang="en-US"/>
          </a:p>
        </p:txBody>
      </p:sp>
      <p:sp>
        <p:nvSpPr>
          <p:cNvPr id="3" name="Text Placeholder 2">
            <a:extLst>
              <a:ext uri="{FF2B5EF4-FFF2-40B4-BE49-F238E27FC236}">
                <a16:creationId xmlns:a16="http://schemas.microsoft.com/office/drawing/2014/main" id="{3B746829-5A0F-F64B-B074-34C9F243AF04}"/>
              </a:ext>
            </a:extLst>
          </p:cNvPr>
          <p:cNvSpPr>
            <a:spLocks noGrp="1"/>
          </p:cNvSpPr>
          <p:nvPr>
            <p:ph type="body" sz="quarter" idx="10"/>
          </p:nvPr>
        </p:nvSpPr>
        <p:spPr>
          <a:xfrm>
            <a:off x="540000" y="1823083"/>
            <a:ext cx="10760482" cy="856645"/>
          </a:xfrm>
        </p:spPr>
        <p:txBody>
          <a:bodyPr/>
          <a:lstStyle/>
          <a:p>
            <a:pPr>
              <a:spcBef>
                <a:spcPts val="1800"/>
              </a:spcBef>
              <a:buClr>
                <a:srgbClr val="941B80"/>
              </a:buClr>
              <a:defRPr/>
            </a:pPr>
            <a:r>
              <a:rPr lang="en-GB" dirty="0">
                <a:solidFill>
                  <a:srgbClr val="404040"/>
                </a:solidFill>
              </a:rPr>
              <a:t>Where plans exist, they may need to be updated, lack funding or may have stalled.</a:t>
            </a:r>
            <a:endParaRPr lang="en-GB" sz="1000" dirty="0">
              <a:solidFill>
                <a:srgbClr val="404040"/>
              </a:solidFill>
            </a:endParaRPr>
          </a:p>
        </p:txBody>
      </p:sp>
      <p:pic>
        <p:nvPicPr>
          <p:cNvPr id="6" name="Picture 5" descr="Text&#10;&#10;Description automatically generated">
            <a:extLst>
              <a:ext uri="{FF2B5EF4-FFF2-40B4-BE49-F238E27FC236}">
                <a16:creationId xmlns:a16="http://schemas.microsoft.com/office/drawing/2014/main" id="{3C8CECFE-89C0-F84C-8D46-743CB5035DBD}"/>
              </a:ext>
            </a:extLst>
          </p:cNvPr>
          <p:cNvPicPr>
            <a:picLocks noChangeAspect="1"/>
          </p:cNvPicPr>
          <p:nvPr/>
        </p:nvPicPr>
        <p:blipFill>
          <a:blip r:embed="rId2"/>
          <a:stretch>
            <a:fillRect/>
          </a:stretch>
        </p:blipFill>
        <p:spPr>
          <a:xfrm>
            <a:off x="250961" y="2484437"/>
            <a:ext cx="11338560" cy="3814953"/>
          </a:xfrm>
          <a:prstGeom prst="rect">
            <a:avLst/>
          </a:prstGeom>
        </p:spPr>
      </p:pic>
    </p:spTree>
    <p:extLst>
      <p:ext uri="{BB962C8B-B14F-4D97-AF65-F5344CB8AC3E}">
        <p14:creationId xmlns:p14="http://schemas.microsoft.com/office/powerpoint/2010/main" val="424675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5590FC-A0CB-424F-A1ED-3EC114A8B1DD}"/>
              </a:ext>
            </a:extLst>
          </p:cNvPr>
          <p:cNvSpPr/>
          <p:nvPr/>
        </p:nvSpPr>
        <p:spPr>
          <a:xfrm>
            <a:off x="0" y="3538800"/>
            <a:ext cx="5524500" cy="2721579"/>
          </a:xfrm>
          <a:prstGeom prst="rect">
            <a:avLst/>
          </a:prstGeom>
          <a:solidFill>
            <a:srgbClr val="692558">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DAA6382-7C9A-7144-A304-29E9186A37BF}"/>
              </a:ext>
            </a:extLst>
          </p:cNvPr>
          <p:cNvSpPr/>
          <p:nvPr/>
        </p:nvSpPr>
        <p:spPr>
          <a:xfrm>
            <a:off x="5791200" y="3538800"/>
            <a:ext cx="6400800" cy="2721579"/>
          </a:xfrm>
          <a:prstGeom prst="rect">
            <a:avLst/>
          </a:prstGeom>
          <a:solidFill>
            <a:srgbClr val="692558">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B1885-B64C-AC4D-AEDE-8B4BDFAFFCAC}"/>
              </a:ext>
            </a:extLst>
          </p:cNvPr>
          <p:cNvSpPr>
            <a:spLocks noGrp="1"/>
          </p:cNvSpPr>
          <p:nvPr>
            <p:ph type="ctrTitle"/>
          </p:nvPr>
        </p:nvSpPr>
        <p:spPr/>
        <p:txBody>
          <a:bodyPr/>
          <a:lstStyle/>
          <a:p>
            <a:r>
              <a:rPr lang="en-GB" spc="-130" dirty="0"/>
              <a:t>Essential aspects of heart failure care are missing in community settings</a:t>
            </a:r>
            <a:endParaRPr lang="en-US" dirty="0"/>
          </a:p>
        </p:txBody>
      </p:sp>
      <p:sp>
        <p:nvSpPr>
          <p:cNvPr id="3" name="Text Placeholder 2">
            <a:extLst>
              <a:ext uri="{FF2B5EF4-FFF2-40B4-BE49-F238E27FC236}">
                <a16:creationId xmlns:a16="http://schemas.microsoft.com/office/drawing/2014/main" id="{42E2E14D-CB76-3841-A8F3-7B34F4B8C82B}"/>
              </a:ext>
            </a:extLst>
          </p:cNvPr>
          <p:cNvSpPr>
            <a:spLocks noGrp="1"/>
          </p:cNvSpPr>
          <p:nvPr>
            <p:ph type="body" sz="quarter" idx="10"/>
          </p:nvPr>
        </p:nvSpPr>
        <p:spPr>
          <a:xfrm>
            <a:off x="539750" y="2448000"/>
            <a:ext cx="4876981" cy="664349"/>
          </a:xfrm>
        </p:spPr>
        <p:txBody>
          <a:bodyPr/>
          <a:lstStyle/>
          <a:p>
            <a:pPr marL="180975" lvl="0" indent="-180975">
              <a:buClr>
                <a:schemeClr val="accent3"/>
              </a:buClr>
              <a:buFont typeface="Arial" panose="020B0604020202020204" pitchFamily="34" charset="0"/>
              <a:buChar char="•"/>
              <a:defRPr/>
            </a:pPr>
            <a:r>
              <a:rPr lang="en-GB" dirty="0"/>
              <a:t>Cardiac rehabilitation is rarely provided for people living with HF in Europe.</a:t>
            </a:r>
          </a:p>
        </p:txBody>
      </p:sp>
      <p:sp>
        <p:nvSpPr>
          <p:cNvPr id="4" name="Text Placeholder 2">
            <a:extLst>
              <a:ext uri="{FF2B5EF4-FFF2-40B4-BE49-F238E27FC236}">
                <a16:creationId xmlns:a16="http://schemas.microsoft.com/office/drawing/2014/main" id="{DA070493-5B3B-9544-A9A6-EB8C43E2A3F5}"/>
              </a:ext>
            </a:extLst>
          </p:cNvPr>
          <p:cNvSpPr txBox="1">
            <a:spLocks/>
          </p:cNvSpPr>
          <p:nvPr/>
        </p:nvSpPr>
        <p:spPr>
          <a:xfrm>
            <a:off x="1349464" y="3877460"/>
            <a:ext cx="3318533" cy="1384995"/>
          </a:xfrm>
          <a:prstGeom prst="rect">
            <a:avLst/>
          </a:prstGeom>
        </p:spPr>
        <p:txBody>
          <a:bodyPr wrap="square" lIns="0" tIns="0" rIns="0" bIns="0">
            <a:spAutoFit/>
          </a:bodyPr>
          <a:lstStyle>
            <a:lvl1pPr marL="0" indent="-228600" algn="l" defTabSz="914400" rtl="0" eaLnBrk="1" latinLnBrk="0" hangingPunct="1">
              <a:lnSpc>
                <a:spcPts val="2700"/>
              </a:lnSpc>
              <a:spcBef>
                <a:spcPts val="1000"/>
              </a:spcBef>
              <a:spcAft>
                <a:spcPts val="1000"/>
              </a:spcAft>
              <a:buFontTx/>
              <a:buNone/>
              <a:defRPr sz="2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700"/>
              </a:lnSpc>
              <a:spcBef>
                <a:spcPts val="500"/>
              </a:spcBef>
              <a:spcAft>
                <a:spcPts val="1000"/>
              </a:spcAft>
              <a:buClr>
                <a:srgbClr val="692558"/>
              </a:buClr>
              <a:buFont typeface="Arial" panose="020B0604020202020204" pitchFamily="34" charset="0"/>
              <a:buChar char="•"/>
              <a:defRPr sz="2000" kern="1200">
                <a:solidFill>
                  <a:srgbClr val="4D4D4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1800"/>
              </a:spcBef>
              <a:spcAft>
                <a:spcPts val="0"/>
              </a:spcAft>
              <a:buClr>
                <a:srgbClr val="941B80"/>
              </a:buClr>
              <a:defRPr/>
            </a:pPr>
            <a:r>
              <a:rPr lang="en-GB" sz="1800" b="1" dirty="0">
                <a:latin typeface="Arial"/>
              </a:rPr>
              <a:t>Greece: </a:t>
            </a:r>
            <a:r>
              <a:rPr lang="en-GB" sz="1800" dirty="0"/>
              <a:t>Cardiac rehabilitation is almost entirely absent from the public health system, partly due to a lack of clinics and training to provide this service.</a:t>
            </a:r>
          </a:p>
        </p:txBody>
      </p:sp>
      <p:sp>
        <p:nvSpPr>
          <p:cNvPr id="6" name="Text Placeholder 2">
            <a:extLst>
              <a:ext uri="{FF2B5EF4-FFF2-40B4-BE49-F238E27FC236}">
                <a16:creationId xmlns:a16="http://schemas.microsoft.com/office/drawing/2014/main" id="{8CA2C748-EAF1-F948-AEC4-8CC4C3240C75}"/>
              </a:ext>
            </a:extLst>
          </p:cNvPr>
          <p:cNvSpPr txBox="1">
            <a:spLocks/>
          </p:cNvSpPr>
          <p:nvPr/>
        </p:nvSpPr>
        <p:spPr>
          <a:xfrm>
            <a:off x="6299200" y="2340000"/>
            <a:ext cx="4819651" cy="1004699"/>
          </a:xfrm>
          <a:prstGeom prst="rect">
            <a:avLst/>
          </a:prstGeom>
        </p:spPr>
        <p:txBody>
          <a:bodyPr wrap="square" lIns="0" tIns="0" rIns="0" bIns="0">
            <a:spAutoFit/>
          </a:bodyPr>
          <a:lstStyle>
            <a:lvl1pPr marL="0" indent="-228600" algn="l" defTabSz="914400" rtl="0" eaLnBrk="1" latinLnBrk="0" hangingPunct="1">
              <a:lnSpc>
                <a:spcPts val="2700"/>
              </a:lnSpc>
              <a:spcBef>
                <a:spcPts val="1000"/>
              </a:spcBef>
              <a:spcAft>
                <a:spcPts val="1000"/>
              </a:spcAft>
              <a:buFontTx/>
              <a:buNone/>
              <a:defRPr sz="2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700"/>
              </a:lnSpc>
              <a:spcBef>
                <a:spcPts val="500"/>
              </a:spcBef>
              <a:spcAft>
                <a:spcPts val="1000"/>
              </a:spcAft>
              <a:buClr>
                <a:srgbClr val="692558"/>
              </a:buClr>
              <a:buFont typeface="Arial" panose="020B0604020202020204" pitchFamily="34" charset="0"/>
              <a:buChar char="•"/>
              <a:defRPr sz="2000" kern="1200">
                <a:solidFill>
                  <a:srgbClr val="4D4D4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975" lvl="0" indent="-180975">
              <a:buClr>
                <a:schemeClr val="accent3"/>
              </a:buClr>
              <a:buFont typeface="Arial" panose="020B0604020202020204" pitchFamily="34" charset="0"/>
              <a:buChar char="•"/>
              <a:defRPr/>
            </a:pPr>
            <a:r>
              <a:rPr lang="en-GB" dirty="0"/>
              <a:t>Self-care education and psychological support are not consistently offered in HF care.</a:t>
            </a:r>
          </a:p>
        </p:txBody>
      </p:sp>
      <p:sp>
        <p:nvSpPr>
          <p:cNvPr id="7" name="Text Placeholder 2">
            <a:extLst>
              <a:ext uri="{FF2B5EF4-FFF2-40B4-BE49-F238E27FC236}">
                <a16:creationId xmlns:a16="http://schemas.microsoft.com/office/drawing/2014/main" id="{A715B8A8-F173-AC4E-9779-C279847AF9DC}"/>
              </a:ext>
            </a:extLst>
          </p:cNvPr>
          <p:cNvSpPr txBox="1">
            <a:spLocks/>
          </p:cNvSpPr>
          <p:nvPr/>
        </p:nvSpPr>
        <p:spPr>
          <a:xfrm>
            <a:off x="6705601" y="3636160"/>
            <a:ext cx="5105398" cy="830997"/>
          </a:xfrm>
          <a:prstGeom prst="rect">
            <a:avLst/>
          </a:prstGeom>
        </p:spPr>
        <p:txBody>
          <a:bodyPr wrap="square" lIns="0" tIns="0" rIns="0" bIns="0">
            <a:spAutoFit/>
          </a:bodyPr>
          <a:lstStyle>
            <a:lvl1pPr marL="0" indent="-228600" algn="l" defTabSz="914400" rtl="0" eaLnBrk="1" latinLnBrk="0" hangingPunct="1">
              <a:lnSpc>
                <a:spcPts val="2700"/>
              </a:lnSpc>
              <a:spcBef>
                <a:spcPts val="1000"/>
              </a:spcBef>
              <a:spcAft>
                <a:spcPts val="1000"/>
              </a:spcAft>
              <a:buFontTx/>
              <a:buNone/>
              <a:defRPr sz="2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700"/>
              </a:lnSpc>
              <a:spcBef>
                <a:spcPts val="500"/>
              </a:spcBef>
              <a:spcAft>
                <a:spcPts val="1000"/>
              </a:spcAft>
              <a:buClr>
                <a:srgbClr val="692558"/>
              </a:buClr>
              <a:buFont typeface="Arial" panose="020B0604020202020204" pitchFamily="34" charset="0"/>
              <a:buChar char="•"/>
              <a:defRPr sz="2000" kern="1200">
                <a:solidFill>
                  <a:srgbClr val="4D4D4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1800"/>
              </a:spcBef>
              <a:spcAft>
                <a:spcPts val="0"/>
              </a:spcAft>
              <a:buClr>
                <a:srgbClr val="941B80"/>
              </a:buClr>
              <a:defRPr/>
            </a:pPr>
            <a:r>
              <a:rPr lang="en-GB" sz="1800" b="1" dirty="0">
                <a:latin typeface="Arial"/>
              </a:rPr>
              <a:t>Belgium: </a:t>
            </a:r>
            <a:r>
              <a:rPr lang="en-GB" sz="1800" dirty="0"/>
              <a:t>Patient empowerment and therapeutic education are not yet standard practice, particularly in the absence of an HF nurse.</a:t>
            </a:r>
          </a:p>
        </p:txBody>
      </p:sp>
      <p:sp>
        <p:nvSpPr>
          <p:cNvPr id="9" name="Text Placeholder 2">
            <a:extLst>
              <a:ext uri="{FF2B5EF4-FFF2-40B4-BE49-F238E27FC236}">
                <a16:creationId xmlns:a16="http://schemas.microsoft.com/office/drawing/2014/main" id="{F8BFE115-45A1-A743-B913-97D76A7D44B4}"/>
              </a:ext>
            </a:extLst>
          </p:cNvPr>
          <p:cNvSpPr txBox="1">
            <a:spLocks/>
          </p:cNvSpPr>
          <p:nvPr/>
        </p:nvSpPr>
        <p:spPr>
          <a:xfrm>
            <a:off x="6705602" y="4716315"/>
            <a:ext cx="5105398" cy="1384995"/>
          </a:xfrm>
          <a:prstGeom prst="rect">
            <a:avLst/>
          </a:prstGeom>
        </p:spPr>
        <p:txBody>
          <a:bodyPr wrap="square" lIns="0" tIns="0" rIns="0" bIns="0">
            <a:spAutoFit/>
          </a:bodyPr>
          <a:lstStyle>
            <a:lvl1pPr marL="0" indent="-228600" algn="l" defTabSz="914400" rtl="0" eaLnBrk="1" latinLnBrk="0" hangingPunct="1">
              <a:lnSpc>
                <a:spcPts val="2700"/>
              </a:lnSpc>
              <a:spcBef>
                <a:spcPts val="1000"/>
              </a:spcBef>
              <a:spcAft>
                <a:spcPts val="1000"/>
              </a:spcAft>
              <a:buFontTx/>
              <a:buNone/>
              <a:defRPr sz="2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700"/>
              </a:lnSpc>
              <a:spcBef>
                <a:spcPts val="500"/>
              </a:spcBef>
              <a:spcAft>
                <a:spcPts val="1000"/>
              </a:spcAft>
              <a:buClr>
                <a:srgbClr val="692558"/>
              </a:buClr>
              <a:buFont typeface="Arial" panose="020B0604020202020204" pitchFamily="34" charset="0"/>
              <a:buChar char="•"/>
              <a:defRPr sz="2000" kern="1200">
                <a:solidFill>
                  <a:srgbClr val="4D4D4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1800"/>
              </a:spcBef>
              <a:spcAft>
                <a:spcPts val="0"/>
              </a:spcAft>
              <a:buClr>
                <a:srgbClr val="941B80"/>
              </a:buClr>
              <a:defRPr/>
            </a:pPr>
            <a:r>
              <a:rPr lang="en-GB" sz="1800" b="1" dirty="0">
                <a:latin typeface="Arial"/>
              </a:rPr>
              <a:t>Poland: </a:t>
            </a:r>
            <a:r>
              <a:rPr lang="en-GB" sz="1800" dirty="0"/>
              <a:t>Potential barriers to psychological support for people living with HF include the limited number of psychologists employed in hospitals and the stigma associated with obtaining psychological support. </a:t>
            </a:r>
          </a:p>
        </p:txBody>
      </p:sp>
      <p:cxnSp>
        <p:nvCxnSpPr>
          <p:cNvPr id="15" name="Straight Connector 14">
            <a:extLst>
              <a:ext uri="{FF2B5EF4-FFF2-40B4-BE49-F238E27FC236}">
                <a16:creationId xmlns:a16="http://schemas.microsoft.com/office/drawing/2014/main" id="{80800DE9-98E9-814C-AA27-46732F6D6B9A}"/>
              </a:ext>
            </a:extLst>
          </p:cNvPr>
          <p:cNvCxnSpPr>
            <a:cxnSpLocks/>
          </p:cNvCxnSpPr>
          <p:nvPr/>
        </p:nvCxnSpPr>
        <p:spPr>
          <a:xfrm>
            <a:off x="5657850" y="2448000"/>
            <a:ext cx="0" cy="3800400"/>
          </a:xfrm>
          <a:prstGeom prst="line">
            <a:avLst/>
          </a:prstGeom>
          <a:ln w="9525">
            <a:solidFill>
              <a:srgbClr val="692558">
                <a:alpha val="60000"/>
              </a:srgb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2164204-4756-C04D-AC57-E8AA549165EF}"/>
              </a:ext>
            </a:extLst>
          </p:cNvPr>
          <p:cNvPicPr>
            <a:picLocks noChangeAspect="1"/>
          </p:cNvPicPr>
          <p:nvPr/>
        </p:nvPicPr>
        <p:blipFill>
          <a:blip r:embed="rId3"/>
          <a:stretch>
            <a:fillRect/>
          </a:stretch>
        </p:blipFill>
        <p:spPr>
          <a:xfrm>
            <a:off x="5913514" y="3670357"/>
            <a:ext cx="623824" cy="601472"/>
          </a:xfrm>
          <a:prstGeom prst="rect">
            <a:avLst/>
          </a:prstGeom>
        </p:spPr>
      </p:pic>
      <p:pic>
        <p:nvPicPr>
          <p:cNvPr id="22" name="Picture 21">
            <a:extLst>
              <a:ext uri="{FF2B5EF4-FFF2-40B4-BE49-F238E27FC236}">
                <a16:creationId xmlns:a16="http://schemas.microsoft.com/office/drawing/2014/main" id="{A80366E3-9811-4249-818F-2A64DFB7C4FC}"/>
              </a:ext>
            </a:extLst>
          </p:cNvPr>
          <p:cNvPicPr>
            <a:picLocks noChangeAspect="1"/>
          </p:cNvPicPr>
          <p:nvPr/>
        </p:nvPicPr>
        <p:blipFill>
          <a:blip r:embed="rId4"/>
          <a:stretch>
            <a:fillRect/>
          </a:stretch>
        </p:blipFill>
        <p:spPr>
          <a:xfrm>
            <a:off x="612178" y="3821885"/>
            <a:ext cx="621792" cy="731520"/>
          </a:xfrm>
          <a:prstGeom prst="rect">
            <a:avLst/>
          </a:prstGeom>
        </p:spPr>
      </p:pic>
      <p:pic>
        <p:nvPicPr>
          <p:cNvPr id="25" name="Picture 24">
            <a:extLst>
              <a:ext uri="{FF2B5EF4-FFF2-40B4-BE49-F238E27FC236}">
                <a16:creationId xmlns:a16="http://schemas.microsoft.com/office/drawing/2014/main" id="{AE77701B-66CD-E043-8CB6-410F4FEE14AB}"/>
              </a:ext>
            </a:extLst>
          </p:cNvPr>
          <p:cNvPicPr>
            <a:picLocks noChangeAspect="1"/>
          </p:cNvPicPr>
          <p:nvPr/>
        </p:nvPicPr>
        <p:blipFill>
          <a:blip r:embed="rId5"/>
          <a:stretch>
            <a:fillRect/>
          </a:stretch>
        </p:blipFill>
        <p:spPr>
          <a:xfrm>
            <a:off x="5876072" y="4739962"/>
            <a:ext cx="703072" cy="575056"/>
          </a:xfrm>
          <a:prstGeom prst="rect">
            <a:avLst/>
          </a:prstGeom>
        </p:spPr>
      </p:pic>
    </p:spTree>
    <p:extLst>
      <p:ext uri="{BB962C8B-B14F-4D97-AF65-F5344CB8AC3E}">
        <p14:creationId xmlns:p14="http://schemas.microsoft.com/office/powerpoint/2010/main" val="56524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9C9C-81DA-4DCE-86C0-43023380A11C}"/>
              </a:ext>
            </a:extLst>
          </p:cNvPr>
          <p:cNvSpPr>
            <a:spLocks noGrp="1"/>
          </p:cNvSpPr>
          <p:nvPr>
            <p:ph type="ctrTitle"/>
          </p:nvPr>
        </p:nvSpPr>
        <p:spPr>
          <a:xfrm>
            <a:off x="3937781" y="2521738"/>
            <a:ext cx="6811108" cy="2185535"/>
          </a:xfrm>
        </p:spPr>
        <p:txBody>
          <a:bodyPr/>
          <a:lstStyle/>
          <a:p>
            <a:r>
              <a:rPr lang="en-GB" dirty="0"/>
              <a:t>Advancing meaningful policy change in heart failure</a:t>
            </a:r>
          </a:p>
        </p:txBody>
      </p:sp>
    </p:spTree>
    <p:extLst>
      <p:ext uri="{BB962C8B-B14F-4D97-AF65-F5344CB8AC3E}">
        <p14:creationId xmlns:p14="http://schemas.microsoft.com/office/powerpoint/2010/main" val="357482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101ED9-B261-4B87-AF2D-4D0B684DCFFC}"/>
              </a:ext>
            </a:extLst>
          </p:cNvPr>
          <p:cNvSpPr>
            <a:spLocks noGrp="1"/>
          </p:cNvSpPr>
          <p:nvPr>
            <p:ph sz="quarter" idx="11"/>
          </p:nvPr>
        </p:nvSpPr>
        <p:spPr>
          <a:xfrm>
            <a:off x="539750" y="2448000"/>
            <a:ext cx="10783888" cy="2120068"/>
          </a:xfrm>
        </p:spPr>
        <p:txBody>
          <a:bodyPr/>
          <a:lstStyle/>
          <a:p>
            <a:r>
              <a:rPr lang="en-GB" dirty="0"/>
              <a:t>Heart failure and its political context</a:t>
            </a:r>
          </a:p>
          <a:p>
            <a:r>
              <a:rPr lang="en-GB" dirty="0"/>
              <a:t>The Heart Failure Policy Network</a:t>
            </a:r>
          </a:p>
          <a:p>
            <a:pPr lvl="1">
              <a:buClr>
                <a:schemeClr val="accent6"/>
              </a:buClr>
            </a:pPr>
            <a:r>
              <a:rPr lang="en-GB" dirty="0"/>
              <a:t>The handbook of multidisciplinary and integrated heart failure care</a:t>
            </a:r>
          </a:p>
          <a:p>
            <a:pPr lvl="1">
              <a:buClr>
                <a:schemeClr val="accent6"/>
              </a:buClr>
            </a:pPr>
            <a:r>
              <a:rPr lang="en-GB" dirty="0"/>
              <a:t>Heart failure policy and practice in Europe</a:t>
            </a:r>
          </a:p>
          <a:p>
            <a:r>
              <a:rPr lang="en-GB" dirty="0"/>
              <a:t>Advancing meaningful policy change in heart failure</a:t>
            </a:r>
          </a:p>
          <a:p>
            <a:pPr lvl="1"/>
            <a:endParaRPr lang="en-GB" dirty="0"/>
          </a:p>
        </p:txBody>
      </p:sp>
      <p:sp>
        <p:nvSpPr>
          <p:cNvPr id="3" name="Title 2">
            <a:extLst>
              <a:ext uri="{FF2B5EF4-FFF2-40B4-BE49-F238E27FC236}">
                <a16:creationId xmlns:a16="http://schemas.microsoft.com/office/drawing/2014/main" id="{B6CFB6F3-0B04-47FF-8ACD-695C8DEE116E}"/>
              </a:ext>
            </a:extLst>
          </p:cNvPr>
          <p:cNvSpPr>
            <a:spLocks noGrp="1"/>
          </p:cNvSpPr>
          <p:nvPr>
            <p:ph type="ctrTitle"/>
          </p:nvPr>
        </p:nvSpPr>
        <p:spPr/>
        <p:txBody>
          <a:bodyPr/>
          <a:lstStyle/>
          <a:p>
            <a:r>
              <a:rPr lang="en-GB" dirty="0"/>
              <a:t>Overview</a:t>
            </a:r>
          </a:p>
        </p:txBody>
      </p:sp>
    </p:spTree>
    <p:extLst>
      <p:ext uri="{BB962C8B-B14F-4D97-AF65-F5344CB8AC3E}">
        <p14:creationId xmlns:p14="http://schemas.microsoft.com/office/powerpoint/2010/main" val="8240318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399E7F9-3A4C-423D-AA6B-B4AFCB421F28}"/>
              </a:ext>
            </a:extLst>
          </p:cNvPr>
          <p:cNvSpPr>
            <a:spLocks noGrp="1"/>
          </p:cNvSpPr>
          <p:nvPr>
            <p:ph sz="quarter" idx="11"/>
          </p:nvPr>
        </p:nvSpPr>
        <p:spPr>
          <a:xfrm>
            <a:off x="539750" y="2448000"/>
            <a:ext cx="10783888" cy="3503523"/>
          </a:xfrm>
        </p:spPr>
        <p:txBody>
          <a:bodyPr/>
          <a:lstStyle/>
          <a:p>
            <a:pPr marL="0" indent="0">
              <a:buNone/>
            </a:pPr>
            <a:r>
              <a:rPr lang="en-GB" dirty="0"/>
              <a:t>We will build a </a:t>
            </a:r>
            <a:r>
              <a:rPr lang="en-GB" b="1" dirty="0">
                <a:solidFill>
                  <a:srgbClr val="692558"/>
                </a:solidFill>
              </a:rPr>
              <a:t>sophisticated online policy advocacy and learning hub in HF</a:t>
            </a:r>
            <a:r>
              <a:rPr lang="en-GB" dirty="0"/>
              <a:t>, catering to clear opportunities to advance HF policy today.</a:t>
            </a:r>
          </a:p>
          <a:p>
            <a:pPr marL="0" indent="0">
              <a:buNone/>
            </a:pPr>
            <a:endParaRPr lang="en-GB" dirty="0"/>
          </a:p>
          <a:p>
            <a:r>
              <a:rPr lang="en-GB" dirty="0"/>
              <a:t>We are developing an </a:t>
            </a:r>
            <a:r>
              <a:rPr lang="en-GB" b="1" dirty="0">
                <a:solidFill>
                  <a:srgbClr val="692558"/>
                </a:solidFill>
              </a:rPr>
              <a:t>EU Call to Action on Heart Failure</a:t>
            </a:r>
            <a:r>
              <a:rPr lang="en-GB" dirty="0"/>
              <a:t>, which will outline key policy asks from the European Commission, European Parliament and Council of Ministers.</a:t>
            </a:r>
          </a:p>
          <a:p>
            <a:r>
              <a:rPr lang="en-GB" dirty="0"/>
              <a:t>We will </a:t>
            </a:r>
            <a:r>
              <a:rPr lang="en-GB" b="1" dirty="0">
                <a:solidFill>
                  <a:srgbClr val="692558"/>
                </a:solidFill>
              </a:rPr>
              <a:t>support national advocates in their approach to decision-makers</a:t>
            </a:r>
            <a:r>
              <a:rPr lang="en-GB" dirty="0"/>
              <a:t>, such as parliamentarians, national officials in health authorities and ministries of health, and senior clinicians and academics involved in decision-making on cardiovascular disease.</a:t>
            </a:r>
          </a:p>
          <a:p>
            <a:pPr marL="0" indent="0" algn="ctr">
              <a:buNone/>
            </a:pPr>
            <a:endParaRPr lang="en-GB" b="1" dirty="0">
              <a:highlight>
                <a:srgbClr val="FFFF00"/>
              </a:highlight>
              <a:hlinkClick r:id="rId2"/>
            </a:endParaRPr>
          </a:p>
          <a:p>
            <a:endParaRPr lang="en-GB" dirty="0"/>
          </a:p>
        </p:txBody>
      </p:sp>
      <p:sp>
        <p:nvSpPr>
          <p:cNvPr id="3" name="Title 2">
            <a:extLst>
              <a:ext uri="{FF2B5EF4-FFF2-40B4-BE49-F238E27FC236}">
                <a16:creationId xmlns:a16="http://schemas.microsoft.com/office/drawing/2014/main" id="{BA5F7DF8-737C-4787-BBFC-9AB5CF1FCF62}"/>
              </a:ext>
            </a:extLst>
          </p:cNvPr>
          <p:cNvSpPr>
            <a:spLocks noGrp="1"/>
          </p:cNvSpPr>
          <p:nvPr>
            <p:ph type="ctrTitle"/>
          </p:nvPr>
        </p:nvSpPr>
        <p:spPr>
          <a:xfrm>
            <a:off x="540000" y="1152000"/>
            <a:ext cx="10760482" cy="948978"/>
          </a:xfrm>
        </p:spPr>
        <p:txBody>
          <a:bodyPr/>
          <a:lstStyle/>
          <a:p>
            <a:r>
              <a:rPr lang="en-GB" dirty="0"/>
              <a:t>In 2021, the HFPN will focus on mobilising heart failure advocacy to communicate with decision-makers.</a:t>
            </a:r>
          </a:p>
        </p:txBody>
      </p:sp>
    </p:spTree>
    <p:extLst>
      <p:ext uri="{BB962C8B-B14F-4D97-AF65-F5344CB8AC3E}">
        <p14:creationId xmlns:p14="http://schemas.microsoft.com/office/powerpoint/2010/main" val="622751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E517-16C4-4CD7-AB17-2643CF3DE869}"/>
              </a:ext>
            </a:extLst>
          </p:cNvPr>
          <p:cNvSpPr>
            <a:spLocks noGrp="1"/>
          </p:cNvSpPr>
          <p:nvPr>
            <p:ph type="ctrTitle"/>
          </p:nvPr>
        </p:nvSpPr>
        <p:spPr>
          <a:xfrm>
            <a:off x="540000" y="1152000"/>
            <a:ext cx="10760482" cy="948978"/>
          </a:xfrm>
        </p:spPr>
        <p:txBody>
          <a:bodyPr/>
          <a:lstStyle/>
          <a:p>
            <a:r>
              <a:rPr lang="en-GB" dirty="0"/>
              <a:t>Our country profiles are a comprehensive resource for national advocates</a:t>
            </a:r>
          </a:p>
        </p:txBody>
      </p:sp>
      <p:sp>
        <p:nvSpPr>
          <p:cNvPr id="3" name="Text Placeholder 2">
            <a:extLst>
              <a:ext uri="{FF2B5EF4-FFF2-40B4-BE49-F238E27FC236}">
                <a16:creationId xmlns:a16="http://schemas.microsoft.com/office/drawing/2014/main" id="{E573D22A-F201-4BEC-B93A-7961DA8E51D2}"/>
              </a:ext>
            </a:extLst>
          </p:cNvPr>
          <p:cNvSpPr>
            <a:spLocks noGrp="1"/>
          </p:cNvSpPr>
          <p:nvPr>
            <p:ph type="body" sz="quarter" idx="10"/>
          </p:nvPr>
        </p:nvSpPr>
        <p:spPr>
          <a:xfrm>
            <a:off x="539750" y="2448000"/>
            <a:ext cx="5403850" cy="3601050"/>
          </a:xfrm>
        </p:spPr>
        <p:txBody>
          <a:bodyPr/>
          <a:lstStyle/>
          <a:p>
            <a:r>
              <a:rPr lang="en-GB" dirty="0"/>
              <a:t>Each country profile aims to</a:t>
            </a:r>
            <a:r>
              <a:rPr lang="en-GB" b="1" dirty="0">
                <a:solidFill>
                  <a:srgbClr val="692558"/>
                </a:solidFill>
              </a:rPr>
              <a:t> support national HF advocates </a:t>
            </a:r>
            <a:r>
              <a:rPr lang="en-GB" dirty="0"/>
              <a:t>in engaging healthcare system leaders on meaningful changes to HF policy and care provision. </a:t>
            </a:r>
          </a:p>
          <a:p>
            <a:r>
              <a:rPr lang="en-GB" dirty="0"/>
              <a:t>Each profile was </a:t>
            </a:r>
            <a:r>
              <a:rPr lang="en-GB" b="1" dirty="0">
                <a:solidFill>
                  <a:srgbClr val="692558"/>
                </a:solidFill>
              </a:rPr>
              <a:t>developed with input from national experts in HF</a:t>
            </a:r>
            <a:r>
              <a:rPr lang="en-GB" dirty="0"/>
              <a:t>,</a:t>
            </a:r>
            <a:r>
              <a:rPr lang="en-GB" dirty="0">
                <a:solidFill>
                  <a:srgbClr val="692558"/>
                </a:solidFill>
              </a:rPr>
              <a:t> </a:t>
            </a:r>
            <a:r>
              <a:rPr lang="en-GB" dirty="0"/>
              <a:t>including healthcare professionals, </a:t>
            </a:r>
            <a:r>
              <a:rPr lang="en-GB"/>
              <a:t>patient organisations, </a:t>
            </a:r>
            <a:r>
              <a:rPr lang="en-GB" dirty="0"/>
              <a:t>hospital representatives and researchers.</a:t>
            </a:r>
          </a:p>
          <a:p>
            <a:endParaRPr lang="en-GB" dirty="0"/>
          </a:p>
        </p:txBody>
      </p:sp>
      <p:sp>
        <p:nvSpPr>
          <p:cNvPr id="7" name="Picture Placeholder 6">
            <a:extLst>
              <a:ext uri="{FF2B5EF4-FFF2-40B4-BE49-F238E27FC236}">
                <a16:creationId xmlns:a16="http://schemas.microsoft.com/office/drawing/2014/main" id="{16130791-3B5F-4C69-B2FC-7DB33B062F3E}"/>
              </a:ext>
            </a:extLst>
          </p:cNvPr>
          <p:cNvSpPr>
            <a:spLocks noGrp="1"/>
          </p:cNvSpPr>
          <p:nvPr>
            <p:ph type="pic" sz="quarter" idx="11"/>
          </p:nvPr>
        </p:nvSpPr>
        <p:spPr/>
      </p:sp>
      <p:pic>
        <p:nvPicPr>
          <p:cNvPr id="8" name="Picture Placeholder 4" descr="Graphical user interface&#10;&#10;Description automatically generated">
            <a:extLst>
              <a:ext uri="{FF2B5EF4-FFF2-40B4-BE49-F238E27FC236}">
                <a16:creationId xmlns:a16="http://schemas.microsoft.com/office/drawing/2014/main" id="{8C91E189-0485-40D1-A8F1-03601A0A956E}"/>
              </a:ext>
            </a:extLst>
          </p:cNvPr>
          <p:cNvPicPr>
            <a:picLocks noChangeAspect="1"/>
          </p:cNvPicPr>
          <p:nvPr/>
        </p:nvPicPr>
        <p:blipFill rotWithShape="1">
          <a:blip r:embed="rId2"/>
          <a:srcRect l="27902" r="1579"/>
          <a:stretch/>
        </p:blipFill>
        <p:spPr>
          <a:xfrm>
            <a:off x="6765383" y="2407718"/>
            <a:ext cx="4253836" cy="3936442"/>
          </a:xfrm>
          <a:prstGeom prst="rect">
            <a:avLst/>
          </a:prstGeom>
        </p:spPr>
      </p:pic>
    </p:spTree>
    <p:extLst>
      <p:ext uri="{BB962C8B-B14F-4D97-AF65-F5344CB8AC3E}">
        <p14:creationId xmlns:p14="http://schemas.microsoft.com/office/powerpoint/2010/main" val="1199852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5F114-3AA9-4B3F-BF15-B27AED88960C}"/>
              </a:ext>
            </a:extLst>
          </p:cNvPr>
          <p:cNvSpPr>
            <a:spLocks noGrp="1"/>
          </p:cNvSpPr>
          <p:nvPr>
            <p:ph type="ctrTitle"/>
          </p:nvPr>
        </p:nvSpPr>
        <p:spPr/>
        <p:txBody>
          <a:bodyPr/>
          <a:lstStyle/>
          <a:p>
            <a:r>
              <a:rPr lang="en-GB" dirty="0"/>
              <a:t>The Heart Failure Policy Network Team</a:t>
            </a:r>
          </a:p>
        </p:txBody>
      </p:sp>
      <p:sp>
        <p:nvSpPr>
          <p:cNvPr id="3" name="Title 2">
            <a:extLst>
              <a:ext uri="{FF2B5EF4-FFF2-40B4-BE49-F238E27FC236}">
                <a16:creationId xmlns:a16="http://schemas.microsoft.com/office/drawing/2014/main" id="{9531F0DE-3A8F-491E-8C43-F113F2D71FF7}"/>
              </a:ext>
            </a:extLst>
          </p:cNvPr>
          <p:cNvSpPr txBox="1">
            <a:spLocks/>
          </p:cNvSpPr>
          <p:nvPr/>
        </p:nvSpPr>
        <p:spPr>
          <a:xfrm>
            <a:off x="540000" y="1152000"/>
            <a:ext cx="10760482" cy="474489"/>
          </a:xfrm>
          <a:prstGeom prst="rect">
            <a:avLst/>
          </a:prstGeom>
        </p:spPr>
        <p:txBody>
          <a:bodyPr wrap="square" lIns="0" tIns="0" rIns="0" bIns="0" anchor="t">
            <a:spAutoFit/>
          </a:bodyPr>
          <a:lstStyle>
            <a:lvl1pPr algn="l" defTabSz="914400" rtl="0" eaLnBrk="1" latinLnBrk="0" hangingPunct="1">
              <a:lnSpc>
                <a:spcPts val="3720"/>
              </a:lnSpc>
              <a:spcBef>
                <a:spcPct val="0"/>
              </a:spcBef>
              <a:buNone/>
              <a:defRPr sz="3100" b="1" kern="1200">
                <a:solidFill>
                  <a:srgbClr val="692558"/>
                </a:solidFill>
                <a:latin typeface="Arial" panose="020B0604020202020204" pitchFamily="34" charset="0"/>
                <a:ea typeface="+mj-ea"/>
                <a:cs typeface="Arial" panose="020B0604020202020204" pitchFamily="34" charset="0"/>
              </a:defRPr>
            </a:lvl1pPr>
          </a:lstStyle>
          <a:p>
            <a:r>
              <a:rPr lang="en-GB" dirty="0"/>
              <a:t>The Heart Failure Policy Network Team</a:t>
            </a:r>
          </a:p>
        </p:txBody>
      </p:sp>
    </p:spTree>
    <p:extLst>
      <p:ext uri="{BB962C8B-B14F-4D97-AF65-F5344CB8AC3E}">
        <p14:creationId xmlns:p14="http://schemas.microsoft.com/office/powerpoint/2010/main" val="2146981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96CF-E415-4539-BBA4-64BD12FEADEA}"/>
              </a:ext>
            </a:extLst>
          </p:cNvPr>
          <p:cNvSpPr>
            <a:spLocks noGrp="1"/>
          </p:cNvSpPr>
          <p:nvPr>
            <p:ph type="ctrTitle"/>
          </p:nvPr>
        </p:nvSpPr>
        <p:spPr>
          <a:xfrm>
            <a:off x="3937781" y="2521738"/>
            <a:ext cx="6811108" cy="1441741"/>
          </a:xfrm>
        </p:spPr>
        <p:txBody>
          <a:bodyPr/>
          <a:lstStyle/>
          <a:p>
            <a:r>
              <a:rPr lang="en-GB" dirty="0"/>
              <a:t>Heart failure and its political context</a:t>
            </a:r>
          </a:p>
        </p:txBody>
      </p:sp>
    </p:spTree>
    <p:extLst>
      <p:ext uri="{BB962C8B-B14F-4D97-AF65-F5344CB8AC3E}">
        <p14:creationId xmlns:p14="http://schemas.microsoft.com/office/powerpoint/2010/main" val="1641346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5D27-F746-4B25-BD98-D13054CED602}"/>
              </a:ext>
            </a:extLst>
          </p:cNvPr>
          <p:cNvSpPr>
            <a:spLocks noGrp="1"/>
          </p:cNvSpPr>
          <p:nvPr>
            <p:ph type="ctrTitle"/>
          </p:nvPr>
        </p:nvSpPr>
        <p:spPr/>
        <p:txBody>
          <a:bodyPr/>
          <a:lstStyle/>
          <a:p>
            <a:r>
              <a:rPr lang="en-GB" dirty="0"/>
              <a:t>Heart failure is a common and complex syndrome</a:t>
            </a:r>
          </a:p>
        </p:txBody>
      </p:sp>
      <p:sp>
        <p:nvSpPr>
          <p:cNvPr id="3" name="Text Placeholder 2">
            <a:extLst>
              <a:ext uri="{FF2B5EF4-FFF2-40B4-BE49-F238E27FC236}">
                <a16:creationId xmlns:a16="http://schemas.microsoft.com/office/drawing/2014/main" id="{348DA7AF-19C6-43AA-803A-072412FE6718}"/>
              </a:ext>
            </a:extLst>
          </p:cNvPr>
          <p:cNvSpPr>
            <a:spLocks noGrp="1"/>
          </p:cNvSpPr>
          <p:nvPr>
            <p:ph type="body" sz="quarter" idx="10"/>
          </p:nvPr>
        </p:nvSpPr>
        <p:spPr>
          <a:xfrm>
            <a:off x="539750" y="2448000"/>
            <a:ext cx="5403850" cy="4203780"/>
          </a:xfrm>
        </p:spPr>
        <p:txBody>
          <a:bodyPr/>
          <a:lstStyle/>
          <a:p>
            <a:pPr indent="0"/>
            <a:r>
              <a:rPr lang="en-GB" dirty="0"/>
              <a:t>Heart failure (HF) occurs when the </a:t>
            </a:r>
            <a:r>
              <a:rPr lang="en-GB" b="1" dirty="0">
                <a:solidFill>
                  <a:srgbClr val="692558"/>
                </a:solidFill>
              </a:rPr>
              <a:t>heart becomes too weak or stiff to pump enough blood </a:t>
            </a:r>
            <a:r>
              <a:rPr lang="en-GB" dirty="0"/>
              <a:t>to meet the body’s needs.</a:t>
            </a:r>
          </a:p>
          <a:p>
            <a:pPr indent="0"/>
            <a:r>
              <a:rPr lang="en-GB" b="1" dirty="0">
                <a:solidFill>
                  <a:srgbClr val="692558"/>
                </a:solidFill>
              </a:rPr>
              <a:t>Risk factors </a:t>
            </a:r>
            <a:r>
              <a:rPr lang="en-GB" dirty="0"/>
              <a:t>include other conditions or diseases (high blood pressure, diabetes) or lifestyle behaviours (unhealthy diet, smoking).</a:t>
            </a:r>
          </a:p>
          <a:p>
            <a:pPr indent="0"/>
            <a:r>
              <a:rPr lang="en-GB" b="1" dirty="0">
                <a:solidFill>
                  <a:srgbClr val="692558"/>
                </a:solidFill>
              </a:rPr>
              <a:t>Mortality from HF is higher than from several common cancers </a:t>
            </a:r>
            <a:r>
              <a:rPr lang="en-GB" dirty="0"/>
              <a:t>in men (prostate and bladder) and women (breast cancers).</a:t>
            </a:r>
          </a:p>
          <a:p>
            <a:endParaRPr lang="en-GB" dirty="0"/>
          </a:p>
        </p:txBody>
      </p:sp>
      <p:sp>
        <p:nvSpPr>
          <p:cNvPr id="7" name="Picture Placeholder 6">
            <a:extLst>
              <a:ext uri="{FF2B5EF4-FFF2-40B4-BE49-F238E27FC236}">
                <a16:creationId xmlns:a16="http://schemas.microsoft.com/office/drawing/2014/main" id="{7ECAAD73-600C-4B82-8489-3DBD24481AF2}"/>
              </a:ext>
            </a:extLst>
          </p:cNvPr>
          <p:cNvSpPr>
            <a:spLocks noGrp="1"/>
          </p:cNvSpPr>
          <p:nvPr>
            <p:ph type="pic" sz="quarter" idx="11"/>
          </p:nvPr>
        </p:nvSpPr>
        <p:spPr/>
      </p:sp>
      <p:pic>
        <p:nvPicPr>
          <p:cNvPr id="8" name="Picture Placeholder 5" descr="Diagram&#10;&#10;Description automatically generated">
            <a:extLst>
              <a:ext uri="{FF2B5EF4-FFF2-40B4-BE49-F238E27FC236}">
                <a16:creationId xmlns:a16="http://schemas.microsoft.com/office/drawing/2014/main" id="{863A4630-70B1-4FF2-878F-4097AD35B506}"/>
              </a:ext>
            </a:extLst>
          </p:cNvPr>
          <p:cNvPicPr>
            <a:picLocks noChangeAspect="1"/>
          </p:cNvPicPr>
          <p:nvPr/>
        </p:nvPicPr>
        <p:blipFill rotWithShape="1">
          <a:blip r:embed="rId2"/>
          <a:srcRect l="-329" t="-30540" r="14" b="-47602"/>
          <a:stretch/>
        </p:blipFill>
        <p:spPr>
          <a:xfrm>
            <a:off x="6484777" y="2448000"/>
            <a:ext cx="4815048" cy="3719438"/>
          </a:xfrm>
          <a:prstGeom prst="rect">
            <a:avLst/>
          </a:prstGeom>
        </p:spPr>
      </p:pic>
    </p:spTree>
    <p:extLst>
      <p:ext uri="{BB962C8B-B14F-4D97-AF65-F5344CB8AC3E}">
        <p14:creationId xmlns:p14="http://schemas.microsoft.com/office/powerpoint/2010/main" val="2051031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9A19-A074-446A-98A5-F7E970CDBC9C}"/>
              </a:ext>
            </a:extLst>
          </p:cNvPr>
          <p:cNvSpPr>
            <a:spLocks noGrp="1"/>
          </p:cNvSpPr>
          <p:nvPr>
            <p:ph type="ctrTitle"/>
          </p:nvPr>
        </p:nvSpPr>
        <p:spPr>
          <a:xfrm>
            <a:off x="540000" y="1152000"/>
            <a:ext cx="10760482" cy="948978"/>
          </a:xfrm>
        </p:spPr>
        <p:txBody>
          <a:bodyPr/>
          <a:lstStyle/>
          <a:p>
            <a:r>
              <a:rPr lang="en-GB" dirty="0"/>
              <a:t>Heart failure places a considerable burden on people, healthcare systems, the economy and society</a:t>
            </a:r>
          </a:p>
        </p:txBody>
      </p:sp>
      <p:sp>
        <p:nvSpPr>
          <p:cNvPr id="3" name="Text Placeholder 2">
            <a:extLst>
              <a:ext uri="{FF2B5EF4-FFF2-40B4-BE49-F238E27FC236}">
                <a16:creationId xmlns:a16="http://schemas.microsoft.com/office/drawing/2014/main" id="{026C3277-A503-4036-BCE5-84E223583227}"/>
              </a:ext>
            </a:extLst>
          </p:cNvPr>
          <p:cNvSpPr>
            <a:spLocks noGrp="1"/>
          </p:cNvSpPr>
          <p:nvPr>
            <p:ph type="body" sz="quarter" idx="10"/>
          </p:nvPr>
        </p:nvSpPr>
        <p:spPr>
          <a:xfrm>
            <a:off x="539750" y="2448000"/>
            <a:ext cx="5403850" cy="3857531"/>
          </a:xfrm>
        </p:spPr>
        <p:txBody>
          <a:bodyPr/>
          <a:lstStyle/>
          <a:p>
            <a:r>
              <a:rPr lang="en-GB" dirty="0"/>
              <a:t>More than </a:t>
            </a:r>
            <a:r>
              <a:rPr lang="en-GB" b="1" dirty="0">
                <a:solidFill>
                  <a:srgbClr val="692558"/>
                </a:solidFill>
              </a:rPr>
              <a:t>15 million people in Europe </a:t>
            </a:r>
            <a:r>
              <a:rPr lang="en-GB" dirty="0"/>
              <a:t>are estimated to be living with HF.</a:t>
            </a:r>
          </a:p>
          <a:p>
            <a:r>
              <a:rPr lang="en-GB" dirty="0"/>
              <a:t>HF is a </a:t>
            </a:r>
            <a:r>
              <a:rPr lang="en-GB" b="1" dirty="0">
                <a:solidFill>
                  <a:srgbClr val="692558"/>
                </a:solidFill>
              </a:rPr>
              <a:t>leading cause of hospital admissions</a:t>
            </a:r>
            <a:r>
              <a:rPr lang="en-GB" b="1" dirty="0"/>
              <a:t> </a:t>
            </a:r>
            <a:r>
              <a:rPr lang="en-GB" dirty="0"/>
              <a:t>in the EU, and many of these hospitalisations are preventable.</a:t>
            </a:r>
          </a:p>
          <a:p>
            <a:r>
              <a:rPr lang="en-GB" dirty="0"/>
              <a:t>HF generates </a:t>
            </a:r>
            <a:r>
              <a:rPr lang="en-GB" b="1" dirty="0">
                <a:solidFill>
                  <a:srgbClr val="692558"/>
                </a:solidFill>
              </a:rPr>
              <a:t>substantial economic burden</a:t>
            </a:r>
            <a:r>
              <a:rPr lang="en-GB" dirty="0"/>
              <a:t> due to its direct and indirect costs.</a:t>
            </a:r>
          </a:p>
          <a:p>
            <a:r>
              <a:rPr lang="en-GB" dirty="0"/>
              <a:t>The</a:t>
            </a:r>
            <a:r>
              <a:rPr lang="en-GB" b="1" dirty="0">
                <a:solidFill>
                  <a:srgbClr val="692558"/>
                </a:solidFill>
              </a:rPr>
              <a:t> COVID-19 pandemic </a:t>
            </a:r>
            <a:r>
              <a:rPr lang="en-GB" dirty="0"/>
              <a:t>has severely affected HF care and people living with HF.</a:t>
            </a:r>
          </a:p>
        </p:txBody>
      </p:sp>
      <p:sp>
        <p:nvSpPr>
          <p:cNvPr id="4" name="Picture Placeholder 3">
            <a:extLst>
              <a:ext uri="{FF2B5EF4-FFF2-40B4-BE49-F238E27FC236}">
                <a16:creationId xmlns:a16="http://schemas.microsoft.com/office/drawing/2014/main" id="{9F086224-1A8A-41E9-B5C6-1FC0EDBF10BE}"/>
              </a:ext>
            </a:extLst>
          </p:cNvPr>
          <p:cNvSpPr>
            <a:spLocks noGrp="1"/>
          </p:cNvSpPr>
          <p:nvPr>
            <p:ph type="pic" sz="quarter" idx="11"/>
          </p:nvPr>
        </p:nvSpPr>
        <p:spPr/>
      </p:sp>
      <p:pic>
        <p:nvPicPr>
          <p:cNvPr id="5" name="Picture Placeholder 5" descr="Text&#10;&#10;Description automatically generated">
            <a:extLst>
              <a:ext uri="{FF2B5EF4-FFF2-40B4-BE49-F238E27FC236}">
                <a16:creationId xmlns:a16="http://schemas.microsoft.com/office/drawing/2014/main" id="{73E49389-3523-4B5C-AC67-E0F4203BCD4E}"/>
              </a:ext>
            </a:extLst>
          </p:cNvPr>
          <p:cNvPicPr>
            <a:picLocks noChangeAspect="1"/>
          </p:cNvPicPr>
          <p:nvPr/>
        </p:nvPicPr>
        <p:blipFill>
          <a:blip r:embed="rId2"/>
          <a:srcRect l="2034" r="2034"/>
          <a:stretch>
            <a:fillRect/>
          </a:stretch>
        </p:blipFill>
        <p:spPr>
          <a:xfrm>
            <a:off x="6484777" y="2448000"/>
            <a:ext cx="2305927" cy="1781334"/>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C5020D5F-5862-451B-A4A1-4D3072E8BC75}"/>
              </a:ext>
            </a:extLst>
          </p:cNvPr>
          <p:cNvPicPr>
            <a:picLocks noChangeAspect="1"/>
          </p:cNvPicPr>
          <p:nvPr/>
        </p:nvPicPr>
        <p:blipFill>
          <a:blip r:embed="rId3"/>
          <a:stretch>
            <a:fillRect/>
          </a:stretch>
        </p:blipFill>
        <p:spPr>
          <a:xfrm>
            <a:off x="8804461" y="2448000"/>
            <a:ext cx="2509119" cy="165410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422CD411-32AC-49A2-9438-AD9D245BBC64}"/>
              </a:ext>
            </a:extLst>
          </p:cNvPr>
          <p:cNvPicPr>
            <a:picLocks noChangeAspect="1"/>
          </p:cNvPicPr>
          <p:nvPr/>
        </p:nvPicPr>
        <p:blipFill>
          <a:blip r:embed="rId4"/>
          <a:stretch>
            <a:fillRect/>
          </a:stretch>
        </p:blipFill>
        <p:spPr>
          <a:xfrm>
            <a:off x="6498532" y="4229334"/>
            <a:ext cx="1502468" cy="1919571"/>
          </a:xfrm>
          <a:prstGeom prst="rect">
            <a:avLst/>
          </a:prstGeom>
        </p:spPr>
      </p:pic>
      <p:pic>
        <p:nvPicPr>
          <p:cNvPr id="8" name="Picture 7" descr="Chart&#10;&#10;Description automatically generated">
            <a:extLst>
              <a:ext uri="{FF2B5EF4-FFF2-40B4-BE49-F238E27FC236}">
                <a16:creationId xmlns:a16="http://schemas.microsoft.com/office/drawing/2014/main" id="{F9F2F363-2CA1-487F-A427-313D8E370B6E}"/>
              </a:ext>
            </a:extLst>
          </p:cNvPr>
          <p:cNvPicPr>
            <a:picLocks noChangeAspect="1"/>
          </p:cNvPicPr>
          <p:nvPr/>
        </p:nvPicPr>
        <p:blipFill>
          <a:blip r:embed="rId5"/>
          <a:stretch>
            <a:fillRect/>
          </a:stretch>
        </p:blipFill>
        <p:spPr>
          <a:xfrm>
            <a:off x="9345636" y="4102100"/>
            <a:ext cx="1955002" cy="2134629"/>
          </a:xfrm>
          <a:prstGeom prst="rect">
            <a:avLst/>
          </a:prstGeom>
        </p:spPr>
      </p:pic>
    </p:spTree>
    <p:extLst>
      <p:ext uri="{BB962C8B-B14F-4D97-AF65-F5344CB8AC3E}">
        <p14:creationId xmlns:p14="http://schemas.microsoft.com/office/powerpoint/2010/main" val="53818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4593D-9182-41FF-8007-F813607453D2}"/>
              </a:ext>
            </a:extLst>
          </p:cNvPr>
          <p:cNvSpPr>
            <a:spLocks noGrp="1"/>
          </p:cNvSpPr>
          <p:nvPr>
            <p:ph type="ctrTitle"/>
          </p:nvPr>
        </p:nvSpPr>
        <p:spPr>
          <a:xfrm>
            <a:off x="540000" y="1152000"/>
            <a:ext cx="10760482" cy="948978"/>
          </a:xfrm>
        </p:spPr>
        <p:txBody>
          <a:bodyPr/>
          <a:lstStyle/>
          <a:p>
            <a:r>
              <a:rPr lang="en-GB" dirty="0"/>
              <a:t>The right package of care can improve outcomes for people living with heart failure</a:t>
            </a:r>
          </a:p>
        </p:txBody>
      </p:sp>
      <p:sp>
        <p:nvSpPr>
          <p:cNvPr id="3" name="Text Placeholder 2">
            <a:extLst>
              <a:ext uri="{FF2B5EF4-FFF2-40B4-BE49-F238E27FC236}">
                <a16:creationId xmlns:a16="http://schemas.microsoft.com/office/drawing/2014/main" id="{22FF3078-EF9B-47EE-BFF8-554464E4423B}"/>
              </a:ext>
            </a:extLst>
          </p:cNvPr>
          <p:cNvSpPr>
            <a:spLocks noGrp="1"/>
          </p:cNvSpPr>
          <p:nvPr>
            <p:ph type="body" sz="quarter" idx="10"/>
          </p:nvPr>
        </p:nvSpPr>
        <p:spPr>
          <a:xfrm>
            <a:off x="539750" y="2448000"/>
            <a:ext cx="5403850" cy="3857531"/>
          </a:xfrm>
        </p:spPr>
        <p:txBody>
          <a:bodyPr/>
          <a:lstStyle/>
          <a:p>
            <a:r>
              <a:rPr lang="en-GB" dirty="0"/>
              <a:t>Best practice in HF refers to </a:t>
            </a:r>
            <a:r>
              <a:rPr lang="en-GB" b="1" dirty="0">
                <a:solidFill>
                  <a:srgbClr val="692558"/>
                </a:solidFill>
              </a:rPr>
              <a:t>multidisciplinary and integrated care</a:t>
            </a:r>
            <a:r>
              <a:rPr lang="en-GB" dirty="0"/>
              <a:t>.</a:t>
            </a:r>
            <a:endParaRPr lang="en-GB" b="1" dirty="0"/>
          </a:p>
          <a:p>
            <a:r>
              <a:rPr lang="en-GB" b="1" dirty="0">
                <a:solidFill>
                  <a:srgbClr val="692558"/>
                </a:solidFill>
              </a:rPr>
              <a:t>Best practice care models </a:t>
            </a:r>
            <a:r>
              <a:rPr lang="en-GB" dirty="0"/>
              <a:t>have the potential to reduce HF hospitalisations and costs by up to 30%.</a:t>
            </a:r>
          </a:p>
          <a:p>
            <a:r>
              <a:rPr lang="en-GB" dirty="0"/>
              <a:t>With the </a:t>
            </a:r>
            <a:r>
              <a:rPr lang="en-GB" b="1" dirty="0">
                <a:solidFill>
                  <a:srgbClr val="692558"/>
                </a:solidFill>
              </a:rPr>
              <a:t>right support</a:t>
            </a:r>
            <a:r>
              <a:rPr lang="en-GB" dirty="0"/>
              <a:t>, people with HF can manage their condition, return to work and continue to enjoy productive lives.</a:t>
            </a:r>
          </a:p>
          <a:p>
            <a:endParaRPr lang="en-GB" dirty="0"/>
          </a:p>
        </p:txBody>
      </p:sp>
      <p:sp>
        <p:nvSpPr>
          <p:cNvPr id="4" name="Picture Placeholder 3">
            <a:extLst>
              <a:ext uri="{FF2B5EF4-FFF2-40B4-BE49-F238E27FC236}">
                <a16:creationId xmlns:a16="http://schemas.microsoft.com/office/drawing/2014/main" id="{7FA5D533-9002-4AAA-A7CD-EA63518F4D99}"/>
              </a:ext>
            </a:extLst>
          </p:cNvPr>
          <p:cNvSpPr>
            <a:spLocks noGrp="1"/>
          </p:cNvSpPr>
          <p:nvPr>
            <p:ph type="pic" sz="quarter" idx="11"/>
          </p:nvPr>
        </p:nvSpPr>
        <p:spPr/>
      </p:sp>
      <p:pic>
        <p:nvPicPr>
          <p:cNvPr id="5" name="Picture 4" descr="Icon&#10;&#10;Description automatically generated">
            <a:extLst>
              <a:ext uri="{FF2B5EF4-FFF2-40B4-BE49-F238E27FC236}">
                <a16:creationId xmlns:a16="http://schemas.microsoft.com/office/drawing/2014/main" id="{1BA4D6A1-A670-48D5-A2C0-42F66D79E175}"/>
              </a:ext>
            </a:extLst>
          </p:cNvPr>
          <p:cNvPicPr>
            <a:picLocks noChangeAspect="1"/>
          </p:cNvPicPr>
          <p:nvPr/>
        </p:nvPicPr>
        <p:blipFill>
          <a:blip r:embed="rId2"/>
          <a:stretch>
            <a:fillRect/>
          </a:stretch>
        </p:blipFill>
        <p:spPr>
          <a:xfrm>
            <a:off x="6988526" y="2455962"/>
            <a:ext cx="3819174" cy="3711476"/>
          </a:xfrm>
          <a:prstGeom prst="rect">
            <a:avLst/>
          </a:prstGeom>
        </p:spPr>
      </p:pic>
    </p:spTree>
    <p:extLst>
      <p:ext uri="{BB962C8B-B14F-4D97-AF65-F5344CB8AC3E}">
        <p14:creationId xmlns:p14="http://schemas.microsoft.com/office/powerpoint/2010/main" val="3942989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96CF-E415-4539-BBA4-64BD12FEADEA}"/>
              </a:ext>
            </a:extLst>
          </p:cNvPr>
          <p:cNvSpPr>
            <a:spLocks noGrp="1"/>
          </p:cNvSpPr>
          <p:nvPr>
            <p:ph type="ctrTitle"/>
          </p:nvPr>
        </p:nvSpPr>
        <p:spPr>
          <a:xfrm>
            <a:off x="3937781" y="2521738"/>
            <a:ext cx="6811108" cy="1441741"/>
          </a:xfrm>
        </p:spPr>
        <p:txBody>
          <a:bodyPr/>
          <a:lstStyle/>
          <a:p>
            <a:r>
              <a:rPr lang="en-GB" dirty="0"/>
              <a:t>The Heart Failure Policy Network</a:t>
            </a:r>
          </a:p>
        </p:txBody>
      </p:sp>
    </p:spTree>
    <p:extLst>
      <p:ext uri="{BB962C8B-B14F-4D97-AF65-F5344CB8AC3E}">
        <p14:creationId xmlns:p14="http://schemas.microsoft.com/office/powerpoint/2010/main" val="1649196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A925E-F3A2-7A43-9689-67F4B1F83FC7}"/>
              </a:ext>
            </a:extLst>
          </p:cNvPr>
          <p:cNvSpPr>
            <a:spLocks noGrp="1"/>
          </p:cNvSpPr>
          <p:nvPr>
            <p:ph type="ctrTitle"/>
          </p:nvPr>
        </p:nvSpPr>
        <p:spPr>
          <a:xfrm>
            <a:off x="540000" y="1152000"/>
            <a:ext cx="5264452" cy="1897955"/>
          </a:xfrm>
        </p:spPr>
        <p:txBody>
          <a:bodyPr/>
          <a:lstStyle/>
          <a:p>
            <a:pPr>
              <a:lnSpc>
                <a:spcPts val="3720"/>
              </a:lnSpc>
            </a:pPr>
            <a:r>
              <a:rPr lang="en-GB" spc="-130" dirty="0"/>
              <a:t>The Heart Failure Policy Network was created to help improve the lives of people living with heart failure</a:t>
            </a:r>
            <a:endParaRPr lang="en-US" dirty="0"/>
          </a:p>
        </p:txBody>
      </p:sp>
      <p:sp>
        <p:nvSpPr>
          <p:cNvPr id="3" name="Text Placeholder 2">
            <a:extLst>
              <a:ext uri="{FF2B5EF4-FFF2-40B4-BE49-F238E27FC236}">
                <a16:creationId xmlns:a16="http://schemas.microsoft.com/office/drawing/2014/main" id="{16E478CB-A46E-0F4C-AA29-FD8CF26CA608}"/>
              </a:ext>
            </a:extLst>
          </p:cNvPr>
          <p:cNvSpPr>
            <a:spLocks noGrp="1"/>
          </p:cNvSpPr>
          <p:nvPr>
            <p:ph type="body" sz="quarter" idx="10"/>
          </p:nvPr>
        </p:nvSpPr>
        <p:spPr>
          <a:xfrm>
            <a:off x="539750" y="3429000"/>
            <a:ext cx="10760482" cy="1940916"/>
          </a:xfrm>
        </p:spPr>
        <p:txBody>
          <a:bodyPr/>
          <a:lstStyle/>
          <a:p>
            <a:pPr lvl="0" defTabSz="457200">
              <a:lnSpc>
                <a:spcPct val="120000"/>
              </a:lnSpc>
              <a:spcBef>
                <a:spcPts val="0"/>
              </a:spcBef>
              <a:buClrTx/>
              <a:defRPr/>
            </a:pPr>
            <a:r>
              <a:rPr lang="en-GB" dirty="0">
                <a:solidFill>
                  <a:srgbClr val="4F4F4F"/>
                </a:solidFill>
              </a:rPr>
              <a:t>The goal of the Heart Failure Policy Network (HFPN) is to raise awareness of unmet needs surrounding HF and its care. </a:t>
            </a:r>
          </a:p>
          <a:p>
            <a:pPr lvl="0" defTabSz="457200">
              <a:lnSpc>
                <a:spcPct val="120000"/>
              </a:lnSpc>
              <a:spcBef>
                <a:spcPts val="0"/>
              </a:spcBef>
              <a:buClrTx/>
              <a:defRPr/>
            </a:pPr>
            <a:r>
              <a:rPr lang="en-GB" dirty="0">
                <a:solidFill>
                  <a:srgbClr val="4F4F4F"/>
                </a:solidFill>
              </a:rPr>
              <a:t>The Network is an independent, multidisciplinary group of healthcare professionals, patient advocacy groups, policymakers and other stakeholders from across Europe. Members provide their time for free. All content produced by the HFPN is non-promotional and non-commercial.</a:t>
            </a:r>
          </a:p>
        </p:txBody>
      </p:sp>
      <p:pic>
        <p:nvPicPr>
          <p:cNvPr id="4" name="Picture 3">
            <a:extLst>
              <a:ext uri="{FF2B5EF4-FFF2-40B4-BE49-F238E27FC236}">
                <a16:creationId xmlns:a16="http://schemas.microsoft.com/office/drawing/2014/main" id="{5B964C93-C013-234F-8E49-BA42971EC9F8}"/>
              </a:ext>
            </a:extLst>
          </p:cNvPr>
          <p:cNvPicPr>
            <a:picLocks noChangeAspect="1"/>
          </p:cNvPicPr>
          <p:nvPr/>
        </p:nvPicPr>
        <p:blipFill rotWithShape="1">
          <a:blip r:embed="rId2">
            <a:extLst>
              <a:ext uri="{28A0092B-C50C-407E-A947-70E740481C1C}">
                <a14:useLocalDpi xmlns:a14="http://schemas.microsoft.com/office/drawing/2010/main" val="0"/>
              </a:ext>
            </a:extLst>
          </a:blip>
          <a:srcRect t="22614" b="38796"/>
          <a:stretch/>
        </p:blipFill>
        <p:spPr>
          <a:xfrm>
            <a:off x="6096000" y="1152000"/>
            <a:ext cx="5556000" cy="1420280"/>
          </a:xfrm>
          <a:prstGeom prst="roundRect">
            <a:avLst>
              <a:gd name="adj" fmla="val 0"/>
            </a:avLst>
          </a:prstGeom>
          <a:noFill/>
          <a:ln w="12700" cap="sq">
            <a:solidFill>
              <a:srgbClr val="692558"/>
            </a:solidFill>
          </a:ln>
          <a:effectLst>
            <a:reflection blurRad="12700" stA="0" endPos="28000" dist="5000" dir="5400000" sy="-100000" algn="bl" rotWithShape="0"/>
          </a:effectLst>
        </p:spPr>
      </p:pic>
      <p:sp>
        <p:nvSpPr>
          <p:cNvPr id="10" name="Text Placeholder 2">
            <a:extLst>
              <a:ext uri="{FF2B5EF4-FFF2-40B4-BE49-F238E27FC236}">
                <a16:creationId xmlns:a16="http://schemas.microsoft.com/office/drawing/2014/main" id="{B24D4EF2-B6C1-774B-AE60-F721DB2C0EE8}"/>
              </a:ext>
            </a:extLst>
          </p:cNvPr>
          <p:cNvSpPr txBox="1">
            <a:spLocks/>
          </p:cNvSpPr>
          <p:nvPr/>
        </p:nvSpPr>
        <p:spPr>
          <a:xfrm>
            <a:off x="6096001" y="2707233"/>
            <a:ext cx="5673706" cy="323165"/>
          </a:xfrm>
          <a:prstGeom prst="rect">
            <a:avLst/>
          </a:prstGeom>
        </p:spPr>
        <p:txBody>
          <a:bodyPr wrap="square" lIns="0" tIns="0" rIns="0" bIns="0">
            <a:spAutoFit/>
          </a:bodyPr>
          <a:lstStyle>
            <a:lvl1pPr marL="0" indent="-228600" algn="l" defTabSz="914400" rtl="0" eaLnBrk="1" latinLnBrk="0" hangingPunct="1">
              <a:lnSpc>
                <a:spcPts val="2700"/>
              </a:lnSpc>
              <a:spcBef>
                <a:spcPts val="1000"/>
              </a:spcBef>
              <a:spcAft>
                <a:spcPts val="1000"/>
              </a:spcAft>
              <a:buFontTx/>
              <a:buNone/>
              <a:defRPr sz="2000" kern="1200">
                <a:solidFill>
                  <a:srgbClr val="4D4D4C"/>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ts val="2700"/>
              </a:lnSpc>
              <a:spcBef>
                <a:spcPts val="500"/>
              </a:spcBef>
              <a:spcAft>
                <a:spcPts val="1000"/>
              </a:spcAft>
              <a:buClr>
                <a:srgbClr val="692558"/>
              </a:buClr>
              <a:buFont typeface="Arial" panose="020B0604020202020204" pitchFamily="34" charset="0"/>
              <a:buChar char="•"/>
              <a:defRPr sz="2000" kern="1200">
                <a:solidFill>
                  <a:srgbClr val="4D4D4C"/>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00000"/>
              </a:lnSpc>
              <a:spcBef>
                <a:spcPts val="0"/>
              </a:spcBef>
            </a:pPr>
            <a:r>
              <a:rPr lang="en-GB" sz="1050" dirty="0"/>
              <a:t>Members and supporters of the HFPN gathered at the European Parliament, Brussels, to mark the launch of </a:t>
            </a:r>
            <a:r>
              <a:rPr lang="en-GB" sz="1050" i="1" dirty="0">
                <a:solidFill>
                  <a:srgbClr val="404040"/>
                </a:solidFill>
              </a:rPr>
              <a:t>The handbook of multidisciplinary and integrated heart failure care </a:t>
            </a:r>
            <a:r>
              <a:rPr lang="en-GB" sz="1050" dirty="0"/>
              <a:t>in 2018 </a:t>
            </a:r>
            <a:endParaRPr lang="en-GB" sz="1050" i="1" dirty="0"/>
          </a:p>
        </p:txBody>
      </p:sp>
    </p:spTree>
    <p:extLst>
      <p:ext uri="{BB962C8B-B14F-4D97-AF65-F5344CB8AC3E}">
        <p14:creationId xmlns:p14="http://schemas.microsoft.com/office/powerpoint/2010/main" val="2225733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353C-A137-364D-BC2A-5EE4B9D309BF}"/>
              </a:ext>
            </a:extLst>
          </p:cNvPr>
          <p:cNvSpPr>
            <a:spLocks noGrp="1"/>
          </p:cNvSpPr>
          <p:nvPr>
            <p:ph type="ctrTitle"/>
          </p:nvPr>
        </p:nvSpPr>
        <p:spPr>
          <a:xfrm>
            <a:off x="540000" y="1152000"/>
            <a:ext cx="10760482" cy="948978"/>
          </a:xfrm>
        </p:spPr>
        <p:txBody>
          <a:bodyPr/>
          <a:lstStyle/>
          <a:p>
            <a:r>
              <a:rPr lang="en-GB" spc="-130"/>
              <a:t>We have been active since 2015, working to drive greater government recognition of heart failure</a:t>
            </a:r>
            <a:endParaRPr lang="en-US"/>
          </a:p>
        </p:txBody>
      </p:sp>
      <p:sp>
        <p:nvSpPr>
          <p:cNvPr id="3" name="Text Placeholder 2">
            <a:extLst>
              <a:ext uri="{FF2B5EF4-FFF2-40B4-BE49-F238E27FC236}">
                <a16:creationId xmlns:a16="http://schemas.microsoft.com/office/drawing/2014/main" id="{38B19161-8086-8641-A787-9866CCA3EB31}"/>
              </a:ext>
            </a:extLst>
          </p:cNvPr>
          <p:cNvSpPr>
            <a:spLocks noGrp="1"/>
          </p:cNvSpPr>
          <p:nvPr>
            <p:ph type="body" sz="quarter" idx="10"/>
          </p:nvPr>
        </p:nvSpPr>
        <p:spPr>
          <a:xfrm>
            <a:off x="539750" y="2340000"/>
            <a:ext cx="11093450" cy="664349"/>
          </a:xfrm>
        </p:spPr>
        <p:txBody>
          <a:bodyPr/>
          <a:lstStyle/>
          <a:p>
            <a:r>
              <a:rPr lang="en-GB" dirty="0">
                <a:solidFill>
                  <a:srgbClr val="404040"/>
                </a:solidFill>
              </a:rPr>
              <a:t>We have sought </a:t>
            </a:r>
            <a:r>
              <a:rPr lang="en-GB" dirty="0">
                <a:solidFill>
                  <a:srgbClr val="4F4F4F"/>
                </a:solidFill>
              </a:rPr>
              <a:t>to transform the way health system leaders view HF, and support the HF advocacy community to drive meaningful changes in policy and practice.</a:t>
            </a:r>
          </a:p>
        </p:txBody>
      </p:sp>
      <p:pic>
        <p:nvPicPr>
          <p:cNvPr id="5" name="Picture 4">
            <a:extLst>
              <a:ext uri="{FF2B5EF4-FFF2-40B4-BE49-F238E27FC236}">
                <a16:creationId xmlns:a16="http://schemas.microsoft.com/office/drawing/2014/main" id="{2EFAA239-17F2-A842-B95F-471BC3B52C43}"/>
              </a:ext>
            </a:extLst>
          </p:cNvPr>
          <p:cNvPicPr>
            <a:picLocks noChangeAspect="1"/>
          </p:cNvPicPr>
          <p:nvPr/>
        </p:nvPicPr>
        <p:blipFill>
          <a:blip r:embed="rId3"/>
          <a:stretch>
            <a:fillRect/>
          </a:stretch>
        </p:blipFill>
        <p:spPr>
          <a:xfrm>
            <a:off x="0" y="3098800"/>
            <a:ext cx="12192000" cy="3098800"/>
          </a:xfrm>
          <a:prstGeom prst="rect">
            <a:avLst/>
          </a:prstGeom>
        </p:spPr>
      </p:pic>
      <p:sp>
        <p:nvSpPr>
          <p:cNvPr id="4" name="Rectangle 3">
            <a:extLst>
              <a:ext uri="{FF2B5EF4-FFF2-40B4-BE49-F238E27FC236}">
                <a16:creationId xmlns:a16="http://schemas.microsoft.com/office/drawing/2014/main" id="{F982E20B-B1D8-4E31-BDBB-313B4F142345}"/>
              </a:ext>
            </a:extLst>
          </p:cNvPr>
          <p:cNvSpPr/>
          <p:nvPr/>
        </p:nvSpPr>
        <p:spPr>
          <a:xfrm>
            <a:off x="5756366" y="3657600"/>
            <a:ext cx="1166948" cy="165462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3C2249FA-6E7C-46D8-AC81-FD4CEB567F26}"/>
              </a:ext>
            </a:extLst>
          </p:cNvPr>
          <p:cNvSpPr/>
          <p:nvPr/>
        </p:nvSpPr>
        <p:spPr>
          <a:xfrm>
            <a:off x="10358846" y="3657600"/>
            <a:ext cx="1166948" cy="165462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5068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PN_TEMPLATE_211220_v2" id="{1F41AA59-0CB8-4F4F-A286-D412DE3503EC}" vid="{239C5C82-2D7E-A54E-BA02-ABCE8E60E5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7aa0645b-3505-4e36-b468-8a8e50e264ac">ZQAJV34P2EU3-41302979-305291</_dlc_DocId>
    <_dlc_DocIdUrl xmlns="7aa0645b-3505-4e36-b468-8a8e50e264ac">
      <Url>https://shwhealth.sharepoint.com/sites/Documents/_layouts/15/DocIdRedir.aspx?ID=ZQAJV34P2EU3-41302979-305291</Url>
      <Description>ZQAJV34P2EU3-41302979-305291</Description>
    </_dlc_DocIdUrl>
    <IconOverlay xmlns="http://schemas.microsoft.com/sharepoint/v4" xsi:nil="true"/>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D6BC6C07D6DC3340B2C02A7D98ADA636" ma:contentTypeVersion="369" ma:contentTypeDescription="Create a new document." ma:contentTypeScope="" ma:versionID="f84d2782db63ebc031945d24adb1b98e">
  <xsd:schema xmlns:xsd="http://www.w3.org/2001/XMLSchema" xmlns:xs="http://www.w3.org/2001/XMLSchema" xmlns:p="http://schemas.microsoft.com/office/2006/metadata/properties" xmlns:ns2="7aa0645b-3505-4e36-b468-8a8e50e264ac" xmlns:ns3="ca7a4d8e-7162-43e4-9eda-c171c43e193d" xmlns:ns4="http://schemas.microsoft.com/sharepoint/v4" targetNamespace="http://schemas.microsoft.com/office/2006/metadata/properties" ma:root="true" ma:fieldsID="e6e4881510a7d13028cfb2c4fa25fa45" ns2:_="" ns3:_="" ns4:_="">
    <xsd:import namespace="7aa0645b-3505-4e36-b468-8a8e50e264ac"/>
    <xsd:import namespace="ca7a4d8e-7162-43e4-9eda-c171c43e193d"/>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IconOverlay"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0645b-3505-4e36-b468-8a8e50e264a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7a4d8e-7162-43e4-9eda-c171c43e193d"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C89CD8E-B185-4392-A8AA-CD8B981790DC}">
  <ds:schemaRefs>
    <ds:schemaRef ds:uri="7aa0645b-3505-4e36-b468-8a8e50e264ac"/>
    <ds:schemaRef ds:uri="http://schemas.microsoft.com/office/2006/metadata/properties"/>
    <ds:schemaRef ds:uri="http://schemas.microsoft.com/office/infopath/2007/PartnerControls"/>
    <ds:schemaRef ds:uri="http://schemas.microsoft.com/sharepoint/v4"/>
  </ds:schemaRefs>
</ds:datastoreItem>
</file>

<file path=customXml/itemProps2.xml><?xml version="1.0" encoding="utf-8"?>
<ds:datastoreItem xmlns:ds="http://schemas.openxmlformats.org/officeDocument/2006/customXml" ds:itemID="{B38BAC03-9D48-40B1-824C-10B19A774222}">
  <ds:schemaRefs>
    <ds:schemaRef ds:uri="http://schemas.microsoft.com/sharepoint/events"/>
  </ds:schemaRefs>
</ds:datastoreItem>
</file>

<file path=customXml/itemProps3.xml><?xml version="1.0" encoding="utf-8"?>
<ds:datastoreItem xmlns:ds="http://schemas.openxmlformats.org/officeDocument/2006/customXml" ds:itemID="{909A2EB5-FC8B-4238-B839-B607BCF9BFFD}">
  <ds:schemaRefs>
    <ds:schemaRef ds:uri="7aa0645b-3505-4e36-b468-8a8e50e264ac"/>
    <ds:schemaRef ds:uri="ca7a4d8e-7162-43e4-9eda-c171c43e19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1222BB4B-8F60-47F7-A526-BFE2F0AB7D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HFPN_PPT template 2021</Template>
  <TotalTime>1605</TotalTime>
  <Words>1297</Words>
  <Application>Microsoft Office PowerPoint</Application>
  <PresentationFormat>Widescreen</PresentationFormat>
  <Paragraphs>94</Paragraphs>
  <Slides>22</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Roboto Slab</vt:lpstr>
      <vt:lpstr>Office Theme</vt:lpstr>
      <vt:lpstr>PowerPoint Presentation</vt:lpstr>
      <vt:lpstr>Overview</vt:lpstr>
      <vt:lpstr>Heart failure and its political context</vt:lpstr>
      <vt:lpstr>Heart failure is a common and complex syndrome</vt:lpstr>
      <vt:lpstr>Heart failure places a considerable burden on people, healthcare systems, the economy and society</vt:lpstr>
      <vt:lpstr>The right package of care can improve outcomes for people living with heart failure</vt:lpstr>
      <vt:lpstr>The Heart Failure Policy Network</vt:lpstr>
      <vt:lpstr>The Heart Failure Policy Network was created to help improve the lives of people living with heart failure</vt:lpstr>
      <vt:lpstr>We have been active since 2015, working to drive greater government recognition of heart failure</vt:lpstr>
      <vt:lpstr>The handbook of multidisciplinary and integrated heart failure care</vt:lpstr>
      <vt:lpstr>The handbook made a European call to action based on measurable policy and system elements</vt:lpstr>
      <vt:lpstr>This work has supported national advocates in pushing for meaningful change in heart failure policy and practice</vt:lpstr>
      <vt:lpstr>Heart failure policy and practice in Europe</vt:lpstr>
      <vt:lpstr>This work aimed to create a foundation for political change in heart failure across Europe</vt:lpstr>
      <vt:lpstr>Heart failure policy and practice in Europe evolved in consultation with key experts</vt:lpstr>
      <vt:lpstr>We identified substantial gaps in central policies and heart failure care in all countries</vt:lpstr>
      <vt:lpstr>Few countries have a dedicated strategy on heart failure</vt:lpstr>
      <vt:lpstr>Essential aspects of heart failure care are missing in community settings</vt:lpstr>
      <vt:lpstr>Advancing meaningful policy change in heart failure</vt:lpstr>
      <vt:lpstr>In 2021, the HFPN will focus on mobilising heart failure advocacy to communicate with decision-makers.</vt:lpstr>
      <vt:lpstr>Our country profiles are a comprehensive resource for national advocates</vt:lpstr>
      <vt:lpstr>The Heart Failure Policy Network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Whelan</dc:creator>
  <cp:lastModifiedBy>Marissa Mes</cp:lastModifiedBy>
  <cp:revision>49</cp:revision>
  <dcterms:created xsi:type="dcterms:W3CDTF">2021-01-21T11:22:58Z</dcterms:created>
  <dcterms:modified xsi:type="dcterms:W3CDTF">2021-01-25T13:15:38Z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0x010100D6BC6C07D6DC3340B2C02A7D98ADA636</vt:lpwstr>
  </property>
  <property fmtid="{D5CDD505-2E9C-101B-9397-08002B2CF9AE}" pid="3" name="_dlc_DocIdItemGuid">
    <vt:lpwstr>41116e51-802c-4e91-bc3b-0842a72a37f6</vt:lpwstr>
  </property>
</Properties>
</file>