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94" r:id="rId4"/>
    <p:sldId id="396" r:id="rId5"/>
    <p:sldId id="398" r:id="rId6"/>
    <p:sldId id="414" r:id="rId7"/>
    <p:sldId id="419" r:id="rId8"/>
    <p:sldId id="421" r:id="rId9"/>
    <p:sldId id="417" r:id="rId10"/>
    <p:sldId id="423" r:id="rId11"/>
    <p:sldId id="415" r:id="rId12"/>
    <p:sldId id="427" r:id="rId13"/>
    <p:sldId id="422" r:id="rId14"/>
    <p:sldId id="397" r:id="rId15"/>
    <p:sldId id="416" r:id="rId16"/>
    <p:sldId id="426" r:id="rId17"/>
    <p:sldId id="425" r:id="rId18"/>
    <p:sldId id="399" r:id="rId19"/>
    <p:sldId id="400" r:id="rId20"/>
    <p:sldId id="402" r:id="rId21"/>
    <p:sldId id="403" r:id="rId22"/>
    <p:sldId id="428"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1ED71-E271-C74C-BCF7-98FF42C0DF6B}" v="95" dt="2020-10-29T06:22:58.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2FD04-1C8E-459F-B7B8-958283B6F35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91DD0C3-9DE2-44F2-BC42-34FDA24D7A00}">
      <dgm:prSet phldrT="[Testo]"/>
      <dgm:spPr/>
      <dgm:t>
        <a:bodyPr/>
        <a:lstStyle/>
        <a:p>
          <a:r>
            <a:rPr lang="it-IT" dirty="0" err="1"/>
            <a:t>Poor</a:t>
          </a:r>
          <a:r>
            <a:rPr lang="it-IT" dirty="0"/>
            <a:t> </a:t>
          </a:r>
          <a:r>
            <a:rPr lang="it-IT" dirty="0" err="1"/>
            <a:t>adherence</a:t>
          </a:r>
          <a:endParaRPr lang="en-GB" dirty="0"/>
        </a:p>
      </dgm:t>
    </dgm:pt>
    <dgm:pt modelId="{F42E5DCC-88A6-40DA-89B4-7CF52ABE5F37}" type="parTrans" cxnId="{4A4DAC7D-A02D-41C7-A55D-AB54618530F6}">
      <dgm:prSet/>
      <dgm:spPr/>
      <dgm:t>
        <a:bodyPr/>
        <a:lstStyle/>
        <a:p>
          <a:endParaRPr lang="en-GB"/>
        </a:p>
      </dgm:t>
    </dgm:pt>
    <dgm:pt modelId="{FD697CBC-E3F4-4A26-A0A3-C911772F83C3}" type="sibTrans" cxnId="{4A4DAC7D-A02D-41C7-A55D-AB54618530F6}">
      <dgm:prSet/>
      <dgm:spPr/>
      <dgm:t>
        <a:bodyPr/>
        <a:lstStyle/>
        <a:p>
          <a:endParaRPr lang="en-GB"/>
        </a:p>
      </dgm:t>
    </dgm:pt>
    <dgm:pt modelId="{1C102F37-DE3E-4299-BCC2-F7442B768F66}">
      <dgm:prSet phldrT="[Testo]"/>
      <dgm:spPr/>
      <dgm:t>
        <a:bodyPr/>
        <a:lstStyle/>
        <a:p>
          <a:r>
            <a:rPr lang="it-IT" dirty="0" err="1"/>
            <a:t>Worse</a:t>
          </a:r>
          <a:r>
            <a:rPr lang="it-IT" dirty="0"/>
            <a:t> </a:t>
          </a:r>
          <a:r>
            <a:rPr lang="it-IT" dirty="0" err="1"/>
            <a:t>clinical</a:t>
          </a:r>
          <a:r>
            <a:rPr lang="it-IT" dirty="0"/>
            <a:t> </a:t>
          </a:r>
          <a:r>
            <a:rPr lang="it-IT" dirty="0" err="1"/>
            <a:t>outcomes</a:t>
          </a:r>
          <a:endParaRPr lang="en-GB" dirty="0"/>
        </a:p>
      </dgm:t>
    </dgm:pt>
    <dgm:pt modelId="{5A132D42-A20F-460A-9D3A-DDC48E997EE2}" type="parTrans" cxnId="{2D98337C-6A19-401D-9838-753749587B23}">
      <dgm:prSet/>
      <dgm:spPr/>
      <dgm:t>
        <a:bodyPr/>
        <a:lstStyle/>
        <a:p>
          <a:endParaRPr lang="en-GB"/>
        </a:p>
      </dgm:t>
    </dgm:pt>
    <dgm:pt modelId="{AD0B2F0B-0BFF-4397-A990-F095FF02EA60}" type="sibTrans" cxnId="{2D98337C-6A19-401D-9838-753749587B23}">
      <dgm:prSet/>
      <dgm:spPr/>
      <dgm:t>
        <a:bodyPr/>
        <a:lstStyle/>
        <a:p>
          <a:endParaRPr lang="en-GB"/>
        </a:p>
      </dgm:t>
    </dgm:pt>
    <dgm:pt modelId="{7A5B5A7F-AA49-45A8-88A0-63F31D1AB968}">
      <dgm:prSet phldrT="[Testo]"/>
      <dgm:spPr/>
      <dgm:t>
        <a:bodyPr/>
        <a:lstStyle/>
        <a:p>
          <a:r>
            <a:rPr lang="it-IT" dirty="0" err="1"/>
            <a:t>Increased</a:t>
          </a:r>
          <a:r>
            <a:rPr lang="it-IT" dirty="0"/>
            <a:t> </a:t>
          </a:r>
          <a:r>
            <a:rPr lang="it-IT" dirty="0" err="1"/>
            <a:t>healthcare</a:t>
          </a:r>
          <a:r>
            <a:rPr lang="it-IT" dirty="0"/>
            <a:t> </a:t>
          </a:r>
          <a:r>
            <a:rPr lang="it-IT" dirty="0" err="1"/>
            <a:t>resource</a:t>
          </a:r>
          <a:r>
            <a:rPr lang="it-IT" dirty="0"/>
            <a:t> </a:t>
          </a:r>
          <a:r>
            <a:rPr lang="it-IT" dirty="0" err="1"/>
            <a:t>utilization</a:t>
          </a:r>
          <a:endParaRPr lang="en-GB" dirty="0"/>
        </a:p>
      </dgm:t>
    </dgm:pt>
    <dgm:pt modelId="{F3AFC281-4F3A-49B9-8166-8D09C27EE6D4}" type="parTrans" cxnId="{E12B2FB5-E86E-4239-B372-B66BFDDFFB51}">
      <dgm:prSet/>
      <dgm:spPr/>
      <dgm:t>
        <a:bodyPr/>
        <a:lstStyle/>
        <a:p>
          <a:endParaRPr lang="en-GB"/>
        </a:p>
      </dgm:t>
    </dgm:pt>
    <dgm:pt modelId="{2DA08522-4742-48D2-99D0-DEA3774FEA3A}" type="sibTrans" cxnId="{E12B2FB5-E86E-4239-B372-B66BFDDFFB51}">
      <dgm:prSet/>
      <dgm:spPr/>
      <dgm:t>
        <a:bodyPr/>
        <a:lstStyle/>
        <a:p>
          <a:endParaRPr lang="en-GB"/>
        </a:p>
      </dgm:t>
    </dgm:pt>
    <dgm:pt modelId="{FF6B860D-87D6-4ECB-9C37-D9811B7DF561}">
      <dgm:prSet phldrT="[Testo]"/>
      <dgm:spPr/>
      <dgm:t>
        <a:bodyPr/>
        <a:lstStyle/>
        <a:p>
          <a:r>
            <a:rPr lang="it-IT" dirty="0" err="1"/>
            <a:t>Increased</a:t>
          </a:r>
          <a:r>
            <a:rPr lang="it-IT" dirty="0"/>
            <a:t> </a:t>
          </a:r>
          <a:r>
            <a:rPr lang="it-IT" dirty="0" err="1"/>
            <a:t>healthcare</a:t>
          </a:r>
          <a:r>
            <a:rPr lang="it-IT" dirty="0"/>
            <a:t> costs</a:t>
          </a:r>
          <a:endParaRPr lang="en-GB" dirty="0"/>
        </a:p>
      </dgm:t>
    </dgm:pt>
    <dgm:pt modelId="{AB097B25-C1C2-4218-AD11-7C181E2DD484}" type="parTrans" cxnId="{A75F564D-C2A7-4165-B2B2-EA0755D7AD10}">
      <dgm:prSet/>
      <dgm:spPr/>
      <dgm:t>
        <a:bodyPr/>
        <a:lstStyle/>
        <a:p>
          <a:endParaRPr lang="en-GB"/>
        </a:p>
      </dgm:t>
    </dgm:pt>
    <dgm:pt modelId="{1B6F8E2E-AD18-4B1C-9958-06F16131CD81}" type="sibTrans" cxnId="{A75F564D-C2A7-4165-B2B2-EA0755D7AD10}">
      <dgm:prSet/>
      <dgm:spPr/>
      <dgm:t>
        <a:bodyPr/>
        <a:lstStyle/>
        <a:p>
          <a:endParaRPr lang="en-GB"/>
        </a:p>
      </dgm:t>
    </dgm:pt>
    <dgm:pt modelId="{2F16DEC5-2038-4689-8162-02FEA1E1DE7C}">
      <dgm:prSet phldrT="[Testo]"/>
      <dgm:spPr/>
      <dgm:t>
        <a:bodyPr/>
        <a:lstStyle/>
        <a:p>
          <a:r>
            <a:rPr lang="it-IT" dirty="0" err="1"/>
            <a:t>Economic</a:t>
          </a:r>
          <a:r>
            <a:rPr lang="it-IT" dirty="0"/>
            <a:t> burden on </a:t>
          </a:r>
          <a:r>
            <a:rPr lang="it-IT" dirty="0" err="1"/>
            <a:t>patient</a:t>
          </a:r>
          <a:endParaRPr lang="en-GB" dirty="0"/>
        </a:p>
      </dgm:t>
    </dgm:pt>
    <dgm:pt modelId="{8A6A2B05-4C19-4990-93FD-F98807D07667}" type="parTrans" cxnId="{7EDC0A42-B44C-47B2-A57D-2AA8F7424F63}">
      <dgm:prSet/>
      <dgm:spPr/>
      <dgm:t>
        <a:bodyPr/>
        <a:lstStyle/>
        <a:p>
          <a:endParaRPr lang="en-GB"/>
        </a:p>
      </dgm:t>
    </dgm:pt>
    <dgm:pt modelId="{685B3842-C4FA-47E1-B2A1-9F9776056608}" type="sibTrans" cxnId="{7EDC0A42-B44C-47B2-A57D-2AA8F7424F63}">
      <dgm:prSet/>
      <dgm:spPr/>
      <dgm:t>
        <a:bodyPr/>
        <a:lstStyle/>
        <a:p>
          <a:endParaRPr lang="en-GB"/>
        </a:p>
      </dgm:t>
    </dgm:pt>
    <dgm:pt modelId="{93F78083-9A9D-4FE0-8F15-BEA666C07860}" type="pres">
      <dgm:prSet presAssocID="{58C2FD04-1C8E-459F-B7B8-958283B6F357}" presName="cycle" presStyleCnt="0">
        <dgm:presLayoutVars>
          <dgm:dir/>
          <dgm:resizeHandles val="exact"/>
        </dgm:presLayoutVars>
      </dgm:prSet>
      <dgm:spPr/>
    </dgm:pt>
    <dgm:pt modelId="{F09B7BC0-3BEC-4A7F-82A4-5575ED6D9B8C}" type="pres">
      <dgm:prSet presAssocID="{D91DD0C3-9DE2-44F2-BC42-34FDA24D7A00}" presName="node" presStyleLbl="node1" presStyleIdx="0" presStyleCnt="5" custScaleX="142674" custScaleY="111958">
        <dgm:presLayoutVars>
          <dgm:bulletEnabled val="1"/>
        </dgm:presLayoutVars>
      </dgm:prSet>
      <dgm:spPr/>
    </dgm:pt>
    <dgm:pt modelId="{95BBEDD7-5592-4EC1-99D4-2BC43EBBF049}" type="pres">
      <dgm:prSet presAssocID="{FD697CBC-E3F4-4A26-A0A3-C911772F83C3}" presName="sibTrans" presStyleLbl="sibTrans2D1" presStyleIdx="0" presStyleCnt="5"/>
      <dgm:spPr/>
    </dgm:pt>
    <dgm:pt modelId="{3353C63F-AC42-455D-95A3-AAB6653A00DF}" type="pres">
      <dgm:prSet presAssocID="{FD697CBC-E3F4-4A26-A0A3-C911772F83C3}" presName="connectorText" presStyleLbl="sibTrans2D1" presStyleIdx="0" presStyleCnt="5"/>
      <dgm:spPr/>
    </dgm:pt>
    <dgm:pt modelId="{873113B3-E71B-4F23-901B-A56EC04B1C85}" type="pres">
      <dgm:prSet presAssocID="{1C102F37-DE3E-4299-BCC2-F7442B768F66}" presName="node" presStyleLbl="node1" presStyleIdx="1" presStyleCnt="5" custScaleX="142682" custScaleY="111985" custRadScaleRad="121206" custRadScaleInc="12096">
        <dgm:presLayoutVars>
          <dgm:bulletEnabled val="1"/>
        </dgm:presLayoutVars>
      </dgm:prSet>
      <dgm:spPr/>
    </dgm:pt>
    <dgm:pt modelId="{06A170DA-E5B4-4BF8-BCCE-C868BB324936}" type="pres">
      <dgm:prSet presAssocID="{AD0B2F0B-0BFF-4397-A990-F095FF02EA60}" presName="sibTrans" presStyleLbl="sibTrans2D1" presStyleIdx="1" presStyleCnt="5"/>
      <dgm:spPr/>
    </dgm:pt>
    <dgm:pt modelId="{4E1B2593-F3B0-4998-B880-79D2EEE0BA92}" type="pres">
      <dgm:prSet presAssocID="{AD0B2F0B-0BFF-4397-A990-F095FF02EA60}" presName="connectorText" presStyleLbl="sibTrans2D1" presStyleIdx="1" presStyleCnt="5"/>
      <dgm:spPr/>
    </dgm:pt>
    <dgm:pt modelId="{01ADC2DB-A284-4147-B4AE-4ACF221BC1DA}" type="pres">
      <dgm:prSet presAssocID="{7A5B5A7F-AA49-45A8-88A0-63F31D1AB968}" presName="node" presStyleLbl="node1" presStyleIdx="2" presStyleCnt="5" custScaleX="142682" custScaleY="111985" custRadScaleRad="109491" custRadScaleInc="-17676">
        <dgm:presLayoutVars>
          <dgm:bulletEnabled val="1"/>
        </dgm:presLayoutVars>
      </dgm:prSet>
      <dgm:spPr/>
    </dgm:pt>
    <dgm:pt modelId="{54D0B027-E582-47FD-B84F-A1116B15CDEB}" type="pres">
      <dgm:prSet presAssocID="{2DA08522-4742-48D2-99D0-DEA3774FEA3A}" presName="sibTrans" presStyleLbl="sibTrans2D1" presStyleIdx="2" presStyleCnt="5"/>
      <dgm:spPr/>
    </dgm:pt>
    <dgm:pt modelId="{EE6E0103-96BC-4C1F-AA5F-21ADD2E89D3B}" type="pres">
      <dgm:prSet presAssocID="{2DA08522-4742-48D2-99D0-DEA3774FEA3A}" presName="connectorText" presStyleLbl="sibTrans2D1" presStyleIdx="2" presStyleCnt="5"/>
      <dgm:spPr/>
    </dgm:pt>
    <dgm:pt modelId="{940775D7-D90C-4E76-82C4-98EF56D8F3FF}" type="pres">
      <dgm:prSet presAssocID="{FF6B860D-87D6-4ECB-9C37-D9811B7DF561}" presName="node" presStyleLbl="node1" presStyleIdx="3" presStyleCnt="5" custScaleX="142682" custScaleY="111985">
        <dgm:presLayoutVars>
          <dgm:bulletEnabled val="1"/>
        </dgm:presLayoutVars>
      </dgm:prSet>
      <dgm:spPr/>
    </dgm:pt>
    <dgm:pt modelId="{0EA5E89D-5A42-4888-8C6B-14495058DE5F}" type="pres">
      <dgm:prSet presAssocID="{1B6F8E2E-AD18-4B1C-9958-06F16131CD81}" presName="sibTrans" presStyleLbl="sibTrans2D1" presStyleIdx="3" presStyleCnt="5"/>
      <dgm:spPr/>
    </dgm:pt>
    <dgm:pt modelId="{9FD380E4-9566-404F-89F8-3B90AA8E0006}" type="pres">
      <dgm:prSet presAssocID="{1B6F8E2E-AD18-4B1C-9958-06F16131CD81}" presName="connectorText" presStyleLbl="sibTrans2D1" presStyleIdx="3" presStyleCnt="5"/>
      <dgm:spPr/>
    </dgm:pt>
    <dgm:pt modelId="{1E83EA2E-CFDD-4EDC-B5B5-7CC3734CFC35}" type="pres">
      <dgm:prSet presAssocID="{2F16DEC5-2038-4689-8162-02FEA1E1DE7C}" presName="node" presStyleLbl="node1" presStyleIdx="4" presStyleCnt="5" custScaleX="142682" custScaleY="111985" custRadScaleRad="117509" custRadScaleInc="-10880">
        <dgm:presLayoutVars>
          <dgm:bulletEnabled val="1"/>
        </dgm:presLayoutVars>
      </dgm:prSet>
      <dgm:spPr/>
    </dgm:pt>
    <dgm:pt modelId="{AD3BE705-86B8-43BE-9042-CDC5C77C1BA6}" type="pres">
      <dgm:prSet presAssocID="{685B3842-C4FA-47E1-B2A1-9F9776056608}" presName="sibTrans" presStyleLbl="sibTrans2D1" presStyleIdx="4" presStyleCnt="5"/>
      <dgm:spPr/>
    </dgm:pt>
    <dgm:pt modelId="{BA9A7676-5A80-4B85-BD24-BA6183C3FFBF}" type="pres">
      <dgm:prSet presAssocID="{685B3842-C4FA-47E1-B2A1-9F9776056608}" presName="connectorText" presStyleLbl="sibTrans2D1" presStyleIdx="4" presStyleCnt="5"/>
      <dgm:spPr/>
    </dgm:pt>
  </dgm:ptLst>
  <dgm:cxnLst>
    <dgm:cxn modelId="{F4EED201-B2CE-4115-B492-9137FB4D4664}" type="presOf" srcId="{FD697CBC-E3F4-4A26-A0A3-C911772F83C3}" destId="{3353C63F-AC42-455D-95A3-AAB6653A00DF}" srcOrd="1" destOrd="0" presId="urn:microsoft.com/office/officeart/2005/8/layout/cycle2"/>
    <dgm:cxn modelId="{62D1E40F-61E3-48B2-AEBE-375002818DA5}" type="presOf" srcId="{685B3842-C4FA-47E1-B2A1-9F9776056608}" destId="{BA9A7676-5A80-4B85-BD24-BA6183C3FFBF}" srcOrd="1" destOrd="0" presId="urn:microsoft.com/office/officeart/2005/8/layout/cycle2"/>
    <dgm:cxn modelId="{BC69B228-187C-4929-8F9E-06B4BF4E2EC6}" type="presOf" srcId="{2DA08522-4742-48D2-99D0-DEA3774FEA3A}" destId="{EE6E0103-96BC-4C1F-AA5F-21ADD2E89D3B}" srcOrd="1" destOrd="0" presId="urn:microsoft.com/office/officeart/2005/8/layout/cycle2"/>
    <dgm:cxn modelId="{DCDB763A-A735-4F69-A9C1-0BADFADFC968}" type="presOf" srcId="{1C102F37-DE3E-4299-BCC2-F7442B768F66}" destId="{873113B3-E71B-4F23-901B-A56EC04B1C85}" srcOrd="0" destOrd="0" presId="urn:microsoft.com/office/officeart/2005/8/layout/cycle2"/>
    <dgm:cxn modelId="{EACEC05E-EEA8-41D1-8773-41111B65F68F}" type="presOf" srcId="{2F16DEC5-2038-4689-8162-02FEA1E1DE7C}" destId="{1E83EA2E-CFDD-4EDC-B5B5-7CC3734CFC35}" srcOrd="0" destOrd="0" presId="urn:microsoft.com/office/officeart/2005/8/layout/cycle2"/>
    <dgm:cxn modelId="{7EDC0A42-B44C-47B2-A57D-2AA8F7424F63}" srcId="{58C2FD04-1C8E-459F-B7B8-958283B6F357}" destId="{2F16DEC5-2038-4689-8162-02FEA1E1DE7C}" srcOrd="4" destOrd="0" parTransId="{8A6A2B05-4C19-4990-93FD-F98807D07667}" sibTransId="{685B3842-C4FA-47E1-B2A1-9F9776056608}"/>
    <dgm:cxn modelId="{DF6E9A47-F4AA-4816-827F-1A825329D592}" type="presOf" srcId="{7A5B5A7F-AA49-45A8-88A0-63F31D1AB968}" destId="{01ADC2DB-A284-4147-B4AE-4ACF221BC1DA}" srcOrd="0" destOrd="0" presId="urn:microsoft.com/office/officeart/2005/8/layout/cycle2"/>
    <dgm:cxn modelId="{A139A16C-99CD-4019-9396-029620FB4BB0}" type="presOf" srcId="{1B6F8E2E-AD18-4B1C-9958-06F16131CD81}" destId="{0EA5E89D-5A42-4888-8C6B-14495058DE5F}" srcOrd="0" destOrd="0" presId="urn:microsoft.com/office/officeart/2005/8/layout/cycle2"/>
    <dgm:cxn modelId="{A75F564D-C2A7-4165-B2B2-EA0755D7AD10}" srcId="{58C2FD04-1C8E-459F-B7B8-958283B6F357}" destId="{FF6B860D-87D6-4ECB-9C37-D9811B7DF561}" srcOrd="3" destOrd="0" parTransId="{AB097B25-C1C2-4218-AD11-7C181E2DD484}" sibTransId="{1B6F8E2E-AD18-4B1C-9958-06F16131CD81}"/>
    <dgm:cxn modelId="{2D98337C-6A19-401D-9838-753749587B23}" srcId="{58C2FD04-1C8E-459F-B7B8-958283B6F357}" destId="{1C102F37-DE3E-4299-BCC2-F7442B768F66}" srcOrd="1" destOrd="0" parTransId="{5A132D42-A20F-460A-9D3A-DDC48E997EE2}" sibTransId="{AD0B2F0B-0BFF-4397-A990-F095FF02EA60}"/>
    <dgm:cxn modelId="{4A4DAC7D-A02D-41C7-A55D-AB54618530F6}" srcId="{58C2FD04-1C8E-459F-B7B8-958283B6F357}" destId="{D91DD0C3-9DE2-44F2-BC42-34FDA24D7A00}" srcOrd="0" destOrd="0" parTransId="{F42E5DCC-88A6-40DA-89B4-7CF52ABE5F37}" sibTransId="{FD697CBC-E3F4-4A26-A0A3-C911772F83C3}"/>
    <dgm:cxn modelId="{C1977980-B33B-4A17-865C-B879EC98956A}" type="presOf" srcId="{AD0B2F0B-0BFF-4397-A990-F095FF02EA60}" destId="{4E1B2593-F3B0-4998-B880-79D2EEE0BA92}" srcOrd="1" destOrd="0" presId="urn:microsoft.com/office/officeart/2005/8/layout/cycle2"/>
    <dgm:cxn modelId="{A17F7F90-4AB4-40E5-8142-F66DDCA9E4E5}" type="presOf" srcId="{FD697CBC-E3F4-4A26-A0A3-C911772F83C3}" destId="{95BBEDD7-5592-4EC1-99D4-2BC43EBBF049}" srcOrd="0" destOrd="0" presId="urn:microsoft.com/office/officeart/2005/8/layout/cycle2"/>
    <dgm:cxn modelId="{10283491-5C90-4253-A5CE-E635C7CA78CB}" type="presOf" srcId="{1B6F8E2E-AD18-4B1C-9958-06F16131CD81}" destId="{9FD380E4-9566-404F-89F8-3B90AA8E0006}" srcOrd="1" destOrd="0" presId="urn:microsoft.com/office/officeart/2005/8/layout/cycle2"/>
    <dgm:cxn modelId="{665CC098-528F-4B42-8ECF-C63FA6A2E353}" type="presOf" srcId="{FF6B860D-87D6-4ECB-9C37-D9811B7DF561}" destId="{940775D7-D90C-4E76-82C4-98EF56D8F3FF}" srcOrd="0" destOrd="0" presId="urn:microsoft.com/office/officeart/2005/8/layout/cycle2"/>
    <dgm:cxn modelId="{C0B3A19C-8F27-4E59-BD92-941110EA30DC}" type="presOf" srcId="{D91DD0C3-9DE2-44F2-BC42-34FDA24D7A00}" destId="{F09B7BC0-3BEC-4A7F-82A4-5575ED6D9B8C}" srcOrd="0" destOrd="0" presId="urn:microsoft.com/office/officeart/2005/8/layout/cycle2"/>
    <dgm:cxn modelId="{E12B2FB5-E86E-4239-B372-B66BFDDFFB51}" srcId="{58C2FD04-1C8E-459F-B7B8-958283B6F357}" destId="{7A5B5A7F-AA49-45A8-88A0-63F31D1AB968}" srcOrd="2" destOrd="0" parTransId="{F3AFC281-4F3A-49B9-8166-8D09C27EE6D4}" sibTransId="{2DA08522-4742-48D2-99D0-DEA3774FEA3A}"/>
    <dgm:cxn modelId="{2898D8C6-F7F0-4A17-B7A4-41142AB28390}" type="presOf" srcId="{685B3842-C4FA-47E1-B2A1-9F9776056608}" destId="{AD3BE705-86B8-43BE-9042-CDC5C77C1BA6}" srcOrd="0" destOrd="0" presId="urn:microsoft.com/office/officeart/2005/8/layout/cycle2"/>
    <dgm:cxn modelId="{D4D006E7-4656-4307-A005-6DD1E25EEA17}" type="presOf" srcId="{58C2FD04-1C8E-459F-B7B8-958283B6F357}" destId="{93F78083-9A9D-4FE0-8F15-BEA666C07860}" srcOrd="0" destOrd="0" presId="urn:microsoft.com/office/officeart/2005/8/layout/cycle2"/>
    <dgm:cxn modelId="{DB9253EE-9FC4-4E39-811D-EF3446B37607}" type="presOf" srcId="{AD0B2F0B-0BFF-4397-A990-F095FF02EA60}" destId="{06A170DA-E5B4-4BF8-BCCE-C868BB324936}" srcOrd="0" destOrd="0" presId="urn:microsoft.com/office/officeart/2005/8/layout/cycle2"/>
    <dgm:cxn modelId="{999C80F9-F113-479F-9BEC-766E12CFA3FF}" type="presOf" srcId="{2DA08522-4742-48D2-99D0-DEA3774FEA3A}" destId="{54D0B027-E582-47FD-B84F-A1116B15CDEB}" srcOrd="0" destOrd="0" presId="urn:microsoft.com/office/officeart/2005/8/layout/cycle2"/>
    <dgm:cxn modelId="{F75971B4-35CE-4822-90C8-72A055DDF116}" type="presParOf" srcId="{93F78083-9A9D-4FE0-8F15-BEA666C07860}" destId="{F09B7BC0-3BEC-4A7F-82A4-5575ED6D9B8C}" srcOrd="0" destOrd="0" presId="urn:microsoft.com/office/officeart/2005/8/layout/cycle2"/>
    <dgm:cxn modelId="{256BA9C1-19CD-4180-AC9A-722048E5A661}" type="presParOf" srcId="{93F78083-9A9D-4FE0-8F15-BEA666C07860}" destId="{95BBEDD7-5592-4EC1-99D4-2BC43EBBF049}" srcOrd="1" destOrd="0" presId="urn:microsoft.com/office/officeart/2005/8/layout/cycle2"/>
    <dgm:cxn modelId="{E9EEB4D0-20BD-4110-8B1B-A24D78CEB3D0}" type="presParOf" srcId="{95BBEDD7-5592-4EC1-99D4-2BC43EBBF049}" destId="{3353C63F-AC42-455D-95A3-AAB6653A00DF}" srcOrd="0" destOrd="0" presId="urn:microsoft.com/office/officeart/2005/8/layout/cycle2"/>
    <dgm:cxn modelId="{2AE1BCDA-BFA7-466B-8585-B3294F3E0BEB}" type="presParOf" srcId="{93F78083-9A9D-4FE0-8F15-BEA666C07860}" destId="{873113B3-E71B-4F23-901B-A56EC04B1C85}" srcOrd="2" destOrd="0" presId="urn:microsoft.com/office/officeart/2005/8/layout/cycle2"/>
    <dgm:cxn modelId="{D8C98F08-ED21-4AC7-AD9C-87BFC419EB47}" type="presParOf" srcId="{93F78083-9A9D-4FE0-8F15-BEA666C07860}" destId="{06A170DA-E5B4-4BF8-BCCE-C868BB324936}" srcOrd="3" destOrd="0" presId="urn:microsoft.com/office/officeart/2005/8/layout/cycle2"/>
    <dgm:cxn modelId="{D12522A1-2B5C-45C3-9E93-FCD30743E9AE}" type="presParOf" srcId="{06A170DA-E5B4-4BF8-BCCE-C868BB324936}" destId="{4E1B2593-F3B0-4998-B880-79D2EEE0BA92}" srcOrd="0" destOrd="0" presId="urn:microsoft.com/office/officeart/2005/8/layout/cycle2"/>
    <dgm:cxn modelId="{B73A4913-C532-4D49-80F5-CD29044BEDE4}" type="presParOf" srcId="{93F78083-9A9D-4FE0-8F15-BEA666C07860}" destId="{01ADC2DB-A284-4147-B4AE-4ACF221BC1DA}" srcOrd="4" destOrd="0" presId="urn:microsoft.com/office/officeart/2005/8/layout/cycle2"/>
    <dgm:cxn modelId="{B9C0C9EC-354D-4ED3-93B3-D610C4EC982F}" type="presParOf" srcId="{93F78083-9A9D-4FE0-8F15-BEA666C07860}" destId="{54D0B027-E582-47FD-B84F-A1116B15CDEB}" srcOrd="5" destOrd="0" presId="urn:microsoft.com/office/officeart/2005/8/layout/cycle2"/>
    <dgm:cxn modelId="{501D76C8-7614-4D77-9DF2-D8CFD79659BD}" type="presParOf" srcId="{54D0B027-E582-47FD-B84F-A1116B15CDEB}" destId="{EE6E0103-96BC-4C1F-AA5F-21ADD2E89D3B}" srcOrd="0" destOrd="0" presId="urn:microsoft.com/office/officeart/2005/8/layout/cycle2"/>
    <dgm:cxn modelId="{9FA48017-7E26-4CF0-81EE-12C781F046F3}" type="presParOf" srcId="{93F78083-9A9D-4FE0-8F15-BEA666C07860}" destId="{940775D7-D90C-4E76-82C4-98EF56D8F3FF}" srcOrd="6" destOrd="0" presId="urn:microsoft.com/office/officeart/2005/8/layout/cycle2"/>
    <dgm:cxn modelId="{07C0AB6D-7C62-449D-AF9B-0ED13961E2E8}" type="presParOf" srcId="{93F78083-9A9D-4FE0-8F15-BEA666C07860}" destId="{0EA5E89D-5A42-4888-8C6B-14495058DE5F}" srcOrd="7" destOrd="0" presId="urn:microsoft.com/office/officeart/2005/8/layout/cycle2"/>
    <dgm:cxn modelId="{C2777ECA-C80E-4A28-BEC8-2AB6A0880C92}" type="presParOf" srcId="{0EA5E89D-5A42-4888-8C6B-14495058DE5F}" destId="{9FD380E4-9566-404F-89F8-3B90AA8E0006}" srcOrd="0" destOrd="0" presId="urn:microsoft.com/office/officeart/2005/8/layout/cycle2"/>
    <dgm:cxn modelId="{A9A7B976-F4AA-43CB-8CC7-47C4A7DD33CF}" type="presParOf" srcId="{93F78083-9A9D-4FE0-8F15-BEA666C07860}" destId="{1E83EA2E-CFDD-4EDC-B5B5-7CC3734CFC35}" srcOrd="8" destOrd="0" presId="urn:microsoft.com/office/officeart/2005/8/layout/cycle2"/>
    <dgm:cxn modelId="{2EE3749D-E518-4C09-9613-BAFDF249D49B}" type="presParOf" srcId="{93F78083-9A9D-4FE0-8F15-BEA666C07860}" destId="{AD3BE705-86B8-43BE-9042-CDC5C77C1BA6}" srcOrd="9" destOrd="0" presId="urn:microsoft.com/office/officeart/2005/8/layout/cycle2"/>
    <dgm:cxn modelId="{79C7948F-532C-4A74-B68F-D1DFA45A48D7}" type="presParOf" srcId="{AD3BE705-86B8-43BE-9042-CDC5C77C1BA6}" destId="{BA9A7676-5A80-4B85-BD24-BA6183C3FFB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63CE4-417C-4CEA-9EB0-E7DEC8CCEC3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A84FE490-36A6-4C4D-B68E-621DFA6535E7}">
      <dgm:prSet phldrT="[Testo]"/>
      <dgm:spPr/>
      <dgm:t>
        <a:bodyPr/>
        <a:lstStyle/>
        <a:p>
          <a:r>
            <a:rPr lang="it-IT" dirty="0" err="1"/>
            <a:t>Patient</a:t>
          </a:r>
          <a:endParaRPr lang="en-GB" dirty="0"/>
        </a:p>
      </dgm:t>
    </dgm:pt>
    <dgm:pt modelId="{5BEFDCC0-0EA5-4503-B52E-D7F7D998E1BC}" type="parTrans" cxnId="{DE640120-9706-4CC8-909A-338ADC377CF2}">
      <dgm:prSet/>
      <dgm:spPr/>
      <dgm:t>
        <a:bodyPr/>
        <a:lstStyle/>
        <a:p>
          <a:endParaRPr lang="en-GB"/>
        </a:p>
      </dgm:t>
    </dgm:pt>
    <dgm:pt modelId="{A3FEE964-0682-4DA8-B87D-9B4E0069FEAD}" type="sibTrans" cxnId="{DE640120-9706-4CC8-909A-338ADC377CF2}">
      <dgm:prSet/>
      <dgm:spPr/>
      <dgm:t>
        <a:bodyPr/>
        <a:lstStyle/>
        <a:p>
          <a:endParaRPr lang="en-GB"/>
        </a:p>
      </dgm:t>
    </dgm:pt>
    <dgm:pt modelId="{BD265A38-0CC8-4012-8436-88429EDBB0FF}">
      <dgm:prSet phldrT="[Testo]"/>
      <dgm:spPr/>
      <dgm:t>
        <a:bodyPr/>
        <a:lstStyle/>
        <a:p>
          <a:r>
            <a:rPr lang="it-IT" dirty="0" err="1"/>
            <a:t>Prescribers</a:t>
          </a:r>
          <a:r>
            <a:rPr lang="it-IT" dirty="0"/>
            <a:t>/LHU</a:t>
          </a:r>
          <a:endParaRPr lang="en-GB" dirty="0"/>
        </a:p>
      </dgm:t>
    </dgm:pt>
    <dgm:pt modelId="{7C3C238F-2F5E-428D-B28E-B5DBAF092760}" type="parTrans" cxnId="{369AD118-105F-4F3C-80DB-70CF0E014DE1}">
      <dgm:prSet/>
      <dgm:spPr/>
      <dgm:t>
        <a:bodyPr/>
        <a:lstStyle/>
        <a:p>
          <a:endParaRPr lang="en-GB"/>
        </a:p>
      </dgm:t>
    </dgm:pt>
    <dgm:pt modelId="{291EE8AA-2708-4DD2-A564-0EE3A441E6FD}" type="sibTrans" cxnId="{369AD118-105F-4F3C-80DB-70CF0E014DE1}">
      <dgm:prSet/>
      <dgm:spPr/>
      <dgm:t>
        <a:bodyPr/>
        <a:lstStyle/>
        <a:p>
          <a:endParaRPr lang="en-GB"/>
        </a:p>
      </dgm:t>
    </dgm:pt>
    <dgm:pt modelId="{DD18DA43-4B93-4232-B6B1-B1F1BB6BFFA3}">
      <dgm:prSet phldrT="[Testo]"/>
      <dgm:spPr/>
      <dgm:t>
        <a:bodyPr/>
        <a:lstStyle/>
        <a:p>
          <a:r>
            <a:rPr lang="it-IT" dirty="0"/>
            <a:t>Therapy</a:t>
          </a:r>
          <a:endParaRPr lang="en-GB" dirty="0"/>
        </a:p>
      </dgm:t>
    </dgm:pt>
    <dgm:pt modelId="{AD1E3615-64A8-4F3D-83B6-A465A45AAE3F}" type="parTrans" cxnId="{A8DBE033-F2ED-4A48-80B8-5A0F7CD94430}">
      <dgm:prSet/>
      <dgm:spPr/>
      <dgm:t>
        <a:bodyPr/>
        <a:lstStyle/>
        <a:p>
          <a:endParaRPr lang="en-GB"/>
        </a:p>
      </dgm:t>
    </dgm:pt>
    <dgm:pt modelId="{14E9DB54-E109-44BB-BE53-E522BF2E6002}" type="sibTrans" cxnId="{A8DBE033-F2ED-4A48-80B8-5A0F7CD94430}">
      <dgm:prSet/>
      <dgm:spPr/>
      <dgm:t>
        <a:bodyPr/>
        <a:lstStyle/>
        <a:p>
          <a:endParaRPr lang="en-GB"/>
        </a:p>
      </dgm:t>
    </dgm:pt>
    <dgm:pt modelId="{6B4A3D1D-A50D-4A85-A388-52880B5A59E9}" type="pres">
      <dgm:prSet presAssocID="{4AA63CE4-417C-4CEA-9EB0-E7DEC8CCEC36}" presName="Name0" presStyleCnt="0">
        <dgm:presLayoutVars>
          <dgm:dir/>
          <dgm:resizeHandles val="exact"/>
        </dgm:presLayoutVars>
      </dgm:prSet>
      <dgm:spPr/>
    </dgm:pt>
    <dgm:pt modelId="{E8546A24-D851-4B79-A7E9-32D0DF2930CB}" type="pres">
      <dgm:prSet presAssocID="{A84FE490-36A6-4C4D-B68E-621DFA6535E7}" presName="node" presStyleLbl="node1" presStyleIdx="0" presStyleCnt="3">
        <dgm:presLayoutVars>
          <dgm:bulletEnabled val="1"/>
        </dgm:presLayoutVars>
      </dgm:prSet>
      <dgm:spPr/>
    </dgm:pt>
    <dgm:pt modelId="{3728C827-C6D6-40BA-BBAB-47FBF1BB33AE}" type="pres">
      <dgm:prSet presAssocID="{A3FEE964-0682-4DA8-B87D-9B4E0069FEAD}" presName="sibTrans" presStyleLbl="sibTrans2D1" presStyleIdx="0" presStyleCnt="3"/>
      <dgm:spPr/>
    </dgm:pt>
    <dgm:pt modelId="{2313978A-1450-4610-9574-FF748EF2885D}" type="pres">
      <dgm:prSet presAssocID="{A3FEE964-0682-4DA8-B87D-9B4E0069FEAD}" presName="connectorText" presStyleLbl="sibTrans2D1" presStyleIdx="0" presStyleCnt="3"/>
      <dgm:spPr/>
    </dgm:pt>
    <dgm:pt modelId="{9C92AA58-B799-4324-A933-DE027ED0D156}" type="pres">
      <dgm:prSet presAssocID="{BD265A38-0CC8-4012-8436-88429EDBB0FF}" presName="node" presStyleLbl="node1" presStyleIdx="1" presStyleCnt="3">
        <dgm:presLayoutVars>
          <dgm:bulletEnabled val="1"/>
        </dgm:presLayoutVars>
      </dgm:prSet>
      <dgm:spPr/>
    </dgm:pt>
    <dgm:pt modelId="{DBB40B5C-55C6-4534-B6C0-8FAFA42F554C}" type="pres">
      <dgm:prSet presAssocID="{291EE8AA-2708-4DD2-A564-0EE3A441E6FD}" presName="sibTrans" presStyleLbl="sibTrans2D1" presStyleIdx="1" presStyleCnt="3"/>
      <dgm:spPr/>
    </dgm:pt>
    <dgm:pt modelId="{9E1DED17-4ADA-4125-AF24-AC197F4FD87F}" type="pres">
      <dgm:prSet presAssocID="{291EE8AA-2708-4DD2-A564-0EE3A441E6FD}" presName="connectorText" presStyleLbl="sibTrans2D1" presStyleIdx="1" presStyleCnt="3"/>
      <dgm:spPr/>
    </dgm:pt>
    <dgm:pt modelId="{D2881CCA-6669-4779-B6B0-FC72273F3B7B}" type="pres">
      <dgm:prSet presAssocID="{DD18DA43-4B93-4232-B6B1-B1F1BB6BFFA3}" presName="node" presStyleLbl="node1" presStyleIdx="2" presStyleCnt="3">
        <dgm:presLayoutVars>
          <dgm:bulletEnabled val="1"/>
        </dgm:presLayoutVars>
      </dgm:prSet>
      <dgm:spPr/>
    </dgm:pt>
    <dgm:pt modelId="{2C1803E2-D4FA-48D3-BFB3-5F368B94BBD4}" type="pres">
      <dgm:prSet presAssocID="{14E9DB54-E109-44BB-BE53-E522BF2E6002}" presName="sibTrans" presStyleLbl="sibTrans2D1" presStyleIdx="2" presStyleCnt="3"/>
      <dgm:spPr/>
    </dgm:pt>
    <dgm:pt modelId="{42C46A3B-75ED-4759-9C54-0692A5A4FD1F}" type="pres">
      <dgm:prSet presAssocID="{14E9DB54-E109-44BB-BE53-E522BF2E6002}" presName="connectorText" presStyleLbl="sibTrans2D1" presStyleIdx="2" presStyleCnt="3"/>
      <dgm:spPr/>
    </dgm:pt>
  </dgm:ptLst>
  <dgm:cxnLst>
    <dgm:cxn modelId="{369AD118-105F-4F3C-80DB-70CF0E014DE1}" srcId="{4AA63CE4-417C-4CEA-9EB0-E7DEC8CCEC36}" destId="{BD265A38-0CC8-4012-8436-88429EDBB0FF}" srcOrd="1" destOrd="0" parTransId="{7C3C238F-2F5E-428D-B28E-B5DBAF092760}" sibTransId="{291EE8AA-2708-4DD2-A564-0EE3A441E6FD}"/>
    <dgm:cxn modelId="{B0593D1A-B6E0-4627-B033-0A7B23C4F5F6}" type="presOf" srcId="{A3FEE964-0682-4DA8-B87D-9B4E0069FEAD}" destId="{2313978A-1450-4610-9574-FF748EF2885D}" srcOrd="1" destOrd="0" presId="urn:microsoft.com/office/officeart/2005/8/layout/cycle7"/>
    <dgm:cxn modelId="{DE640120-9706-4CC8-909A-338ADC377CF2}" srcId="{4AA63CE4-417C-4CEA-9EB0-E7DEC8CCEC36}" destId="{A84FE490-36A6-4C4D-B68E-621DFA6535E7}" srcOrd="0" destOrd="0" parTransId="{5BEFDCC0-0EA5-4503-B52E-D7F7D998E1BC}" sibTransId="{A3FEE964-0682-4DA8-B87D-9B4E0069FEAD}"/>
    <dgm:cxn modelId="{77CAE02F-165F-42B9-AE3F-7744BB75459A}" type="presOf" srcId="{14E9DB54-E109-44BB-BE53-E522BF2E6002}" destId="{42C46A3B-75ED-4759-9C54-0692A5A4FD1F}" srcOrd="1" destOrd="0" presId="urn:microsoft.com/office/officeart/2005/8/layout/cycle7"/>
    <dgm:cxn modelId="{A8DBE033-F2ED-4A48-80B8-5A0F7CD94430}" srcId="{4AA63CE4-417C-4CEA-9EB0-E7DEC8CCEC36}" destId="{DD18DA43-4B93-4232-B6B1-B1F1BB6BFFA3}" srcOrd="2" destOrd="0" parTransId="{AD1E3615-64A8-4F3D-83B6-A465A45AAE3F}" sibTransId="{14E9DB54-E109-44BB-BE53-E522BF2E6002}"/>
    <dgm:cxn modelId="{05F42C3F-50E2-45A3-BA8C-E56C4D6C70FD}" type="presOf" srcId="{BD265A38-0CC8-4012-8436-88429EDBB0FF}" destId="{9C92AA58-B799-4324-A933-DE027ED0D156}" srcOrd="0" destOrd="0" presId="urn:microsoft.com/office/officeart/2005/8/layout/cycle7"/>
    <dgm:cxn modelId="{CC6B115D-BAA5-411C-A166-046E52E9D457}" type="presOf" srcId="{14E9DB54-E109-44BB-BE53-E522BF2E6002}" destId="{2C1803E2-D4FA-48D3-BFB3-5F368B94BBD4}" srcOrd="0" destOrd="0" presId="urn:microsoft.com/office/officeart/2005/8/layout/cycle7"/>
    <dgm:cxn modelId="{42C6644E-B646-46AF-A094-870EB21FE44E}" type="presOf" srcId="{A3FEE964-0682-4DA8-B87D-9B4E0069FEAD}" destId="{3728C827-C6D6-40BA-BBAB-47FBF1BB33AE}" srcOrd="0" destOrd="0" presId="urn:microsoft.com/office/officeart/2005/8/layout/cycle7"/>
    <dgm:cxn modelId="{EF00FC7D-C1B8-4710-918F-ED45351B0797}" type="presOf" srcId="{291EE8AA-2708-4DD2-A564-0EE3A441E6FD}" destId="{DBB40B5C-55C6-4534-B6C0-8FAFA42F554C}" srcOrd="0" destOrd="0" presId="urn:microsoft.com/office/officeart/2005/8/layout/cycle7"/>
    <dgm:cxn modelId="{7A582988-1D1B-4D81-B88C-23387DFB77F0}" type="presOf" srcId="{DD18DA43-4B93-4232-B6B1-B1F1BB6BFFA3}" destId="{D2881CCA-6669-4779-B6B0-FC72273F3B7B}" srcOrd="0" destOrd="0" presId="urn:microsoft.com/office/officeart/2005/8/layout/cycle7"/>
    <dgm:cxn modelId="{FFA1A9A1-75AB-420B-A4BA-4364DCF8AFE9}" type="presOf" srcId="{291EE8AA-2708-4DD2-A564-0EE3A441E6FD}" destId="{9E1DED17-4ADA-4125-AF24-AC197F4FD87F}" srcOrd="1" destOrd="0" presId="urn:microsoft.com/office/officeart/2005/8/layout/cycle7"/>
    <dgm:cxn modelId="{1A4CF7AC-1C09-4435-8E33-EC79B9AB8589}" type="presOf" srcId="{4AA63CE4-417C-4CEA-9EB0-E7DEC8CCEC36}" destId="{6B4A3D1D-A50D-4A85-A388-52880B5A59E9}" srcOrd="0" destOrd="0" presId="urn:microsoft.com/office/officeart/2005/8/layout/cycle7"/>
    <dgm:cxn modelId="{2A2308C1-BB07-484B-8D5F-C207D41B0989}" type="presOf" srcId="{A84FE490-36A6-4C4D-B68E-621DFA6535E7}" destId="{E8546A24-D851-4B79-A7E9-32D0DF2930CB}" srcOrd="0" destOrd="0" presId="urn:microsoft.com/office/officeart/2005/8/layout/cycle7"/>
    <dgm:cxn modelId="{1BFAA4C1-8D95-40A2-B752-24ABECFB1ADC}" type="presParOf" srcId="{6B4A3D1D-A50D-4A85-A388-52880B5A59E9}" destId="{E8546A24-D851-4B79-A7E9-32D0DF2930CB}" srcOrd="0" destOrd="0" presId="urn:microsoft.com/office/officeart/2005/8/layout/cycle7"/>
    <dgm:cxn modelId="{01ED8108-3CF2-44B8-8D3F-535A40B7D904}" type="presParOf" srcId="{6B4A3D1D-A50D-4A85-A388-52880B5A59E9}" destId="{3728C827-C6D6-40BA-BBAB-47FBF1BB33AE}" srcOrd="1" destOrd="0" presId="urn:microsoft.com/office/officeart/2005/8/layout/cycle7"/>
    <dgm:cxn modelId="{27F483DA-837A-408D-B5AC-AE90C3BBC3F9}" type="presParOf" srcId="{3728C827-C6D6-40BA-BBAB-47FBF1BB33AE}" destId="{2313978A-1450-4610-9574-FF748EF2885D}" srcOrd="0" destOrd="0" presId="urn:microsoft.com/office/officeart/2005/8/layout/cycle7"/>
    <dgm:cxn modelId="{5E6D5583-CE67-4D6A-B4E6-888FD5349305}" type="presParOf" srcId="{6B4A3D1D-A50D-4A85-A388-52880B5A59E9}" destId="{9C92AA58-B799-4324-A933-DE027ED0D156}" srcOrd="2" destOrd="0" presId="urn:microsoft.com/office/officeart/2005/8/layout/cycle7"/>
    <dgm:cxn modelId="{6F688B55-E9CE-455F-A7F3-9F7271A0BFC5}" type="presParOf" srcId="{6B4A3D1D-A50D-4A85-A388-52880B5A59E9}" destId="{DBB40B5C-55C6-4534-B6C0-8FAFA42F554C}" srcOrd="3" destOrd="0" presId="urn:microsoft.com/office/officeart/2005/8/layout/cycle7"/>
    <dgm:cxn modelId="{21528A61-AEC7-4C1B-B5D8-9BAB7794E690}" type="presParOf" srcId="{DBB40B5C-55C6-4534-B6C0-8FAFA42F554C}" destId="{9E1DED17-4ADA-4125-AF24-AC197F4FD87F}" srcOrd="0" destOrd="0" presId="urn:microsoft.com/office/officeart/2005/8/layout/cycle7"/>
    <dgm:cxn modelId="{E40337D7-9B6E-45B8-AF60-60EF7B306C08}" type="presParOf" srcId="{6B4A3D1D-A50D-4A85-A388-52880B5A59E9}" destId="{D2881CCA-6669-4779-B6B0-FC72273F3B7B}" srcOrd="4" destOrd="0" presId="urn:microsoft.com/office/officeart/2005/8/layout/cycle7"/>
    <dgm:cxn modelId="{CA69F1A3-D08E-4EB0-9776-96FCB02E6E37}" type="presParOf" srcId="{6B4A3D1D-A50D-4A85-A388-52880B5A59E9}" destId="{2C1803E2-D4FA-48D3-BFB3-5F368B94BBD4}" srcOrd="5" destOrd="0" presId="urn:microsoft.com/office/officeart/2005/8/layout/cycle7"/>
    <dgm:cxn modelId="{DDE9CB4D-5E84-42A4-B517-12B312E514E3}" type="presParOf" srcId="{2C1803E2-D4FA-48D3-BFB3-5F368B94BBD4}" destId="{42C46A3B-75ED-4759-9C54-0692A5A4FD1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B7BC0-3BEC-4A7F-82A4-5575ED6D9B8C}">
      <dsp:nvSpPr>
        <dsp:cNvPr id="0" name=""/>
        <dsp:cNvSpPr/>
      </dsp:nvSpPr>
      <dsp:spPr>
        <a:xfrm>
          <a:off x="2443618" y="-72618"/>
          <a:ext cx="1756450" cy="13783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err="1"/>
            <a:t>Poor</a:t>
          </a:r>
          <a:r>
            <a:rPr lang="it-IT" sz="1600" kern="1200" dirty="0"/>
            <a:t> </a:t>
          </a:r>
          <a:r>
            <a:rPr lang="it-IT" sz="1600" kern="1200" dirty="0" err="1"/>
            <a:t>adherence</a:t>
          </a:r>
          <a:endParaRPr lang="en-GB" sz="1600" kern="1200" dirty="0"/>
        </a:p>
      </dsp:txBody>
      <dsp:txXfrm>
        <a:off x="2700844" y="129230"/>
        <a:ext cx="1241998" cy="974611"/>
      </dsp:txXfrm>
    </dsp:sp>
    <dsp:sp modelId="{95BBEDD7-5592-4EC1-99D4-2BC43EBBF049}">
      <dsp:nvSpPr>
        <dsp:cNvPr id="0" name=""/>
        <dsp:cNvSpPr/>
      </dsp:nvSpPr>
      <dsp:spPr>
        <a:xfrm rot="1873556">
          <a:off x="4097734" y="965971"/>
          <a:ext cx="286378" cy="415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103957" y="1026801"/>
        <a:ext cx="200465" cy="249296"/>
      </dsp:txXfrm>
    </dsp:sp>
    <dsp:sp modelId="{873113B3-E71B-4F23-901B-A56EC04B1C85}">
      <dsp:nvSpPr>
        <dsp:cNvPr id="0" name=""/>
        <dsp:cNvSpPr/>
      </dsp:nvSpPr>
      <dsp:spPr>
        <a:xfrm>
          <a:off x="4295677" y="1050038"/>
          <a:ext cx="1756548" cy="1378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err="1"/>
            <a:t>Worse</a:t>
          </a:r>
          <a:r>
            <a:rPr lang="it-IT" sz="1600" kern="1200" dirty="0"/>
            <a:t> </a:t>
          </a:r>
          <a:r>
            <a:rPr lang="it-IT" sz="1600" kern="1200" dirty="0" err="1"/>
            <a:t>clinical</a:t>
          </a:r>
          <a:r>
            <a:rPr lang="it-IT" sz="1600" kern="1200" dirty="0"/>
            <a:t> </a:t>
          </a:r>
          <a:r>
            <a:rPr lang="it-IT" sz="1600" kern="1200" dirty="0" err="1"/>
            <a:t>outcomes</a:t>
          </a:r>
          <a:endParaRPr lang="en-GB" sz="1600" kern="1200" dirty="0"/>
        </a:p>
      </dsp:txBody>
      <dsp:txXfrm>
        <a:off x="4552917" y="1251935"/>
        <a:ext cx="1242068" cy="974846"/>
      </dsp:txXfrm>
    </dsp:sp>
    <dsp:sp modelId="{06A170DA-E5B4-4BF8-BCCE-C868BB324936}">
      <dsp:nvSpPr>
        <dsp:cNvPr id="0" name=""/>
        <dsp:cNvSpPr/>
      </dsp:nvSpPr>
      <dsp:spPr>
        <a:xfrm rot="6713720">
          <a:off x="4714180" y="2386387"/>
          <a:ext cx="232468" cy="415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4762053" y="2437131"/>
        <a:ext cx="162728" cy="249296"/>
      </dsp:txXfrm>
    </dsp:sp>
    <dsp:sp modelId="{01ADC2DB-A284-4147-B4AE-4ACF221BC1DA}">
      <dsp:nvSpPr>
        <dsp:cNvPr id="0" name=""/>
        <dsp:cNvSpPr/>
      </dsp:nvSpPr>
      <dsp:spPr>
        <a:xfrm>
          <a:off x="3603696" y="2771799"/>
          <a:ext cx="1756548" cy="1378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err="1"/>
            <a:t>Increased</a:t>
          </a:r>
          <a:r>
            <a:rPr lang="it-IT" sz="1600" kern="1200" dirty="0"/>
            <a:t> </a:t>
          </a:r>
          <a:r>
            <a:rPr lang="it-IT" sz="1600" kern="1200" dirty="0" err="1"/>
            <a:t>healthcare</a:t>
          </a:r>
          <a:r>
            <a:rPr lang="it-IT" sz="1600" kern="1200" dirty="0"/>
            <a:t> </a:t>
          </a:r>
          <a:r>
            <a:rPr lang="it-IT" sz="1600" kern="1200" dirty="0" err="1"/>
            <a:t>resource</a:t>
          </a:r>
          <a:r>
            <a:rPr lang="it-IT" sz="1600" kern="1200" dirty="0"/>
            <a:t> </a:t>
          </a:r>
          <a:r>
            <a:rPr lang="it-IT" sz="1600" kern="1200" dirty="0" err="1"/>
            <a:t>utilization</a:t>
          </a:r>
          <a:endParaRPr lang="en-GB" sz="1600" kern="1200" dirty="0"/>
        </a:p>
      </dsp:txBody>
      <dsp:txXfrm>
        <a:off x="3860936" y="2973696"/>
        <a:ext cx="1242068" cy="974846"/>
      </dsp:txXfrm>
    </dsp:sp>
    <dsp:sp modelId="{54D0B027-E582-47FD-B84F-A1116B15CDEB}">
      <dsp:nvSpPr>
        <dsp:cNvPr id="0" name=""/>
        <dsp:cNvSpPr/>
      </dsp:nvSpPr>
      <dsp:spPr>
        <a:xfrm rot="10799993">
          <a:off x="3357815" y="3253374"/>
          <a:ext cx="173755" cy="415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3409941" y="3336473"/>
        <a:ext cx="121629" cy="249296"/>
      </dsp:txXfrm>
    </dsp:sp>
    <dsp:sp modelId="{940775D7-D90C-4E76-82C4-98EF56D8F3FF}">
      <dsp:nvSpPr>
        <dsp:cNvPr id="0" name=""/>
        <dsp:cNvSpPr/>
      </dsp:nvSpPr>
      <dsp:spPr>
        <a:xfrm>
          <a:off x="1519306" y="2771804"/>
          <a:ext cx="1756548" cy="1378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err="1"/>
            <a:t>Increased</a:t>
          </a:r>
          <a:r>
            <a:rPr lang="it-IT" sz="1600" kern="1200" dirty="0"/>
            <a:t> </a:t>
          </a:r>
          <a:r>
            <a:rPr lang="it-IT" sz="1600" kern="1200" dirty="0" err="1"/>
            <a:t>healthcare</a:t>
          </a:r>
          <a:r>
            <a:rPr lang="it-IT" sz="1600" kern="1200" dirty="0"/>
            <a:t> costs</a:t>
          </a:r>
          <a:endParaRPr lang="en-GB" sz="1600" kern="1200" dirty="0"/>
        </a:p>
      </dsp:txBody>
      <dsp:txXfrm>
        <a:off x="1776546" y="2973701"/>
        <a:ext cx="1242068" cy="974846"/>
      </dsp:txXfrm>
    </dsp:sp>
    <dsp:sp modelId="{0EA5E89D-5A42-4888-8C6B-14495058DE5F}">
      <dsp:nvSpPr>
        <dsp:cNvPr id="0" name=""/>
        <dsp:cNvSpPr/>
      </dsp:nvSpPr>
      <dsp:spPr>
        <a:xfrm rot="14594789">
          <a:off x="1836399" y="2399095"/>
          <a:ext cx="261045" cy="415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1893182" y="2517159"/>
        <a:ext cx="182732" cy="249296"/>
      </dsp:txXfrm>
    </dsp:sp>
    <dsp:sp modelId="{1E83EA2E-CFDD-4EDC-B5B5-7CC3734CFC35}">
      <dsp:nvSpPr>
        <dsp:cNvPr id="0" name=""/>
        <dsp:cNvSpPr/>
      </dsp:nvSpPr>
      <dsp:spPr>
        <a:xfrm>
          <a:off x="651337" y="1050046"/>
          <a:ext cx="1756548" cy="1378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err="1"/>
            <a:t>Economic</a:t>
          </a:r>
          <a:r>
            <a:rPr lang="it-IT" sz="1600" kern="1200" dirty="0"/>
            <a:t> burden on </a:t>
          </a:r>
          <a:r>
            <a:rPr lang="it-IT" sz="1600" kern="1200" dirty="0" err="1"/>
            <a:t>patient</a:t>
          </a:r>
          <a:endParaRPr lang="en-GB" sz="1600" kern="1200" dirty="0"/>
        </a:p>
      </dsp:txBody>
      <dsp:txXfrm>
        <a:off x="908577" y="1251943"/>
        <a:ext cx="1242068" cy="974846"/>
      </dsp:txXfrm>
    </dsp:sp>
    <dsp:sp modelId="{AD3BE705-86B8-43BE-9042-CDC5C77C1BA6}">
      <dsp:nvSpPr>
        <dsp:cNvPr id="0" name=""/>
        <dsp:cNvSpPr/>
      </dsp:nvSpPr>
      <dsp:spPr>
        <a:xfrm rot="19675975">
          <a:off x="2288295" y="974118"/>
          <a:ext cx="262366" cy="415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294300" y="1078111"/>
        <a:ext cx="183656" cy="249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46A24-D851-4B79-A7E9-32D0DF2930CB}">
      <dsp:nvSpPr>
        <dsp:cNvPr id="0" name=""/>
        <dsp:cNvSpPr/>
      </dsp:nvSpPr>
      <dsp:spPr>
        <a:xfrm>
          <a:off x="1643341" y="1190"/>
          <a:ext cx="1695646" cy="8478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err="1"/>
            <a:t>Patient</a:t>
          </a:r>
          <a:endParaRPr lang="en-GB" sz="1800" kern="1200" dirty="0"/>
        </a:p>
      </dsp:txBody>
      <dsp:txXfrm>
        <a:off x="1668173" y="26022"/>
        <a:ext cx="1645982" cy="798159"/>
      </dsp:txXfrm>
    </dsp:sp>
    <dsp:sp modelId="{3728C827-C6D6-40BA-BBAB-47FBF1BB33AE}">
      <dsp:nvSpPr>
        <dsp:cNvPr id="0" name=""/>
        <dsp:cNvSpPr/>
      </dsp:nvSpPr>
      <dsp:spPr>
        <a:xfrm rot="3600000">
          <a:off x="2749158" y="1489930"/>
          <a:ext cx="884892" cy="29673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838179" y="1549278"/>
        <a:ext cx="706850" cy="178042"/>
      </dsp:txXfrm>
    </dsp:sp>
    <dsp:sp modelId="{9C92AA58-B799-4324-A933-DE027ED0D156}">
      <dsp:nvSpPr>
        <dsp:cNvPr id="0" name=""/>
        <dsp:cNvSpPr/>
      </dsp:nvSpPr>
      <dsp:spPr>
        <a:xfrm>
          <a:off x="3044222" y="2427586"/>
          <a:ext cx="1695646" cy="8478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err="1"/>
            <a:t>Prescribers</a:t>
          </a:r>
          <a:r>
            <a:rPr lang="it-IT" sz="1800" kern="1200" dirty="0"/>
            <a:t>/LHU</a:t>
          </a:r>
          <a:endParaRPr lang="en-GB" sz="1800" kern="1200" dirty="0"/>
        </a:p>
      </dsp:txBody>
      <dsp:txXfrm>
        <a:off x="3069054" y="2452418"/>
        <a:ext cx="1645982" cy="798159"/>
      </dsp:txXfrm>
    </dsp:sp>
    <dsp:sp modelId="{DBB40B5C-55C6-4534-B6C0-8FAFA42F554C}">
      <dsp:nvSpPr>
        <dsp:cNvPr id="0" name=""/>
        <dsp:cNvSpPr/>
      </dsp:nvSpPr>
      <dsp:spPr>
        <a:xfrm rot="10800000">
          <a:off x="2048718" y="2703129"/>
          <a:ext cx="884892" cy="29673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2137739" y="2762477"/>
        <a:ext cx="706850" cy="178042"/>
      </dsp:txXfrm>
    </dsp:sp>
    <dsp:sp modelId="{D2881CCA-6669-4779-B6B0-FC72273F3B7B}">
      <dsp:nvSpPr>
        <dsp:cNvPr id="0" name=""/>
        <dsp:cNvSpPr/>
      </dsp:nvSpPr>
      <dsp:spPr>
        <a:xfrm>
          <a:off x="242460" y="2427586"/>
          <a:ext cx="1695646" cy="8478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Therapy</a:t>
          </a:r>
          <a:endParaRPr lang="en-GB" sz="1800" kern="1200" dirty="0"/>
        </a:p>
      </dsp:txBody>
      <dsp:txXfrm>
        <a:off x="267292" y="2452418"/>
        <a:ext cx="1645982" cy="798159"/>
      </dsp:txXfrm>
    </dsp:sp>
    <dsp:sp modelId="{2C1803E2-D4FA-48D3-BFB3-5F368B94BBD4}">
      <dsp:nvSpPr>
        <dsp:cNvPr id="0" name=""/>
        <dsp:cNvSpPr/>
      </dsp:nvSpPr>
      <dsp:spPr>
        <a:xfrm rot="18000000">
          <a:off x="1348277" y="1489930"/>
          <a:ext cx="884892" cy="29673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437298" y="1549278"/>
        <a:ext cx="706850" cy="17804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D1ACC-23B2-4ABB-B34A-E1A28AA4AD5D}" type="datetimeFigureOut">
              <a:rPr lang="it-IT" smtClean="0"/>
              <a:t>17/11/2020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A0F60-7DC6-4586-A965-089322C8CBED}" type="slidenum">
              <a:rPr lang="it-IT" smtClean="0"/>
              <a:t>‹N›</a:t>
            </a:fld>
            <a:endParaRPr lang="it-IT"/>
          </a:p>
        </p:txBody>
      </p:sp>
    </p:spTree>
    <p:extLst>
      <p:ext uri="{BB962C8B-B14F-4D97-AF65-F5344CB8AC3E}">
        <p14:creationId xmlns:p14="http://schemas.microsoft.com/office/powerpoint/2010/main" val="32982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a:extLst>
              <a:ext uri="{FF2B5EF4-FFF2-40B4-BE49-F238E27FC236}">
                <a16:creationId xmlns:a16="http://schemas.microsoft.com/office/drawing/2014/main" id="{A5C09DCA-1E30-4F9C-8234-34624FC8088D}"/>
              </a:ext>
            </a:extLst>
          </p:cNvPr>
          <p:cNvSpPr>
            <a:spLocks noGrp="1" noRot="1" noChangeAspect="1" noChangeArrowheads="1" noTextEdit="1"/>
          </p:cNvSpPr>
          <p:nvPr>
            <p:ph type="sldImg"/>
          </p:nvPr>
        </p:nvSpPr>
        <p:spPr>
          <a:ln/>
        </p:spPr>
      </p:sp>
      <p:sp>
        <p:nvSpPr>
          <p:cNvPr id="8195" name="Segnaposto note 2">
            <a:extLst>
              <a:ext uri="{FF2B5EF4-FFF2-40B4-BE49-F238E27FC236}">
                <a16:creationId xmlns:a16="http://schemas.microsoft.com/office/drawing/2014/main" id="{F9697FF1-72CF-4FDE-BE91-592B6D2648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it-IT" altLang="it-IT"/>
          </a:p>
          <a:p>
            <a:endParaRPr lang="it-IT" altLang="it-IT"/>
          </a:p>
        </p:txBody>
      </p:sp>
      <p:sp>
        <p:nvSpPr>
          <p:cNvPr id="8196" name="Segnaposto numero diapositiva 3">
            <a:extLst>
              <a:ext uri="{FF2B5EF4-FFF2-40B4-BE49-F238E27FC236}">
                <a16:creationId xmlns:a16="http://schemas.microsoft.com/office/drawing/2014/main" id="{DF429B16-C5A8-48A9-8F1E-E7E98676F1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FCC9"/>
                </a:solidFill>
                <a:latin typeface="Trebuchet MS" panose="020B0603020202020204" pitchFamily="34" charset="0"/>
                <a:ea typeface="MS PGothic" panose="020B0600070205080204" pitchFamily="34" charset="-128"/>
              </a:defRPr>
            </a:lvl1pPr>
            <a:lvl2pPr marL="742950" indent="-285750">
              <a:defRPr sz="2400" b="1">
                <a:solidFill>
                  <a:srgbClr val="FFFCC9"/>
                </a:solidFill>
                <a:latin typeface="Trebuchet MS" panose="020B0603020202020204" pitchFamily="34" charset="0"/>
                <a:ea typeface="MS PGothic" panose="020B0600070205080204" pitchFamily="34" charset="-128"/>
              </a:defRPr>
            </a:lvl2pPr>
            <a:lvl3pPr marL="1143000" indent="-228600">
              <a:defRPr sz="2400" b="1">
                <a:solidFill>
                  <a:srgbClr val="FFFCC9"/>
                </a:solidFill>
                <a:latin typeface="Trebuchet MS" panose="020B0603020202020204" pitchFamily="34" charset="0"/>
                <a:ea typeface="MS PGothic" panose="020B0600070205080204" pitchFamily="34" charset="-128"/>
              </a:defRPr>
            </a:lvl3pPr>
            <a:lvl4pPr marL="1600200" indent="-228600">
              <a:defRPr sz="2400" b="1">
                <a:solidFill>
                  <a:srgbClr val="FFFCC9"/>
                </a:solidFill>
                <a:latin typeface="Trebuchet MS" panose="020B0603020202020204" pitchFamily="34" charset="0"/>
                <a:ea typeface="MS PGothic" panose="020B0600070205080204" pitchFamily="34" charset="-128"/>
              </a:defRPr>
            </a:lvl4pPr>
            <a:lvl5pPr marL="2057400" indent="-228600">
              <a:defRPr sz="2400" b="1">
                <a:solidFill>
                  <a:srgbClr val="FFFCC9"/>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9pPr>
          </a:lstStyle>
          <a:p>
            <a:fld id="{12C46564-E07F-4F44-812F-198389682AB3}" type="slidenum">
              <a:rPr lang="it-IT" altLang="it-IT" sz="1200" b="0">
                <a:solidFill>
                  <a:schemeClr val="tx1"/>
                </a:solidFill>
                <a:latin typeface="Times New Roman" panose="02020603050405020304" pitchFamily="18" charset="0"/>
              </a:rPr>
              <a:pPr/>
              <a:t>3</a:t>
            </a:fld>
            <a:endParaRPr lang="it-IT" altLang="it-IT" sz="1200" b="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a:extLst>
              <a:ext uri="{FF2B5EF4-FFF2-40B4-BE49-F238E27FC236}">
                <a16:creationId xmlns:a16="http://schemas.microsoft.com/office/drawing/2014/main" id="{2C57C800-8A41-4C7D-8746-216518184EFB}"/>
              </a:ext>
            </a:extLst>
          </p:cNvPr>
          <p:cNvSpPr>
            <a:spLocks noGrp="1" noRot="1" noChangeAspect="1" noChangeArrowheads="1" noTextEdit="1"/>
          </p:cNvSpPr>
          <p:nvPr>
            <p:ph type="sldImg"/>
          </p:nvPr>
        </p:nvSpPr>
        <p:spPr>
          <a:ln/>
        </p:spPr>
      </p:sp>
      <p:sp>
        <p:nvSpPr>
          <p:cNvPr id="12291" name="Segnaposto note 2">
            <a:extLst>
              <a:ext uri="{FF2B5EF4-FFF2-40B4-BE49-F238E27FC236}">
                <a16:creationId xmlns:a16="http://schemas.microsoft.com/office/drawing/2014/main" id="{57A7AABD-E541-4F47-A941-7438BFF97C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2292" name="Segnaposto numero diapositiva 3">
            <a:extLst>
              <a:ext uri="{FF2B5EF4-FFF2-40B4-BE49-F238E27FC236}">
                <a16:creationId xmlns:a16="http://schemas.microsoft.com/office/drawing/2014/main" id="{90B7155D-10FD-4BED-BFFF-6397FDB5B79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FCC9"/>
                </a:solidFill>
                <a:latin typeface="Trebuchet MS" panose="020B0603020202020204" pitchFamily="34" charset="0"/>
                <a:ea typeface="MS PGothic" panose="020B0600070205080204" pitchFamily="34" charset="-128"/>
              </a:defRPr>
            </a:lvl1pPr>
            <a:lvl2pPr marL="742950" indent="-285750">
              <a:defRPr sz="2400" b="1">
                <a:solidFill>
                  <a:srgbClr val="FFFCC9"/>
                </a:solidFill>
                <a:latin typeface="Trebuchet MS" panose="020B0603020202020204" pitchFamily="34" charset="0"/>
                <a:ea typeface="MS PGothic" panose="020B0600070205080204" pitchFamily="34" charset="-128"/>
              </a:defRPr>
            </a:lvl2pPr>
            <a:lvl3pPr marL="1143000" indent="-228600">
              <a:defRPr sz="2400" b="1">
                <a:solidFill>
                  <a:srgbClr val="FFFCC9"/>
                </a:solidFill>
                <a:latin typeface="Trebuchet MS" panose="020B0603020202020204" pitchFamily="34" charset="0"/>
                <a:ea typeface="MS PGothic" panose="020B0600070205080204" pitchFamily="34" charset="-128"/>
              </a:defRPr>
            </a:lvl3pPr>
            <a:lvl4pPr marL="1600200" indent="-228600">
              <a:defRPr sz="2400" b="1">
                <a:solidFill>
                  <a:srgbClr val="FFFCC9"/>
                </a:solidFill>
                <a:latin typeface="Trebuchet MS" panose="020B0603020202020204" pitchFamily="34" charset="0"/>
                <a:ea typeface="MS PGothic" panose="020B0600070205080204" pitchFamily="34" charset="-128"/>
              </a:defRPr>
            </a:lvl4pPr>
            <a:lvl5pPr marL="2057400" indent="-228600">
              <a:defRPr sz="2400" b="1">
                <a:solidFill>
                  <a:srgbClr val="FFFCC9"/>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9pPr>
          </a:lstStyle>
          <a:p>
            <a:fld id="{EF5E2977-A3C3-41F4-95F4-DD0A2F877C2E}" type="slidenum">
              <a:rPr lang="it-IT" altLang="it-IT" sz="1200" b="0">
                <a:solidFill>
                  <a:schemeClr val="tx1"/>
                </a:solidFill>
                <a:latin typeface="Times New Roman" panose="02020603050405020304" pitchFamily="18" charset="0"/>
              </a:rPr>
              <a:pPr/>
              <a:t>6</a:t>
            </a:fld>
            <a:endParaRPr lang="it-IT" altLang="it-IT" sz="1200" b="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B8073A1E-AB6A-46AF-811C-A56498C63274}"/>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84F42412-4F95-4D5C-8F3F-6B010F4C5B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06652387-F945-4B47-90C8-84E3D77192C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FCC9"/>
                </a:solidFill>
                <a:latin typeface="Trebuchet MS" panose="020B0603020202020204" pitchFamily="34" charset="0"/>
                <a:ea typeface="MS PGothic" panose="020B0600070205080204" pitchFamily="34" charset="-128"/>
              </a:defRPr>
            </a:lvl1pPr>
            <a:lvl2pPr marL="742950" indent="-285750">
              <a:defRPr sz="2400" b="1">
                <a:solidFill>
                  <a:srgbClr val="FFFCC9"/>
                </a:solidFill>
                <a:latin typeface="Trebuchet MS" panose="020B0603020202020204" pitchFamily="34" charset="0"/>
                <a:ea typeface="MS PGothic" panose="020B0600070205080204" pitchFamily="34" charset="-128"/>
              </a:defRPr>
            </a:lvl2pPr>
            <a:lvl3pPr marL="1143000" indent="-228600">
              <a:defRPr sz="2400" b="1">
                <a:solidFill>
                  <a:srgbClr val="FFFCC9"/>
                </a:solidFill>
                <a:latin typeface="Trebuchet MS" panose="020B0603020202020204" pitchFamily="34" charset="0"/>
                <a:ea typeface="MS PGothic" panose="020B0600070205080204" pitchFamily="34" charset="-128"/>
              </a:defRPr>
            </a:lvl3pPr>
            <a:lvl4pPr marL="1600200" indent="-228600">
              <a:defRPr sz="2400" b="1">
                <a:solidFill>
                  <a:srgbClr val="FFFCC9"/>
                </a:solidFill>
                <a:latin typeface="Trebuchet MS" panose="020B0603020202020204" pitchFamily="34" charset="0"/>
                <a:ea typeface="MS PGothic" panose="020B0600070205080204" pitchFamily="34" charset="-128"/>
              </a:defRPr>
            </a:lvl4pPr>
            <a:lvl5pPr marL="2057400" indent="-228600">
              <a:defRPr sz="2400" b="1">
                <a:solidFill>
                  <a:srgbClr val="FFFCC9"/>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9pPr>
          </a:lstStyle>
          <a:p>
            <a:fld id="{D0BBE96B-5723-47C7-8E27-88DB81F7A477}" type="slidenum">
              <a:rPr lang="it-IT" altLang="it-IT" sz="1200" b="0">
                <a:solidFill>
                  <a:schemeClr val="tx1"/>
                </a:solidFill>
                <a:latin typeface="Times New Roman" panose="02020603050405020304" pitchFamily="18" charset="0"/>
              </a:rPr>
              <a:pPr/>
              <a:t>8</a:t>
            </a:fld>
            <a:endParaRPr lang="it-IT" altLang="it-IT" sz="1200" b="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0C602186-1736-4375-B203-A94D3DA28555}"/>
              </a:ext>
            </a:extLst>
          </p:cNvPr>
          <p:cNvSpPr>
            <a:spLocks noGrp="1" noRot="1" noChangeAspect="1" noChangeArrowheads="1" noTextEdit="1"/>
          </p:cNvSpPr>
          <p:nvPr>
            <p:ph type="sldImg"/>
          </p:nvPr>
        </p:nvSpPr>
        <p:spPr>
          <a:ln/>
        </p:spPr>
      </p:sp>
      <p:sp>
        <p:nvSpPr>
          <p:cNvPr id="22531" name="Segnaposto note 2">
            <a:extLst>
              <a:ext uri="{FF2B5EF4-FFF2-40B4-BE49-F238E27FC236}">
                <a16:creationId xmlns:a16="http://schemas.microsoft.com/office/drawing/2014/main" id="{96AB96C9-B63C-4159-86B5-DE18C96095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22532" name="Segnaposto numero diapositiva 3">
            <a:extLst>
              <a:ext uri="{FF2B5EF4-FFF2-40B4-BE49-F238E27FC236}">
                <a16:creationId xmlns:a16="http://schemas.microsoft.com/office/drawing/2014/main" id="{16ACA7FE-A25C-4929-AF37-47454BC4766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FCC9"/>
                </a:solidFill>
                <a:latin typeface="Trebuchet MS" panose="020B0603020202020204" pitchFamily="34" charset="0"/>
                <a:ea typeface="MS PGothic" panose="020B0600070205080204" pitchFamily="34" charset="-128"/>
              </a:defRPr>
            </a:lvl1pPr>
            <a:lvl2pPr marL="742950" indent="-285750">
              <a:defRPr sz="2400" b="1">
                <a:solidFill>
                  <a:srgbClr val="FFFCC9"/>
                </a:solidFill>
                <a:latin typeface="Trebuchet MS" panose="020B0603020202020204" pitchFamily="34" charset="0"/>
                <a:ea typeface="MS PGothic" panose="020B0600070205080204" pitchFamily="34" charset="-128"/>
              </a:defRPr>
            </a:lvl2pPr>
            <a:lvl3pPr marL="1143000" indent="-228600">
              <a:defRPr sz="2400" b="1">
                <a:solidFill>
                  <a:srgbClr val="FFFCC9"/>
                </a:solidFill>
                <a:latin typeface="Trebuchet MS" panose="020B0603020202020204" pitchFamily="34" charset="0"/>
                <a:ea typeface="MS PGothic" panose="020B0600070205080204" pitchFamily="34" charset="-128"/>
              </a:defRPr>
            </a:lvl3pPr>
            <a:lvl4pPr marL="1600200" indent="-228600">
              <a:defRPr sz="2400" b="1">
                <a:solidFill>
                  <a:srgbClr val="FFFCC9"/>
                </a:solidFill>
                <a:latin typeface="Trebuchet MS" panose="020B0603020202020204" pitchFamily="34" charset="0"/>
                <a:ea typeface="MS PGothic" panose="020B0600070205080204" pitchFamily="34" charset="-128"/>
              </a:defRPr>
            </a:lvl4pPr>
            <a:lvl5pPr marL="2057400" indent="-228600">
              <a:defRPr sz="2400" b="1">
                <a:solidFill>
                  <a:srgbClr val="FFFCC9"/>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9pPr>
          </a:lstStyle>
          <a:p>
            <a:fld id="{76395561-53D7-4A27-834D-E66760C7FCD7}" type="slidenum">
              <a:rPr lang="it-IT" altLang="it-IT" sz="1200" b="0">
                <a:solidFill>
                  <a:schemeClr val="tx1"/>
                </a:solidFill>
                <a:latin typeface="Times New Roman" panose="02020603050405020304" pitchFamily="18" charset="0"/>
              </a:rPr>
              <a:pPr/>
              <a:t>14</a:t>
            </a:fld>
            <a:endParaRPr lang="it-IT" altLang="it-IT" sz="1200" b="0">
              <a:solidFill>
                <a:schemeClr val="tx1"/>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a:extLst>
              <a:ext uri="{FF2B5EF4-FFF2-40B4-BE49-F238E27FC236}">
                <a16:creationId xmlns:a16="http://schemas.microsoft.com/office/drawing/2014/main" id="{A59D2D9F-D76F-45F7-B96E-B420C16FA1CA}"/>
              </a:ext>
            </a:extLst>
          </p:cNvPr>
          <p:cNvSpPr>
            <a:spLocks noGrp="1" noRot="1" noChangeAspect="1" noChangeArrowheads="1" noTextEdit="1"/>
          </p:cNvSpPr>
          <p:nvPr>
            <p:ph type="sldImg"/>
          </p:nvPr>
        </p:nvSpPr>
        <p:spPr>
          <a:ln/>
        </p:spPr>
      </p:sp>
      <p:sp>
        <p:nvSpPr>
          <p:cNvPr id="29699" name="Segnaposto note 2">
            <a:extLst>
              <a:ext uri="{FF2B5EF4-FFF2-40B4-BE49-F238E27FC236}">
                <a16:creationId xmlns:a16="http://schemas.microsoft.com/office/drawing/2014/main" id="{BBC74B2A-4EC9-4D25-80A8-98787C9AF6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29700" name="Segnaposto numero diapositiva 3">
            <a:extLst>
              <a:ext uri="{FF2B5EF4-FFF2-40B4-BE49-F238E27FC236}">
                <a16:creationId xmlns:a16="http://schemas.microsoft.com/office/drawing/2014/main" id="{A0D7AD80-11A2-4DFA-A7AB-66F8D7FA90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FCC9"/>
                </a:solidFill>
                <a:latin typeface="Trebuchet MS" panose="020B0603020202020204" pitchFamily="34" charset="0"/>
                <a:ea typeface="MS PGothic" panose="020B0600070205080204" pitchFamily="34" charset="-128"/>
              </a:defRPr>
            </a:lvl1pPr>
            <a:lvl2pPr marL="742950" indent="-285750">
              <a:defRPr sz="2400" b="1">
                <a:solidFill>
                  <a:srgbClr val="FFFCC9"/>
                </a:solidFill>
                <a:latin typeface="Trebuchet MS" panose="020B0603020202020204" pitchFamily="34" charset="0"/>
                <a:ea typeface="MS PGothic" panose="020B0600070205080204" pitchFamily="34" charset="-128"/>
              </a:defRPr>
            </a:lvl2pPr>
            <a:lvl3pPr marL="1143000" indent="-228600">
              <a:defRPr sz="2400" b="1">
                <a:solidFill>
                  <a:srgbClr val="FFFCC9"/>
                </a:solidFill>
                <a:latin typeface="Trebuchet MS" panose="020B0603020202020204" pitchFamily="34" charset="0"/>
                <a:ea typeface="MS PGothic" panose="020B0600070205080204" pitchFamily="34" charset="-128"/>
              </a:defRPr>
            </a:lvl3pPr>
            <a:lvl4pPr marL="1600200" indent="-228600">
              <a:defRPr sz="2400" b="1">
                <a:solidFill>
                  <a:srgbClr val="FFFCC9"/>
                </a:solidFill>
                <a:latin typeface="Trebuchet MS" panose="020B0603020202020204" pitchFamily="34" charset="0"/>
                <a:ea typeface="MS PGothic" panose="020B0600070205080204" pitchFamily="34" charset="-128"/>
              </a:defRPr>
            </a:lvl4pPr>
            <a:lvl5pPr marL="2057400" indent="-228600">
              <a:defRPr sz="2400" b="1">
                <a:solidFill>
                  <a:srgbClr val="FFFCC9"/>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rgbClr val="FFFCC9"/>
                </a:solidFill>
                <a:latin typeface="Trebuchet MS" panose="020B0603020202020204" pitchFamily="34" charset="0"/>
                <a:ea typeface="MS PGothic" panose="020B0600070205080204" pitchFamily="34" charset="-128"/>
              </a:defRPr>
            </a:lvl9pPr>
          </a:lstStyle>
          <a:p>
            <a:fld id="{19BEA9F7-0590-4CB7-86BA-48B504F6DC83}" type="slidenum">
              <a:rPr lang="it-IT" altLang="it-IT" sz="1200" b="0">
                <a:solidFill>
                  <a:schemeClr val="tx1"/>
                </a:solidFill>
                <a:latin typeface="Times New Roman" panose="02020603050405020304" pitchFamily="18" charset="0"/>
              </a:rPr>
              <a:pPr/>
              <a:t>20</a:t>
            </a:fld>
            <a:endParaRPr lang="it-IT" altLang="it-IT" sz="1200" b="0">
              <a:solidFill>
                <a:schemeClr val="tx1"/>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17/11/2020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1489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75648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21244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37421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17/11/2020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91657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A0292D6-B33D-4917-B8C0-A7BDB83A0708}" type="datetimeFigureOut">
              <a:rPr lang="it-IT" smtClean="0"/>
              <a:t>17/11/2020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9679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A0292D6-B33D-4917-B8C0-A7BDB83A0708}" type="datetimeFigureOut">
              <a:rPr lang="it-IT" smtClean="0"/>
              <a:t>17/11/2020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40932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A0292D6-B33D-4917-B8C0-A7BDB83A0708}" type="datetimeFigureOut">
              <a:rPr lang="it-IT" smtClean="0"/>
              <a:t>17/11/2020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19953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0292D6-B33D-4917-B8C0-A7BDB83A0708}" type="datetimeFigureOut">
              <a:rPr lang="it-IT" smtClean="0"/>
              <a:t>17/11/2020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99244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17/11/2020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13902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17/11/2020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98839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292D6-B33D-4917-B8C0-A7BDB83A0708}" type="datetimeFigureOut">
              <a:rPr lang="it-IT" smtClean="0"/>
              <a:t>17/11/2020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9F27F-865E-4344-A930-5E3EAB0A85B6}" type="slidenum">
              <a:rPr lang="it-IT" smtClean="0"/>
              <a:t>‹N›</a:t>
            </a:fld>
            <a:endParaRPr lang="it-IT"/>
          </a:p>
        </p:txBody>
      </p:sp>
    </p:spTree>
    <p:extLst>
      <p:ext uri="{BB962C8B-B14F-4D97-AF65-F5344CB8AC3E}">
        <p14:creationId xmlns:p14="http://schemas.microsoft.com/office/powerpoint/2010/main" val="216656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9"/>
            <a:ext cx="12194257" cy="6856731"/>
          </a:xfrm>
          <a:prstGeom prst="rect">
            <a:avLst/>
          </a:prstGeom>
        </p:spPr>
      </p:pic>
    </p:spTree>
    <p:extLst>
      <p:ext uri="{BB962C8B-B14F-4D97-AF65-F5344CB8AC3E}">
        <p14:creationId xmlns:p14="http://schemas.microsoft.com/office/powerpoint/2010/main" val="258248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3B10B052-859C-40BA-BA52-46208E1B1CBA}"/>
              </a:ext>
            </a:extLst>
          </p:cNvPr>
          <p:cNvGrpSpPr/>
          <p:nvPr/>
        </p:nvGrpSpPr>
        <p:grpSpPr>
          <a:xfrm>
            <a:off x="2730500" y="1510369"/>
            <a:ext cx="7079421" cy="3837261"/>
            <a:chOff x="1816101" y="1595438"/>
            <a:chExt cx="8612188" cy="4624387"/>
          </a:xfrm>
        </p:grpSpPr>
        <p:pic>
          <p:nvPicPr>
            <p:cNvPr id="17410" name="Immagine 6">
              <a:extLst>
                <a:ext uri="{FF2B5EF4-FFF2-40B4-BE49-F238E27FC236}">
                  <a16:creationId xmlns:a16="http://schemas.microsoft.com/office/drawing/2014/main" id="{A541C72A-6779-4EA8-BDB4-B7CE99FBFB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101" y="1595438"/>
              <a:ext cx="7732713" cy="3979862"/>
            </a:xfrm>
            <a:prstGeom prst="rect">
              <a:avLst/>
            </a:prstGeom>
            <a:noFill/>
            <a:ln w="28575">
              <a:solidFill>
                <a:srgbClr val="648345"/>
              </a:solidFill>
              <a:miter lim="800000"/>
              <a:headEnd/>
              <a:tailEnd/>
            </a:ln>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134AA40F-CAEF-4F56-B41C-A5D6445FCD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4464" y="2435225"/>
              <a:ext cx="3933825" cy="3784600"/>
            </a:xfrm>
            <a:prstGeom prst="rect">
              <a:avLst/>
            </a:prstGeom>
            <a:noFill/>
            <a:ln w="28575">
              <a:solidFill>
                <a:srgbClr val="59002D"/>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CasellaDiTesto 1">
            <a:extLst>
              <a:ext uri="{FF2B5EF4-FFF2-40B4-BE49-F238E27FC236}">
                <a16:creationId xmlns:a16="http://schemas.microsoft.com/office/drawing/2014/main" id="{E9C89D68-AF06-4A2D-B92C-2E608A26ABFC}"/>
              </a:ext>
            </a:extLst>
          </p:cNvPr>
          <p:cNvSpPr txBox="1"/>
          <p:nvPr/>
        </p:nvSpPr>
        <p:spPr>
          <a:xfrm>
            <a:off x="947531" y="5347630"/>
            <a:ext cx="8602663" cy="461962"/>
          </a:xfrm>
          <a:prstGeom prst="rect">
            <a:avLst/>
          </a:prstGeom>
          <a:noFill/>
        </p:spPr>
        <p:txBody>
          <a:bodyPr>
            <a:spAutoFit/>
          </a:bodyPr>
          <a:lstStyle/>
          <a:p>
            <a:pPr algn="r">
              <a:defRPr/>
            </a:pPr>
            <a:r>
              <a:rPr lang="it-IT" sz="800" i="1" dirty="0">
                <a:solidFill>
                  <a:schemeClr val="tx1">
                    <a:lumMod val="75000"/>
                  </a:schemeClr>
                </a:solidFill>
                <a:latin typeface="Trebuchet MS" panose="020B0703020202090204" pitchFamily="34" charset="0"/>
              </a:rPr>
              <a:t>Source: </a:t>
            </a:r>
            <a:r>
              <a:rPr lang="it-IT" sz="800" i="1" dirty="0" err="1">
                <a:solidFill>
                  <a:schemeClr val="tx1">
                    <a:lumMod val="75000"/>
                  </a:schemeClr>
                </a:solidFill>
                <a:latin typeface="Trebuchet MS" panose="020B0703020202090204" pitchFamily="34" charset="0"/>
              </a:rPr>
              <a:t>Adherence</a:t>
            </a:r>
            <a:r>
              <a:rPr lang="it-IT" sz="800" i="1" dirty="0">
                <a:solidFill>
                  <a:schemeClr val="tx1">
                    <a:lumMod val="75000"/>
                  </a:schemeClr>
                </a:solidFill>
                <a:latin typeface="Trebuchet MS" panose="020B0703020202090204" pitchFamily="34" charset="0"/>
              </a:rPr>
              <a:t> to </a:t>
            </a:r>
            <a:r>
              <a:rPr lang="it-IT" sz="800" i="1" dirty="0" err="1">
                <a:solidFill>
                  <a:schemeClr val="tx1">
                    <a:lumMod val="75000"/>
                  </a:schemeClr>
                </a:solidFill>
                <a:latin typeface="Trebuchet MS" panose="020B0703020202090204" pitchFamily="34" charset="0"/>
              </a:rPr>
              <a:t>antihypertensive</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medications</a:t>
            </a:r>
            <a:r>
              <a:rPr lang="it-IT" sz="800" i="1" dirty="0">
                <a:solidFill>
                  <a:schemeClr val="tx1">
                    <a:lumMod val="75000"/>
                  </a:schemeClr>
                </a:solidFill>
                <a:latin typeface="Trebuchet MS" panose="020B0703020202090204" pitchFamily="34" charset="0"/>
              </a:rPr>
              <a:t> and </a:t>
            </a:r>
            <a:r>
              <a:rPr lang="it-IT" sz="800" i="1" dirty="0" err="1">
                <a:solidFill>
                  <a:schemeClr val="tx1">
                    <a:lumMod val="75000"/>
                  </a:schemeClr>
                </a:solidFill>
                <a:latin typeface="Trebuchet MS" panose="020B0703020202090204" pitchFamily="34" charset="0"/>
              </a:rPr>
              <a:t>health</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outcomes</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among</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newly</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treated</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hypertensive</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patients</a:t>
            </a:r>
            <a:r>
              <a:rPr lang="it-IT" sz="800" i="1" dirty="0">
                <a:solidFill>
                  <a:schemeClr val="tx1">
                    <a:lumMod val="75000"/>
                  </a:schemeClr>
                </a:solidFill>
                <a:latin typeface="Trebuchet MS" panose="020B0703020202090204" pitchFamily="34" charset="0"/>
              </a:rPr>
              <a:t>.</a:t>
            </a:r>
          </a:p>
          <a:p>
            <a:pPr algn="r">
              <a:defRPr/>
            </a:pPr>
            <a:r>
              <a:rPr lang="it-IT" sz="800" i="1" dirty="0">
                <a:solidFill>
                  <a:schemeClr val="tx1">
                    <a:lumMod val="75000"/>
                  </a:schemeClr>
                </a:solidFill>
                <a:latin typeface="Trebuchet MS" panose="020B0703020202090204" pitchFamily="34" charset="0"/>
              </a:rPr>
              <a:t>Degli Esposti L, </a:t>
            </a:r>
            <a:r>
              <a:rPr lang="it-IT" sz="800" i="1" dirty="0" err="1">
                <a:solidFill>
                  <a:schemeClr val="tx1">
                    <a:lumMod val="75000"/>
                  </a:schemeClr>
                </a:solidFill>
                <a:latin typeface="Trebuchet MS" panose="020B0703020202090204" pitchFamily="34" charset="0"/>
              </a:rPr>
              <a:t>Saragoni</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S</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Benemei</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S</a:t>
            </a:r>
            <a:r>
              <a:rPr lang="it-IT" sz="800" i="1" dirty="0">
                <a:solidFill>
                  <a:schemeClr val="tx1">
                    <a:lumMod val="75000"/>
                  </a:schemeClr>
                </a:solidFill>
                <a:latin typeface="Trebuchet MS" panose="020B0703020202090204" pitchFamily="34" charset="0"/>
              </a:rPr>
              <a:t>, Batacchi </a:t>
            </a:r>
            <a:r>
              <a:rPr lang="it-IT" sz="800" i="1" dirty="0" err="1">
                <a:solidFill>
                  <a:schemeClr val="tx1">
                    <a:lumMod val="75000"/>
                  </a:schemeClr>
                </a:solidFill>
                <a:latin typeface="Trebuchet MS" panose="020B0703020202090204" pitchFamily="34" charset="0"/>
              </a:rPr>
              <a:t>P</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Geppetti</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P</a:t>
            </a:r>
            <a:r>
              <a:rPr lang="it-IT" sz="800" i="1" dirty="0">
                <a:solidFill>
                  <a:schemeClr val="tx1">
                    <a:lumMod val="75000"/>
                  </a:schemeClr>
                </a:solidFill>
                <a:latin typeface="Trebuchet MS" panose="020B0703020202090204" pitchFamily="34" charset="0"/>
              </a:rPr>
              <a:t>, Di Bari M, Marchionni </a:t>
            </a:r>
            <a:r>
              <a:rPr lang="it-IT" sz="800" i="1" dirty="0" err="1">
                <a:solidFill>
                  <a:schemeClr val="tx1">
                    <a:lumMod val="75000"/>
                  </a:schemeClr>
                </a:solidFill>
                <a:latin typeface="Trebuchet MS" panose="020B0703020202090204" pitchFamily="34" charset="0"/>
              </a:rPr>
              <a:t>N</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Sturani</a:t>
            </a:r>
            <a:r>
              <a:rPr lang="it-IT" sz="800" i="1" dirty="0">
                <a:solidFill>
                  <a:schemeClr val="tx1">
                    <a:lumMod val="75000"/>
                  </a:schemeClr>
                </a:solidFill>
                <a:latin typeface="Trebuchet MS" panose="020B0703020202090204" pitchFamily="34" charset="0"/>
              </a:rPr>
              <a:t> A, Buda </a:t>
            </a:r>
            <a:r>
              <a:rPr lang="it-IT" sz="800" i="1" dirty="0" err="1">
                <a:solidFill>
                  <a:schemeClr val="tx1">
                    <a:lumMod val="75000"/>
                  </a:schemeClr>
                </a:solidFill>
                <a:latin typeface="Trebuchet MS" panose="020B0703020202090204" pitchFamily="34" charset="0"/>
              </a:rPr>
              <a:t>S</a:t>
            </a:r>
            <a:r>
              <a:rPr lang="it-IT" sz="800" i="1" dirty="0">
                <a:solidFill>
                  <a:schemeClr val="tx1">
                    <a:lumMod val="75000"/>
                  </a:schemeClr>
                </a:solidFill>
                <a:latin typeface="Trebuchet MS" panose="020B0703020202090204" pitchFamily="34" charset="0"/>
              </a:rPr>
              <a:t>, Degli Esposti E.</a:t>
            </a:r>
          </a:p>
          <a:p>
            <a:pPr algn="r">
              <a:defRPr/>
            </a:pPr>
            <a:r>
              <a:rPr lang="it-IT" sz="800" i="1" dirty="0" err="1">
                <a:solidFill>
                  <a:schemeClr val="tx1">
                    <a:lumMod val="75000"/>
                  </a:schemeClr>
                </a:solidFill>
                <a:latin typeface="Trebuchet MS" panose="020B0703020202090204" pitchFamily="34" charset="0"/>
              </a:rPr>
              <a:t>Clinicoecon</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Outcomes</a:t>
            </a:r>
            <a:r>
              <a:rPr lang="it-IT" sz="800" i="1" dirty="0">
                <a:solidFill>
                  <a:schemeClr val="tx1">
                    <a:lumMod val="75000"/>
                  </a:schemeClr>
                </a:solidFill>
                <a:latin typeface="Trebuchet MS" panose="020B0703020202090204" pitchFamily="34" charset="0"/>
              </a:rPr>
              <a:t> Res. 2011;3:47-54. </a:t>
            </a:r>
          </a:p>
        </p:txBody>
      </p:sp>
      <p:sp>
        <p:nvSpPr>
          <p:cNvPr id="5" name="CasellaDiTesto 4">
            <a:extLst>
              <a:ext uri="{FF2B5EF4-FFF2-40B4-BE49-F238E27FC236}">
                <a16:creationId xmlns:a16="http://schemas.microsoft.com/office/drawing/2014/main" id="{F4384F7A-4536-45FA-AD5F-DD1639DEBB08}"/>
              </a:ext>
            </a:extLst>
          </p:cNvPr>
          <p:cNvSpPr txBox="1"/>
          <p:nvPr/>
        </p:nvSpPr>
        <p:spPr>
          <a:xfrm>
            <a:off x="100147" y="293368"/>
            <a:ext cx="11991706" cy="1200329"/>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Clinical outcomes (1.4) </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945DFBE-26CA-419A-923E-368A207C8862}"/>
              </a:ext>
            </a:extLst>
          </p:cNvPr>
          <p:cNvSpPr>
            <a:spLocks noGrp="1"/>
          </p:cNvSpPr>
          <p:nvPr>
            <p:ph idx="1"/>
          </p:nvPr>
        </p:nvSpPr>
        <p:spPr>
          <a:xfrm>
            <a:off x="2130082" y="1268895"/>
            <a:ext cx="8732837" cy="3886200"/>
          </a:xfrm>
        </p:spPr>
        <p:txBody>
          <a:bodyPr>
            <a:normAutofit/>
          </a:bodyPr>
          <a:lstStyle/>
          <a:p>
            <a:pPr marL="0" indent="0" algn="just">
              <a:spcAft>
                <a:spcPts val="600"/>
              </a:spcAft>
              <a:buNone/>
              <a:defRPr/>
            </a:pPr>
            <a:r>
              <a:rPr lang="it-IT" sz="1800" b="1" dirty="0">
                <a:solidFill>
                  <a:schemeClr val="accent1">
                    <a:lumMod val="75000"/>
                  </a:schemeClr>
                </a:solidFill>
              </a:rPr>
              <a:t>ECONOMIC OUTCOMES</a:t>
            </a:r>
          </a:p>
          <a:p>
            <a:pPr algn="just">
              <a:spcAft>
                <a:spcPts val="600"/>
              </a:spcAft>
              <a:buFont typeface="Wingdings" pitchFamily="2" charset="2"/>
              <a:buChar char="Ø"/>
              <a:defRPr/>
            </a:pPr>
            <a:r>
              <a:rPr lang="it-IT" sz="1800" dirty="0">
                <a:solidFill>
                  <a:schemeClr val="tx1">
                    <a:lumMod val="50000"/>
                  </a:schemeClr>
                </a:solidFill>
              </a:rPr>
              <a:t>The </a:t>
            </a:r>
            <a:r>
              <a:rPr lang="it-IT" sz="1800" b="1" dirty="0" err="1">
                <a:solidFill>
                  <a:schemeClr val="tx2"/>
                </a:solidFill>
              </a:rPr>
              <a:t>lack</a:t>
            </a:r>
            <a:r>
              <a:rPr lang="it-IT" sz="1800" b="1" dirty="0">
                <a:solidFill>
                  <a:schemeClr val="tx2"/>
                </a:solidFill>
              </a:rPr>
              <a:t> of </a:t>
            </a:r>
            <a:r>
              <a:rPr lang="it-IT" sz="1800" b="1" dirty="0" err="1">
                <a:solidFill>
                  <a:schemeClr val="tx2"/>
                </a:solidFill>
              </a:rPr>
              <a:t>adherence</a:t>
            </a:r>
            <a:r>
              <a:rPr lang="it-IT" sz="1800" b="1" dirty="0">
                <a:solidFill>
                  <a:schemeClr val="tx2"/>
                </a:solidFill>
              </a:rPr>
              <a:t> </a:t>
            </a:r>
            <a:r>
              <a:rPr lang="it-IT" sz="1800" dirty="0" err="1">
                <a:solidFill>
                  <a:schemeClr val="tx1">
                    <a:lumMod val="50000"/>
                  </a:schemeClr>
                </a:solidFill>
              </a:rPr>
              <a:t>has</a:t>
            </a:r>
            <a:r>
              <a:rPr lang="it-IT" sz="1800" dirty="0">
                <a:solidFill>
                  <a:schemeClr val="tx1">
                    <a:lumMod val="50000"/>
                  </a:schemeClr>
                </a:solidFill>
              </a:rPr>
              <a:t> </a:t>
            </a:r>
            <a:r>
              <a:rPr lang="it-IT" sz="1800" dirty="0" err="1">
                <a:solidFill>
                  <a:schemeClr val="tx1">
                    <a:lumMod val="50000"/>
                  </a:schemeClr>
                </a:solidFill>
              </a:rPr>
              <a:t>consequences</a:t>
            </a:r>
            <a:r>
              <a:rPr lang="it-IT" sz="1800" dirty="0">
                <a:solidFill>
                  <a:schemeClr val="tx1">
                    <a:lumMod val="50000"/>
                  </a:schemeClr>
                </a:solidFill>
              </a:rPr>
              <a:t> for public </a:t>
            </a:r>
            <a:r>
              <a:rPr lang="it-IT" sz="1800" dirty="0" err="1">
                <a:solidFill>
                  <a:schemeClr val="tx1">
                    <a:lumMod val="50000"/>
                  </a:schemeClr>
                </a:solidFill>
              </a:rPr>
              <a:t>health</a:t>
            </a:r>
            <a:r>
              <a:rPr lang="it-IT" sz="1800" dirty="0">
                <a:solidFill>
                  <a:schemeClr val="tx1">
                    <a:lumMod val="50000"/>
                  </a:schemeClr>
                </a:solidFill>
              </a:rPr>
              <a:t>, </a:t>
            </a:r>
            <a:r>
              <a:rPr lang="it-IT" sz="1800" dirty="0" err="1">
                <a:solidFill>
                  <a:schemeClr val="tx1">
                    <a:lumMod val="50000"/>
                  </a:schemeClr>
                </a:solidFill>
              </a:rPr>
              <a:t>as</a:t>
            </a:r>
            <a:r>
              <a:rPr lang="it-IT" sz="1800" dirty="0">
                <a:solidFill>
                  <a:schemeClr val="tx1">
                    <a:lumMod val="50000"/>
                  </a:schemeClr>
                </a:solidFill>
              </a:rPr>
              <a:t> </a:t>
            </a:r>
            <a:r>
              <a:rPr lang="it-IT" sz="1800" dirty="0" err="1">
                <a:solidFill>
                  <a:schemeClr val="tx1">
                    <a:lumMod val="50000"/>
                  </a:schemeClr>
                </a:solidFill>
              </a:rPr>
              <a:t>it</a:t>
            </a:r>
            <a:r>
              <a:rPr lang="it-IT" sz="1800" dirty="0">
                <a:solidFill>
                  <a:schemeClr val="tx1">
                    <a:lumMod val="50000"/>
                  </a:schemeClr>
                </a:solidFill>
              </a:rPr>
              <a:t> can lead to </a:t>
            </a:r>
            <a:r>
              <a:rPr lang="it-IT" sz="1800" b="1" dirty="0" err="1">
                <a:solidFill>
                  <a:schemeClr val="tx2"/>
                </a:solidFill>
              </a:rPr>
              <a:t>direct</a:t>
            </a:r>
            <a:r>
              <a:rPr lang="it-IT" sz="1800" b="1" dirty="0">
                <a:solidFill>
                  <a:schemeClr val="tx2"/>
                </a:solidFill>
              </a:rPr>
              <a:t> and </a:t>
            </a:r>
            <a:r>
              <a:rPr lang="it-IT" sz="1800" b="1" dirty="0" err="1">
                <a:solidFill>
                  <a:schemeClr val="tx2"/>
                </a:solidFill>
              </a:rPr>
              <a:t>indirect</a:t>
            </a:r>
            <a:r>
              <a:rPr lang="it-IT" sz="1800" b="1" dirty="0">
                <a:solidFill>
                  <a:schemeClr val="tx2"/>
                </a:solidFill>
              </a:rPr>
              <a:t> costs </a:t>
            </a:r>
            <a:r>
              <a:rPr lang="it-IT" sz="1800" dirty="0">
                <a:solidFill>
                  <a:schemeClr val="tx1">
                    <a:lumMod val="50000"/>
                  </a:schemeClr>
                </a:solidFill>
              </a:rPr>
              <a:t>for society </a:t>
            </a:r>
            <a:r>
              <a:rPr lang="it-IT" sz="1800" dirty="0" err="1">
                <a:solidFill>
                  <a:schemeClr val="tx1">
                    <a:lumMod val="50000"/>
                  </a:schemeClr>
                </a:solidFill>
              </a:rPr>
              <a:t>at</a:t>
            </a:r>
            <a:r>
              <a:rPr lang="it-IT" sz="1800" dirty="0">
                <a:solidFill>
                  <a:schemeClr val="tx1">
                    <a:lumMod val="50000"/>
                  </a:schemeClr>
                </a:solidFill>
              </a:rPr>
              <a:t> large.</a:t>
            </a:r>
            <a:endParaRPr lang="it-IT" sz="1800" b="1" dirty="0">
              <a:solidFill>
                <a:schemeClr val="tx1">
                  <a:lumMod val="50000"/>
                </a:schemeClr>
              </a:solidFill>
            </a:endParaRPr>
          </a:p>
          <a:p>
            <a:pPr algn="just">
              <a:spcAft>
                <a:spcPts val="600"/>
              </a:spcAft>
              <a:buFont typeface="Wingdings" pitchFamily="2" charset="2"/>
              <a:buChar char="Ø"/>
              <a:defRPr/>
            </a:pPr>
            <a:r>
              <a:rPr lang="it-IT" sz="1800" dirty="0">
                <a:solidFill>
                  <a:schemeClr val="tx1">
                    <a:lumMod val="50000"/>
                  </a:schemeClr>
                </a:solidFill>
              </a:rPr>
              <a:t>Direct costs </a:t>
            </a:r>
            <a:r>
              <a:rPr lang="it-IT" sz="1800" dirty="0" err="1">
                <a:solidFill>
                  <a:schemeClr val="tx1">
                    <a:lumMod val="50000"/>
                  </a:schemeClr>
                </a:solidFill>
              </a:rPr>
              <a:t>related</a:t>
            </a:r>
            <a:r>
              <a:rPr lang="it-IT" sz="1800" dirty="0">
                <a:solidFill>
                  <a:schemeClr val="tx1">
                    <a:lumMod val="50000"/>
                  </a:schemeClr>
                </a:solidFill>
              </a:rPr>
              <a:t> to the </a:t>
            </a:r>
            <a:r>
              <a:rPr lang="it-IT" sz="1800" dirty="0" err="1">
                <a:solidFill>
                  <a:schemeClr val="tx1">
                    <a:lumMod val="50000"/>
                  </a:schemeClr>
                </a:solidFill>
              </a:rPr>
              <a:t>lack</a:t>
            </a:r>
            <a:r>
              <a:rPr lang="it-IT" sz="1800" dirty="0">
                <a:solidFill>
                  <a:schemeClr val="tx1">
                    <a:lumMod val="50000"/>
                  </a:schemeClr>
                </a:solidFill>
              </a:rPr>
              <a:t> of </a:t>
            </a:r>
            <a:r>
              <a:rPr lang="it-IT" sz="1800" dirty="0" err="1">
                <a:solidFill>
                  <a:schemeClr val="tx1">
                    <a:lumMod val="50000"/>
                  </a:schemeClr>
                </a:solidFill>
              </a:rPr>
              <a:t>adherence</a:t>
            </a:r>
            <a:r>
              <a:rPr lang="it-IT" sz="1800" dirty="0">
                <a:solidFill>
                  <a:schemeClr val="tx1">
                    <a:lumMod val="50000"/>
                  </a:schemeClr>
                </a:solidFill>
              </a:rPr>
              <a:t> </a:t>
            </a:r>
            <a:r>
              <a:rPr lang="it-IT" sz="1800" dirty="0" err="1">
                <a:solidFill>
                  <a:schemeClr val="tx1">
                    <a:lumMod val="50000"/>
                  </a:schemeClr>
                </a:solidFill>
              </a:rPr>
              <a:t>comprise</a:t>
            </a:r>
            <a:r>
              <a:rPr lang="it-IT" sz="1800" dirty="0">
                <a:solidFill>
                  <a:schemeClr val="tx1">
                    <a:lumMod val="50000"/>
                  </a:schemeClr>
                </a:solidFill>
              </a:rPr>
              <a:t>:</a:t>
            </a:r>
          </a:p>
          <a:p>
            <a:pPr lvl="1" algn="just">
              <a:buFont typeface="Wingdings" pitchFamily="2" charset="2"/>
              <a:buChar char="Ø"/>
              <a:defRPr/>
            </a:pPr>
            <a:r>
              <a:rPr lang="it-IT" sz="1800" dirty="0" err="1">
                <a:solidFill>
                  <a:schemeClr val="tx1">
                    <a:lumMod val="50000"/>
                  </a:schemeClr>
                </a:solidFill>
              </a:rPr>
              <a:t>Unnecessary</a:t>
            </a:r>
            <a:r>
              <a:rPr lang="it-IT" sz="1800" dirty="0">
                <a:solidFill>
                  <a:schemeClr val="tx1">
                    <a:lumMod val="50000"/>
                  </a:schemeClr>
                </a:solidFill>
              </a:rPr>
              <a:t> </a:t>
            </a:r>
            <a:r>
              <a:rPr lang="it-IT" sz="1800" dirty="0" err="1">
                <a:solidFill>
                  <a:schemeClr val="tx1">
                    <a:lumMod val="50000"/>
                  </a:schemeClr>
                </a:solidFill>
              </a:rPr>
              <a:t>visits</a:t>
            </a:r>
            <a:r>
              <a:rPr lang="it-IT" sz="1800" dirty="0">
                <a:solidFill>
                  <a:schemeClr val="tx1">
                    <a:lumMod val="50000"/>
                  </a:schemeClr>
                </a:solidFill>
              </a:rPr>
              <a:t> to </a:t>
            </a:r>
            <a:r>
              <a:rPr lang="it-IT" sz="1800" dirty="0" err="1">
                <a:solidFill>
                  <a:schemeClr val="tx1">
                    <a:lumMod val="50000"/>
                  </a:schemeClr>
                </a:solidFill>
              </a:rPr>
              <a:t>physicians</a:t>
            </a:r>
            <a:r>
              <a:rPr lang="it-IT" sz="1800" dirty="0">
                <a:solidFill>
                  <a:schemeClr val="tx1">
                    <a:lumMod val="50000"/>
                  </a:schemeClr>
                </a:solidFill>
              </a:rPr>
              <a:t>;</a:t>
            </a:r>
          </a:p>
          <a:p>
            <a:pPr lvl="1" algn="just">
              <a:buFont typeface="Wingdings" pitchFamily="2" charset="2"/>
              <a:buChar char="Ø"/>
              <a:defRPr/>
            </a:pPr>
            <a:r>
              <a:rPr lang="it-IT" sz="1800" dirty="0" err="1">
                <a:solidFill>
                  <a:schemeClr val="tx1">
                    <a:lumMod val="50000"/>
                  </a:schemeClr>
                </a:solidFill>
              </a:rPr>
              <a:t>Hospedalitations</a:t>
            </a:r>
            <a:r>
              <a:rPr lang="it-IT" sz="1800" dirty="0">
                <a:solidFill>
                  <a:schemeClr val="tx1">
                    <a:lumMod val="50000"/>
                  </a:schemeClr>
                </a:solidFill>
              </a:rPr>
              <a:t>, ER </a:t>
            </a:r>
            <a:r>
              <a:rPr lang="it-IT" sz="1800" dirty="0" err="1">
                <a:solidFill>
                  <a:schemeClr val="tx1">
                    <a:lumMod val="50000"/>
                  </a:schemeClr>
                </a:solidFill>
              </a:rPr>
              <a:t>visits</a:t>
            </a:r>
            <a:r>
              <a:rPr lang="it-IT" sz="1800" dirty="0">
                <a:solidFill>
                  <a:schemeClr val="tx1">
                    <a:lumMod val="50000"/>
                  </a:schemeClr>
                </a:solidFill>
              </a:rPr>
              <a:t>, </a:t>
            </a:r>
            <a:r>
              <a:rPr lang="it-IT" sz="1800" dirty="0" err="1">
                <a:solidFill>
                  <a:schemeClr val="tx1">
                    <a:lumMod val="50000"/>
                  </a:schemeClr>
                </a:solidFill>
              </a:rPr>
              <a:t>nursinghome</a:t>
            </a:r>
            <a:r>
              <a:rPr lang="it-IT" sz="1800" dirty="0">
                <a:solidFill>
                  <a:schemeClr val="tx1">
                    <a:lumMod val="50000"/>
                  </a:schemeClr>
                </a:solidFill>
              </a:rPr>
              <a:t>;</a:t>
            </a:r>
          </a:p>
          <a:p>
            <a:pPr lvl="1" algn="just">
              <a:buFont typeface="Wingdings" pitchFamily="2" charset="2"/>
              <a:buChar char="Ø"/>
              <a:defRPr/>
            </a:pPr>
            <a:r>
              <a:rPr lang="it-IT" sz="1800" dirty="0" err="1">
                <a:solidFill>
                  <a:schemeClr val="tx1">
                    <a:lumMod val="50000"/>
                  </a:schemeClr>
                </a:solidFill>
              </a:rPr>
              <a:t>Additional</a:t>
            </a:r>
            <a:r>
              <a:rPr lang="it-IT" sz="1800" dirty="0">
                <a:solidFill>
                  <a:schemeClr val="tx1">
                    <a:lumMod val="50000"/>
                  </a:schemeClr>
                </a:solidFill>
              </a:rPr>
              <a:t> </a:t>
            </a:r>
            <a:r>
              <a:rPr lang="it-IT" sz="1800" dirty="0" err="1">
                <a:solidFill>
                  <a:schemeClr val="tx1">
                    <a:lumMod val="50000"/>
                  </a:schemeClr>
                </a:solidFill>
              </a:rPr>
              <a:t>diagnostic</a:t>
            </a:r>
            <a:r>
              <a:rPr lang="it-IT" sz="1800" dirty="0">
                <a:solidFill>
                  <a:schemeClr val="tx1">
                    <a:lumMod val="50000"/>
                  </a:schemeClr>
                </a:solidFill>
              </a:rPr>
              <a:t> </a:t>
            </a:r>
            <a:r>
              <a:rPr lang="it-IT" sz="1800" dirty="0" err="1">
                <a:solidFill>
                  <a:schemeClr val="tx1">
                    <a:lumMod val="50000"/>
                  </a:schemeClr>
                </a:solidFill>
              </a:rPr>
              <a:t>tests</a:t>
            </a:r>
            <a:r>
              <a:rPr lang="it-IT" sz="1800" dirty="0">
                <a:solidFill>
                  <a:schemeClr val="tx1">
                    <a:lumMod val="50000"/>
                  </a:schemeClr>
                </a:solidFill>
              </a:rPr>
              <a:t>.</a:t>
            </a:r>
          </a:p>
          <a:p>
            <a:pPr lvl="1" algn="just">
              <a:buFont typeface="Wingdings" pitchFamily="2" charset="2"/>
              <a:buChar char="Ø"/>
              <a:defRPr/>
            </a:pPr>
            <a:endParaRPr lang="it-IT" sz="1800" dirty="0">
              <a:solidFill>
                <a:schemeClr val="tx1">
                  <a:lumMod val="50000"/>
                </a:schemeClr>
              </a:solidFill>
            </a:endParaRPr>
          </a:p>
          <a:p>
            <a:pPr algn="just">
              <a:spcAft>
                <a:spcPts val="600"/>
              </a:spcAft>
              <a:buFont typeface="Wingdings" pitchFamily="2" charset="2"/>
              <a:buChar char="Ø"/>
              <a:defRPr/>
            </a:pPr>
            <a:r>
              <a:rPr lang="it-IT" sz="1800" dirty="0" err="1">
                <a:solidFill>
                  <a:schemeClr val="tx1">
                    <a:lumMod val="50000"/>
                  </a:schemeClr>
                </a:solidFill>
              </a:rPr>
              <a:t>Indirect</a:t>
            </a:r>
            <a:r>
              <a:rPr lang="it-IT" sz="1800" dirty="0">
                <a:solidFill>
                  <a:schemeClr val="tx1">
                    <a:lumMod val="50000"/>
                  </a:schemeClr>
                </a:solidFill>
              </a:rPr>
              <a:t> costs </a:t>
            </a:r>
            <a:r>
              <a:rPr lang="it-IT" sz="1800" dirty="0" err="1">
                <a:solidFill>
                  <a:schemeClr val="tx1">
                    <a:lumMod val="50000"/>
                  </a:schemeClr>
                </a:solidFill>
              </a:rPr>
              <a:t>related</a:t>
            </a:r>
            <a:r>
              <a:rPr lang="it-IT" sz="1800" dirty="0">
                <a:solidFill>
                  <a:schemeClr val="tx1">
                    <a:lumMod val="50000"/>
                  </a:schemeClr>
                </a:solidFill>
              </a:rPr>
              <a:t> to the </a:t>
            </a:r>
            <a:r>
              <a:rPr lang="it-IT" sz="1800" dirty="0" err="1">
                <a:solidFill>
                  <a:schemeClr val="tx1">
                    <a:lumMod val="50000"/>
                  </a:schemeClr>
                </a:solidFill>
              </a:rPr>
              <a:t>lack</a:t>
            </a:r>
            <a:r>
              <a:rPr lang="it-IT" sz="1800" dirty="0">
                <a:solidFill>
                  <a:schemeClr val="tx1">
                    <a:lumMod val="50000"/>
                  </a:schemeClr>
                </a:solidFill>
              </a:rPr>
              <a:t> of </a:t>
            </a:r>
            <a:r>
              <a:rPr lang="it-IT" sz="1800" dirty="0" err="1">
                <a:solidFill>
                  <a:schemeClr val="tx1">
                    <a:lumMod val="50000"/>
                  </a:schemeClr>
                </a:solidFill>
              </a:rPr>
              <a:t>adherence</a:t>
            </a:r>
            <a:r>
              <a:rPr lang="it-IT" sz="1800" dirty="0">
                <a:solidFill>
                  <a:schemeClr val="tx1">
                    <a:lumMod val="50000"/>
                  </a:schemeClr>
                </a:solidFill>
              </a:rPr>
              <a:t> </a:t>
            </a:r>
            <a:r>
              <a:rPr lang="it-IT" sz="1800" dirty="0" err="1">
                <a:solidFill>
                  <a:schemeClr val="tx1">
                    <a:lumMod val="50000"/>
                  </a:schemeClr>
                </a:solidFill>
              </a:rPr>
              <a:t>comprise</a:t>
            </a:r>
            <a:r>
              <a:rPr lang="it-IT" sz="1800" dirty="0">
                <a:solidFill>
                  <a:schemeClr val="tx1">
                    <a:lumMod val="50000"/>
                  </a:schemeClr>
                </a:solidFill>
              </a:rPr>
              <a:t>:</a:t>
            </a:r>
          </a:p>
          <a:p>
            <a:pPr lvl="1" algn="just">
              <a:buFont typeface="Wingdings" pitchFamily="2" charset="2"/>
              <a:buChar char="Ø"/>
              <a:defRPr/>
            </a:pPr>
            <a:r>
              <a:rPr lang="it-IT" sz="1800" dirty="0" err="1">
                <a:solidFill>
                  <a:schemeClr val="tx1">
                    <a:lumMod val="50000"/>
                  </a:schemeClr>
                </a:solidFill>
              </a:rPr>
              <a:t>Salary</a:t>
            </a:r>
            <a:r>
              <a:rPr lang="it-IT" sz="1800" dirty="0">
                <a:solidFill>
                  <a:schemeClr val="tx1">
                    <a:lumMod val="50000"/>
                  </a:schemeClr>
                </a:solidFill>
              </a:rPr>
              <a:t> </a:t>
            </a:r>
            <a:r>
              <a:rPr lang="it-IT" sz="1800" dirty="0" err="1">
                <a:solidFill>
                  <a:schemeClr val="tx1">
                    <a:lumMod val="50000"/>
                  </a:schemeClr>
                </a:solidFill>
              </a:rPr>
              <a:t>losses</a:t>
            </a:r>
            <a:r>
              <a:rPr lang="it-IT" sz="1800" dirty="0">
                <a:solidFill>
                  <a:schemeClr val="tx1">
                    <a:lumMod val="50000"/>
                  </a:schemeClr>
                </a:solidFill>
              </a:rPr>
              <a:t> for </a:t>
            </a:r>
            <a:r>
              <a:rPr lang="it-IT" sz="1800" dirty="0" err="1">
                <a:solidFill>
                  <a:schemeClr val="tx1">
                    <a:lumMod val="50000"/>
                  </a:schemeClr>
                </a:solidFill>
              </a:rPr>
              <a:t>patients</a:t>
            </a:r>
            <a:r>
              <a:rPr lang="it-IT" sz="1800" dirty="0">
                <a:solidFill>
                  <a:schemeClr val="tx1">
                    <a:lumMod val="50000"/>
                  </a:schemeClr>
                </a:solidFill>
              </a:rPr>
              <a:t>;</a:t>
            </a:r>
          </a:p>
          <a:p>
            <a:pPr lvl="1" algn="just">
              <a:buFont typeface="Wingdings" pitchFamily="2" charset="2"/>
              <a:buChar char="Ø"/>
              <a:defRPr/>
            </a:pPr>
            <a:r>
              <a:rPr lang="it-IT" sz="1800" dirty="0">
                <a:solidFill>
                  <a:schemeClr val="tx1">
                    <a:lumMod val="50000"/>
                  </a:schemeClr>
                </a:solidFill>
              </a:rPr>
              <a:t>Productivity </a:t>
            </a:r>
            <a:r>
              <a:rPr lang="it-IT" sz="1800" dirty="0" err="1">
                <a:solidFill>
                  <a:schemeClr val="tx1">
                    <a:lumMod val="50000"/>
                  </a:schemeClr>
                </a:solidFill>
              </a:rPr>
              <a:t>losses</a:t>
            </a:r>
            <a:r>
              <a:rPr lang="it-IT" sz="1800" dirty="0">
                <a:solidFill>
                  <a:schemeClr val="tx1">
                    <a:lumMod val="50000"/>
                  </a:schemeClr>
                </a:solidFill>
              </a:rPr>
              <a:t> for </a:t>
            </a:r>
            <a:r>
              <a:rPr lang="it-IT" sz="1800" dirty="0" err="1">
                <a:solidFill>
                  <a:schemeClr val="tx1">
                    <a:lumMod val="50000"/>
                  </a:schemeClr>
                </a:solidFill>
              </a:rPr>
              <a:t>patients</a:t>
            </a:r>
            <a:r>
              <a:rPr lang="it-IT" sz="1800" dirty="0">
                <a:solidFill>
                  <a:schemeClr val="tx1">
                    <a:lumMod val="50000"/>
                  </a:schemeClr>
                </a:solidFill>
              </a:rPr>
              <a:t>.</a:t>
            </a:r>
          </a:p>
          <a:p>
            <a:pPr algn="just">
              <a:spcAft>
                <a:spcPts val="600"/>
              </a:spcAft>
              <a:buFont typeface="Wingdings" pitchFamily="2" charset="2"/>
              <a:buChar char="Ø"/>
              <a:defRPr/>
            </a:pPr>
            <a:endParaRPr lang="it-IT" sz="1800" dirty="0">
              <a:solidFill>
                <a:schemeClr val="tx1">
                  <a:lumMod val="50000"/>
                </a:schemeClr>
              </a:solidFill>
            </a:endParaRPr>
          </a:p>
          <a:p>
            <a:pPr algn="just">
              <a:spcAft>
                <a:spcPts val="600"/>
              </a:spcAft>
              <a:defRPr/>
            </a:pPr>
            <a:endParaRPr lang="it-IT" sz="1800" dirty="0">
              <a:solidFill>
                <a:schemeClr val="tx1">
                  <a:lumMod val="50000"/>
                </a:schemeClr>
              </a:solidFill>
            </a:endParaRPr>
          </a:p>
        </p:txBody>
      </p:sp>
      <p:sp>
        <p:nvSpPr>
          <p:cNvPr id="6" name="CasellaDiTesto 5">
            <a:extLst>
              <a:ext uri="{FF2B5EF4-FFF2-40B4-BE49-F238E27FC236}">
                <a16:creationId xmlns:a16="http://schemas.microsoft.com/office/drawing/2014/main" id="{FD8A7909-67AC-46C6-8324-EF88453C120D}"/>
              </a:ext>
            </a:extLst>
          </p:cNvPr>
          <p:cNvSpPr txBox="1"/>
          <p:nvPr/>
        </p:nvSpPr>
        <p:spPr>
          <a:xfrm>
            <a:off x="100147" y="293368"/>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(2) </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BAA34D85-03A2-4D32-AFA2-88A611752782}"/>
              </a:ext>
            </a:extLst>
          </p:cNvPr>
          <p:cNvGrpSpPr/>
          <p:nvPr/>
        </p:nvGrpSpPr>
        <p:grpSpPr>
          <a:xfrm>
            <a:off x="2170597" y="1192407"/>
            <a:ext cx="7689021" cy="3723861"/>
            <a:chOff x="2120901" y="1601788"/>
            <a:chExt cx="8150224" cy="3960812"/>
          </a:xfrm>
        </p:grpSpPr>
        <p:pic>
          <p:nvPicPr>
            <p:cNvPr id="19459" name="Immagine 5">
              <a:extLst>
                <a:ext uri="{FF2B5EF4-FFF2-40B4-BE49-F238E27FC236}">
                  <a16:creationId xmlns:a16="http://schemas.microsoft.com/office/drawing/2014/main" id="{F7ACFF9D-E2D6-4970-AC0C-D81AE96B2D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0901" y="1601788"/>
              <a:ext cx="6284913" cy="3873500"/>
            </a:xfrm>
            <a:prstGeom prst="rect">
              <a:avLst/>
            </a:prstGeom>
            <a:noFill/>
            <a:ln w="28575">
              <a:solidFill>
                <a:srgbClr val="648345"/>
              </a:solidFill>
              <a:miter lim="800000"/>
              <a:headEnd/>
              <a:tailEnd/>
            </a:ln>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B83EBF61-3CDC-4DE5-8FCB-A24CBC9B800D}"/>
                </a:ext>
              </a:extLst>
            </p:cNvPr>
            <p:cNvPicPr>
              <a:picLocks noChangeAspect="1"/>
            </p:cNvPicPr>
            <p:nvPr/>
          </p:nvPicPr>
          <p:blipFill>
            <a:blip r:embed="rId3" cstate="print">
              <a:extLst>
                <a:ext uri="{28A0092B-C50C-407E-A947-70E740481C1C}">
                  <a14:useLocalDpi xmlns:a14="http://schemas.microsoft.com/office/drawing/2010/main" val="0"/>
                </a:ext>
              </a:extLst>
            </a:blip>
            <a:srcRect t="10011"/>
            <a:stretch>
              <a:fillRect/>
            </a:stretch>
          </p:blipFill>
          <p:spPr bwMode="auto">
            <a:xfrm>
              <a:off x="5540375" y="3041650"/>
              <a:ext cx="4730750" cy="2520950"/>
            </a:xfrm>
            <a:prstGeom prst="rect">
              <a:avLst/>
            </a:prstGeom>
            <a:noFill/>
            <a:ln w="28575">
              <a:solidFill>
                <a:srgbClr val="59002D"/>
              </a:solidFill>
              <a:miter lim="800000"/>
              <a:headEnd/>
              <a:tailEnd/>
            </a:ln>
            <a:extLst>
              <a:ext uri="{909E8E84-426E-40DD-AFC4-6F175D3DCCD1}">
                <a14:hiddenFill xmlns:a14="http://schemas.microsoft.com/office/drawing/2010/main">
                  <a:solidFill>
                    <a:srgbClr val="FFFFFF"/>
                  </a:solidFill>
                </a14:hiddenFill>
              </a:ext>
            </a:extLst>
          </p:spPr>
        </p:pic>
      </p:grpSp>
      <p:sp>
        <p:nvSpPr>
          <p:cNvPr id="19462" name="CasellaDiTesto 8">
            <a:extLst>
              <a:ext uri="{FF2B5EF4-FFF2-40B4-BE49-F238E27FC236}">
                <a16:creationId xmlns:a16="http://schemas.microsoft.com/office/drawing/2014/main" id="{4C63B729-ADBA-4176-9961-103073933441}"/>
              </a:ext>
            </a:extLst>
          </p:cNvPr>
          <p:cNvSpPr txBox="1">
            <a:spLocks noChangeArrowheads="1"/>
          </p:cNvSpPr>
          <p:nvPr/>
        </p:nvSpPr>
        <p:spPr bwMode="auto">
          <a:xfrm>
            <a:off x="2738438" y="4999388"/>
            <a:ext cx="7243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lgn="r">
              <a:spcBef>
                <a:spcPct val="0"/>
              </a:spcBef>
              <a:buClrTx/>
              <a:buSzTx/>
              <a:buFontTx/>
              <a:buNone/>
            </a:pPr>
            <a:r>
              <a:rPr lang="it-IT" altLang="it-IT" sz="900" i="1" dirty="0">
                <a:solidFill>
                  <a:srgbClr val="000000"/>
                </a:solidFill>
              </a:rPr>
              <a:t>Source: BMJ Open. 2018; 8(1): e016982. </a:t>
            </a:r>
            <a:r>
              <a:rPr lang="it-IT" altLang="it-IT" sz="900" i="1" dirty="0" err="1">
                <a:solidFill>
                  <a:srgbClr val="000000"/>
                </a:solidFill>
              </a:rPr>
              <a:t>Economic</a:t>
            </a:r>
            <a:r>
              <a:rPr lang="it-IT" altLang="it-IT" sz="900" i="1" dirty="0">
                <a:solidFill>
                  <a:srgbClr val="000000"/>
                </a:solidFill>
              </a:rPr>
              <a:t> impact of </a:t>
            </a:r>
            <a:r>
              <a:rPr lang="it-IT" altLang="it-IT" sz="900" i="1" dirty="0" err="1">
                <a:solidFill>
                  <a:srgbClr val="000000"/>
                </a:solidFill>
              </a:rPr>
              <a:t>medication</a:t>
            </a:r>
            <a:r>
              <a:rPr lang="it-IT" altLang="it-IT" sz="900" i="1" dirty="0">
                <a:solidFill>
                  <a:srgbClr val="000000"/>
                </a:solidFill>
              </a:rPr>
              <a:t> non-</a:t>
            </a:r>
            <a:r>
              <a:rPr lang="it-IT" altLang="it-IT" sz="900" i="1" dirty="0" err="1">
                <a:solidFill>
                  <a:srgbClr val="000000"/>
                </a:solidFill>
              </a:rPr>
              <a:t>adherence</a:t>
            </a:r>
            <a:r>
              <a:rPr lang="it-IT" altLang="it-IT" sz="900" i="1" dirty="0">
                <a:solidFill>
                  <a:srgbClr val="000000"/>
                </a:solidFill>
              </a:rPr>
              <a:t> by </a:t>
            </a:r>
            <a:r>
              <a:rPr lang="it-IT" altLang="it-IT" sz="900" i="1" dirty="0" err="1">
                <a:solidFill>
                  <a:srgbClr val="000000"/>
                </a:solidFill>
              </a:rPr>
              <a:t>disease</a:t>
            </a:r>
            <a:r>
              <a:rPr lang="it-IT" altLang="it-IT" sz="900" i="1" dirty="0">
                <a:solidFill>
                  <a:srgbClr val="000000"/>
                </a:solidFill>
              </a:rPr>
              <a:t> groups: a </a:t>
            </a:r>
            <a:r>
              <a:rPr lang="it-IT" altLang="it-IT" sz="900" i="1" dirty="0" err="1">
                <a:solidFill>
                  <a:srgbClr val="000000"/>
                </a:solidFill>
              </a:rPr>
              <a:t>systematic</a:t>
            </a:r>
            <a:r>
              <a:rPr lang="it-IT" altLang="it-IT" sz="900" i="1" dirty="0">
                <a:solidFill>
                  <a:srgbClr val="000000"/>
                </a:solidFill>
              </a:rPr>
              <a:t> review. </a:t>
            </a:r>
            <a:r>
              <a:rPr lang="it-IT" altLang="it-IT" sz="900" i="1" dirty="0" err="1">
                <a:solidFill>
                  <a:srgbClr val="000000"/>
                </a:solidFill>
              </a:rPr>
              <a:t>Rachelle</a:t>
            </a:r>
            <a:r>
              <a:rPr lang="it-IT" altLang="it-IT" sz="900" i="1" dirty="0">
                <a:solidFill>
                  <a:srgbClr val="000000"/>
                </a:solidFill>
              </a:rPr>
              <a:t> Louise </a:t>
            </a:r>
            <a:r>
              <a:rPr lang="it-IT" altLang="it-IT" sz="900" i="1" dirty="0" err="1">
                <a:solidFill>
                  <a:srgbClr val="000000"/>
                </a:solidFill>
              </a:rPr>
              <a:t>Cutler,Fernando</a:t>
            </a:r>
            <a:r>
              <a:rPr lang="it-IT" altLang="it-IT" sz="900" i="1" dirty="0">
                <a:solidFill>
                  <a:srgbClr val="000000"/>
                </a:solidFill>
              </a:rPr>
              <a:t> Fernandez-</a:t>
            </a:r>
            <a:r>
              <a:rPr lang="it-IT" altLang="it-IT" sz="900" i="1" dirty="0" err="1">
                <a:solidFill>
                  <a:srgbClr val="000000"/>
                </a:solidFill>
              </a:rPr>
              <a:t>Llimos,Michael</a:t>
            </a:r>
            <a:r>
              <a:rPr lang="it-IT" altLang="it-IT" sz="900" i="1" dirty="0">
                <a:solidFill>
                  <a:srgbClr val="000000"/>
                </a:solidFill>
              </a:rPr>
              <a:t> </a:t>
            </a:r>
            <a:r>
              <a:rPr lang="it-IT" altLang="it-IT" sz="900" i="1" dirty="0" err="1">
                <a:solidFill>
                  <a:srgbClr val="000000"/>
                </a:solidFill>
              </a:rPr>
              <a:t>Frommer</a:t>
            </a:r>
            <a:r>
              <a:rPr lang="it-IT" altLang="it-IT" sz="900" i="1" dirty="0">
                <a:solidFill>
                  <a:srgbClr val="000000"/>
                </a:solidFill>
              </a:rPr>
              <a:t>, Charlie </a:t>
            </a:r>
            <a:r>
              <a:rPr lang="it-IT" altLang="it-IT" sz="900" i="1" dirty="0" err="1">
                <a:solidFill>
                  <a:srgbClr val="000000"/>
                </a:solidFill>
              </a:rPr>
              <a:t>Benrimoj</a:t>
            </a:r>
            <a:r>
              <a:rPr lang="it-IT" altLang="it-IT" sz="900" i="1" dirty="0">
                <a:solidFill>
                  <a:srgbClr val="000000"/>
                </a:solidFill>
              </a:rPr>
              <a:t> and Victoria Garcia-Cardenas.</a:t>
            </a:r>
          </a:p>
        </p:txBody>
      </p:sp>
      <p:sp>
        <p:nvSpPr>
          <p:cNvPr id="4" name="CasellaDiTesto 3">
            <a:extLst>
              <a:ext uri="{FF2B5EF4-FFF2-40B4-BE49-F238E27FC236}">
                <a16:creationId xmlns:a16="http://schemas.microsoft.com/office/drawing/2014/main" id="{7FC61EFB-4571-4A1A-8B9F-381E44D47741}"/>
              </a:ext>
            </a:extLst>
          </p:cNvPr>
          <p:cNvSpPr txBox="1"/>
          <p:nvPr/>
        </p:nvSpPr>
        <p:spPr>
          <a:xfrm>
            <a:off x="100147" y="293368"/>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(2.1) </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4">
            <a:extLst>
              <a:ext uri="{FF2B5EF4-FFF2-40B4-BE49-F238E27FC236}">
                <a16:creationId xmlns:a16="http://schemas.microsoft.com/office/drawing/2014/main" id="{3840B509-FFD9-4C55-9023-EAA40A372C7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fld id="{CCA1910C-6FCA-41C5-A80B-476B9E69FA21}" type="slidenum">
              <a:rPr lang="it-IT" altLang="it-IT" sz="1000">
                <a:latin typeface="Lucida Sans Unicode" panose="020B0602030504020204" pitchFamily="34" charset="0"/>
              </a:rPr>
              <a:pPr>
                <a:spcBef>
                  <a:spcPct val="0"/>
                </a:spcBef>
                <a:buClrTx/>
                <a:buSzTx/>
                <a:buFontTx/>
                <a:buNone/>
              </a:pPr>
              <a:t>13</a:t>
            </a:fld>
            <a:endParaRPr lang="it-IT" altLang="it-IT" sz="1000">
              <a:latin typeface="Lucida Sans Unicode" panose="020B0602030504020204" pitchFamily="34" charset="0"/>
            </a:endParaRPr>
          </a:p>
        </p:txBody>
      </p:sp>
      <p:grpSp>
        <p:nvGrpSpPr>
          <p:cNvPr id="5" name="Gruppo 4">
            <a:extLst>
              <a:ext uri="{FF2B5EF4-FFF2-40B4-BE49-F238E27FC236}">
                <a16:creationId xmlns:a16="http://schemas.microsoft.com/office/drawing/2014/main" id="{AF13D86C-ED4E-40E1-8BB7-3D3973270F77}"/>
              </a:ext>
            </a:extLst>
          </p:cNvPr>
          <p:cNvGrpSpPr/>
          <p:nvPr/>
        </p:nvGrpSpPr>
        <p:grpSpPr>
          <a:xfrm>
            <a:off x="1985066" y="1483758"/>
            <a:ext cx="7814917" cy="3558210"/>
            <a:chOff x="1816100" y="1503363"/>
            <a:chExt cx="8509000" cy="3983038"/>
          </a:xfrm>
        </p:grpSpPr>
        <p:pic>
          <p:nvPicPr>
            <p:cNvPr id="20483" name="Immagine 6">
              <a:extLst>
                <a:ext uri="{FF2B5EF4-FFF2-40B4-BE49-F238E27FC236}">
                  <a16:creationId xmlns:a16="http://schemas.microsoft.com/office/drawing/2014/main" id="{F88D83E9-C893-483E-8B8F-5488381280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100" y="1503363"/>
              <a:ext cx="6686550" cy="3644900"/>
            </a:xfrm>
            <a:prstGeom prst="rect">
              <a:avLst/>
            </a:prstGeom>
            <a:noFill/>
            <a:ln w="28575">
              <a:solidFill>
                <a:srgbClr val="648345"/>
              </a:solidFill>
              <a:miter lim="800000"/>
              <a:headEnd/>
              <a:tailEnd/>
            </a:ln>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02BCFB8E-9BE6-4700-BC5E-05CACB57AB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700" y="2944814"/>
              <a:ext cx="5994400" cy="2541587"/>
            </a:xfrm>
            <a:prstGeom prst="rect">
              <a:avLst/>
            </a:prstGeom>
            <a:noFill/>
            <a:ln w="28575">
              <a:solidFill>
                <a:srgbClr val="59002D"/>
              </a:solidFill>
              <a:miter lim="800000"/>
              <a:headEnd/>
              <a:tailEnd/>
            </a:ln>
            <a:extLst>
              <a:ext uri="{909E8E84-426E-40DD-AFC4-6F175D3DCCD1}">
                <a14:hiddenFill xmlns:a14="http://schemas.microsoft.com/office/drawing/2010/main">
                  <a:solidFill>
                    <a:srgbClr val="FFFFFF"/>
                  </a:solidFill>
                </a14:hiddenFill>
              </a:ext>
            </a:extLst>
          </p:spPr>
        </p:pic>
      </p:grpSp>
      <p:sp>
        <p:nvSpPr>
          <p:cNvPr id="20486" name="CasellaDiTesto 1">
            <a:extLst>
              <a:ext uri="{FF2B5EF4-FFF2-40B4-BE49-F238E27FC236}">
                <a16:creationId xmlns:a16="http://schemas.microsoft.com/office/drawing/2014/main" id="{A44E0782-DDD2-4FD2-97A4-DD253A455DEB}"/>
              </a:ext>
            </a:extLst>
          </p:cNvPr>
          <p:cNvSpPr txBox="1">
            <a:spLocks noChangeArrowheads="1"/>
          </p:cNvSpPr>
          <p:nvPr/>
        </p:nvSpPr>
        <p:spPr bwMode="auto">
          <a:xfrm>
            <a:off x="2926094" y="5041968"/>
            <a:ext cx="6889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lgn="r">
              <a:spcBef>
                <a:spcPct val="0"/>
              </a:spcBef>
              <a:buClrTx/>
              <a:buSzTx/>
              <a:buFontTx/>
              <a:buNone/>
            </a:pPr>
            <a:r>
              <a:rPr lang="it-IT" altLang="it-IT" sz="800" i="1" dirty="0">
                <a:solidFill>
                  <a:srgbClr val="000000"/>
                </a:solidFill>
              </a:rPr>
              <a:t>Source: </a:t>
            </a:r>
            <a:r>
              <a:rPr lang="it-IT" altLang="it-IT" sz="800" i="1" dirty="0" err="1">
                <a:solidFill>
                  <a:srgbClr val="000000"/>
                </a:solidFill>
              </a:rPr>
              <a:t>Patient</a:t>
            </a:r>
            <a:r>
              <a:rPr lang="it-IT" altLang="it-IT" sz="800" i="1" dirty="0">
                <a:solidFill>
                  <a:srgbClr val="000000"/>
                </a:solidFill>
              </a:rPr>
              <a:t> </a:t>
            </a:r>
            <a:r>
              <a:rPr lang="it-IT" altLang="it-IT" sz="800" i="1" dirty="0" err="1">
                <a:solidFill>
                  <a:srgbClr val="000000"/>
                </a:solidFill>
              </a:rPr>
              <a:t>Prefer</a:t>
            </a:r>
            <a:r>
              <a:rPr lang="it-IT" altLang="it-IT" sz="800" i="1" dirty="0">
                <a:solidFill>
                  <a:srgbClr val="000000"/>
                </a:solidFill>
              </a:rPr>
              <a:t> </a:t>
            </a:r>
            <a:r>
              <a:rPr lang="it-IT" altLang="it-IT" sz="800" i="1" dirty="0" err="1">
                <a:solidFill>
                  <a:srgbClr val="000000"/>
                </a:solidFill>
              </a:rPr>
              <a:t>Adherence</a:t>
            </a:r>
            <a:r>
              <a:rPr lang="it-IT" altLang="it-IT" sz="800" i="1" dirty="0">
                <a:solidFill>
                  <a:srgbClr val="000000"/>
                </a:solidFill>
              </a:rPr>
              <a:t>. 2019 </a:t>
            </a:r>
            <a:r>
              <a:rPr lang="it-IT" altLang="it-IT" sz="800" i="1" dirty="0" err="1">
                <a:solidFill>
                  <a:srgbClr val="000000"/>
                </a:solidFill>
              </a:rPr>
              <a:t>May</a:t>
            </a:r>
            <a:r>
              <a:rPr lang="it-IT" altLang="it-IT" sz="800" i="1" dirty="0">
                <a:solidFill>
                  <a:srgbClr val="000000"/>
                </a:solidFill>
              </a:rPr>
              <a:t> 23;13:853-862. </a:t>
            </a:r>
            <a:r>
              <a:rPr lang="it-IT" altLang="it-IT" sz="800" i="1" dirty="0" err="1">
                <a:solidFill>
                  <a:srgbClr val="000000"/>
                </a:solidFill>
              </a:rPr>
              <a:t>Pharmacist</a:t>
            </a:r>
            <a:r>
              <a:rPr lang="it-IT" altLang="it-IT" sz="800" i="1" dirty="0">
                <a:solidFill>
                  <a:srgbClr val="000000"/>
                </a:solidFill>
              </a:rPr>
              <a:t>-led </a:t>
            </a:r>
            <a:r>
              <a:rPr lang="it-IT" altLang="it-IT" sz="800" i="1" dirty="0" err="1">
                <a:solidFill>
                  <a:srgbClr val="000000"/>
                </a:solidFill>
              </a:rPr>
              <a:t>medication</a:t>
            </a:r>
            <a:r>
              <a:rPr lang="it-IT" altLang="it-IT" sz="800" i="1" dirty="0">
                <a:solidFill>
                  <a:srgbClr val="000000"/>
                </a:solidFill>
              </a:rPr>
              <a:t> non </a:t>
            </a:r>
            <a:r>
              <a:rPr lang="it-IT" altLang="it-IT" sz="800" i="1" dirty="0" err="1">
                <a:solidFill>
                  <a:srgbClr val="000000"/>
                </a:solidFill>
              </a:rPr>
              <a:t>adherence</a:t>
            </a:r>
            <a:r>
              <a:rPr lang="it-IT" altLang="it-IT" sz="800" i="1" dirty="0">
                <a:solidFill>
                  <a:srgbClr val="000000"/>
                </a:solidFill>
              </a:rPr>
              <a:t> </a:t>
            </a:r>
            <a:r>
              <a:rPr lang="it-IT" altLang="it-IT" sz="800" i="1" dirty="0" err="1">
                <a:solidFill>
                  <a:srgbClr val="000000"/>
                </a:solidFill>
              </a:rPr>
              <a:t>intervention</a:t>
            </a:r>
            <a:r>
              <a:rPr lang="it-IT" altLang="it-IT" sz="800" i="1" dirty="0">
                <a:solidFill>
                  <a:srgbClr val="000000"/>
                </a:solidFill>
              </a:rPr>
              <a:t>: </a:t>
            </a:r>
            <a:r>
              <a:rPr lang="it-IT" altLang="it-IT" sz="800" i="1" dirty="0" err="1">
                <a:solidFill>
                  <a:srgbClr val="000000"/>
                </a:solidFill>
              </a:rPr>
              <a:t>reducing</a:t>
            </a:r>
            <a:r>
              <a:rPr lang="it-IT" altLang="it-IT" sz="800" i="1" dirty="0">
                <a:solidFill>
                  <a:srgbClr val="000000"/>
                </a:solidFill>
              </a:rPr>
              <a:t> the </a:t>
            </a:r>
            <a:r>
              <a:rPr lang="it-IT" altLang="it-IT" sz="800" i="1" dirty="0" err="1">
                <a:solidFill>
                  <a:srgbClr val="000000"/>
                </a:solidFill>
              </a:rPr>
              <a:t>economic</a:t>
            </a:r>
            <a:r>
              <a:rPr lang="it-IT" altLang="it-IT" sz="800" i="1" dirty="0">
                <a:solidFill>
                  <a:srgbClr val="000000"/>
                </a:solidFill>
              </a:rPr>
              <a:t> burden </a:t>
            </a:r>
            <a:r>
              <a:rPr lang="it-IT" altLang="it-IT" sz="800" i="1" dirty="0" err="1">
                <a:solidFill>
                  <a:srgbClr val="000000"/>
                </a:solidFill>
              </a:rPr>
              <a:t>placed</a:t>
            </a:r>
            <a:r>
              <a:rPr lang="it-IT" altLang="it-IT" sz="800" i="1" dirty="0">
                <a:solidFill>
                  <a:srgbClr val="000000"/>
                </a:solidFill>
              </a:rPr>
              <a:t> on the </a:t>
            </a:r>
            <a:r>
              <a:rPr lang="it-IT" altLang="it-IT" sz="800" i="1" dirty="0" err="1">
                <a:solidFill>
                  <a:srgbClr val="000000"/>
                </a:solidFill>
              </a:rPr>
              <a:t>Australian</a:t>
            </a:r>
            <a:r>
              <a:rPr lang="it-IT" altLang="it-IT" sz="800" i="1" dirty="0">
                <a:solidFill>
                  <a:srgbClr val="000000"/>
                </a:solidFill>
              </a:rPr>
              <a:t> </a:t>
            </a:r>
            <a:r>
              <a:rPr lang="it-IT" altLang="it-IT" sz="800" i="1" dirty="0" err="1">
                <a:solidFill>
                  <a:srgbClr val="000000"/>
                </a:solidFill>
              </a:rPr>
              <a:t>health</a:t>
            </a:r>
            <a:r>
              <a:rPr lang="it-IT" altLang="it-IT" sz="800" i="1" dirty="0">
                <a:solidFill>
                  <a:srgbClr val="000000"/>
                </a:solidFill>
              </a:rPr>
              <a:t> care system. Cutler RL1, Torres-Robles A1, </a:t>
            </a:r>
            <a:r>
              <a:rPr lang="it-IT" altLang="it-IT" sz="800" i="1" dirty="0" err="1">
                <a:solidFill>
                  <a:srgbClr val="000000"/>
                </a:solidFill>
              </a:rPr>
              <a:t>Wiecek</a:t>
            </a:r>
            <a:r>
              <a:rPr lang="it-IT" altLang="it-IT" sz="800" i="1" dirty="0">
                <a:solidFill>
                  <a:srgbClr val="000000"/>
                </a:solidFill>
              </a:rPr>
              <a:t> E1, Drake B2, Van </a:t>
            </a:r>
            <a:r>
              <a:rPr lang="it-IT" altLang="it-IT" sz="800" i="1" dirty="0" err="1">
                <a:solidFill>
                  <a:srgbClr val="000000"/>
                </a:solidFill>
              </a:rPr>
              <a:t>der</a:t>
            </a:r>
            <a:r>
              <a:rPr lang="it-IT" altLang="it-IT" sz="800" i="1" dirty="0">
                <a:solidFill>
                  <a:srgbClr val="000000"/>
                </a:solidFill>
              </a:rPr>
              <a:t> Linden N3, </a:t>
            </a:r>
            <a:r>
              <a:rPr lang="it-IT" altLang="it-IT" sz="800" i="1" dirty="0" err="1">
                <a:solidFill>
                  <a:srgbClr val="000000"/>
                </a:solidFill>
              </a:rPr>
              <a:t>Benrimoj</a:t>
            </a:r>
            <a:r>
              <a:rPr lang="it-IT" altLang="it-IT" sz="800" i="1" dirty="0">
                <a:solidFill>
                  <a:srgbClr val="000000"/>
                </a:solidFill>
              </a:rPr>
              <a:t> SIC4, Garcia-Cardenas V1.</a:t>
            </a:r>
          </a:p>
          <a:p>
            <a:pPr algn="r">
              <a:spcBef>
                <a:spcPct val="0"/>
              </a:spcBef>
              <a:buClrTx/>
              <a:buSzTx/>
              <a:buFontTx/>
              <a:buNone/>
            </a:pPr>
            <a:endParaRPr lang="it-IT" altLang="it-IT" sz="800" i="1" dirty="0">
              <a:solidFill>
                <a:srgbClr val="000000"/>
              </a:solidFill>
            </a:endParaRPr>
          </a:p>
          <a:p>
            <a:pPr algn="r">
              <a:spcBef>
                <a:spcPct val="0"/>
              </a:spcBef>
              <a:buClrTx/>
              <a:buSzTx/>
              <a:buFontTx/>
              <a:buNone/>
            </a:pPr>
            <a:endParaRPr lang="it-IT" altLang="it-IT" sz="800" i="1" dirty="0">
              <a:solidFill>
                <a:srgbClr val="000000"/>
              </a:solidFill>
            </a:endParaRPr>
          </a:p>
        </p:txBody>
      </p:sp>
      <p:sp>
        <p:nvSpPr>
          <p:cNvPr id="2" name="CasellaDiTesto 1">
            <a:extLst>
              <a:ext uri="{FF2B5EF4-FFF2-40B4-BE49-F238E27FC236}">
                <a16:creationId xmlns:a16="http://schemas.microsoft.com/office/drawing/2014/main" id="{B8846D80-5175-461E-A833-767E63ABC364}"/>
              </a:ext>
            </a:extLst>
          </p:cNvPr>
          <p:cNvSpPr txBox="1"/>
          <p:nvPr/>
        </p:nvSpPr>
        <p:spPr>
          <a:xfrm>
            <a:off x="100147" y="293368"/>
            <a:ext cx="11991706" cy="1200329"/>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Economic outcomes (2.2) </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a:extLst>
              <a:ext uri="{FF2B5EF4-FFF2-40B4-BE49-F238E27FC236}">
                <a16:creationId xmlns:a16="http://schemas.microsoft.com/office/drawing/2014/main" id="{E553CB92-31CD-403C-9439-C10F010DF23E}"/>
              </a:ext>
            </a:extLst>
          </p:cNvPr>
          <p:cNvSpPr>
            <a:spLocks noGrp="1" noChangeArrowheads="1"/>
          </p:cNvSpPr>
          <p:nvPr>
            <p:ph idx="1"/>
          </p:nvPr>
        </p:nvSpPr>
        <p:spPr>
          <a:xfrm>
            <a:off x="1917701" y="1154735"/>
            <a:ext cx="8424863" cy="3886200"/>
          </a:xfrm>
        </p:spPr>
        <p:txBody>
          <a:bodyPr/>
          <a:lstStyle/>
          <a:p>
            <a:pPr marL="0" indent="0" algn="just">
              <a:buNone/>
            </a:pPr>
            <a:r>
              <a:rPr lang="en-US" altLang="en-US" sz="1400" dirty="0"/>
              <a:t>An improved adherence of patients to the prescribed therapy, although carries the inevitable consequence of the increase in costs related to pharmacological therapy, it can positively influence the patient's health status, thus reducing overall costs for other healthcare resources (tests, visits and mainly hospitalizations). </a:t>
            </a:r>
          </a:p>
          <a:p>
            <a:pPr marL="0" indent="0" algn="just">
              <a:buNone/>
            </a:pPr>
            <a:endParaRPr lang="it-IT" altLang="it-IT" sz="1400" dirty="0"/>
          </a:p>
        </p:txBody>
      </p:sp>
      <p:sp>
        <p:nvSpPr>
          <p:cNvPr id="21509" name="Text Box 3">
            <a:extLst>
              <a:ext uri="{FF2B5EF4-FFF2-40B4-BE49-F238E27FC236}">
                <a16:creationId xmlns:a16="http://schemas.microsoft.com/office/drawing/2014/main" id="{2A614D79-9AA1-48F7-BC43-137508CC98E3}"/>
              </a:ext>
            </a:extLst>
          </p:cNvPr>
          <p:cNvSpPr txBox="1">
            <a:spLocks noChangeArrowheads="1"/>
          </p:cNvSpPr>
          <p:nvPr/>
        </p:nvSpPr>
        <p:spPr bwMode="auto">
          <a:xfrm>
            <a:off x="7989889" y="5372724"/>
            <a:ext cx="1322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defTabSz="7620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defTabSz="7620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defTabSz="7620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defTabSz="7620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defTabSz="7620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defTabSz="7620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defTabSz="7620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defTabSz="7620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cs typeface="Arial" panose="020B0604020202020204" pitchFamily="34" charset="0"/>
              </a:rPr>
              <a:t>Adherence level (%)</a:t>
            </a:r>
          </a:p>
        </p:txBody>
      </p:sp>
      <p:sp>
        <p:nvSpPr>
          <p:cNvPr id="21510" name="Rectangle 4">
            <a:extLst>
              <a:ext uri="{FF2B5EF4-FFF2-40B4-BE49-F238E27FC236}">
                <a16:creationId xmlns:a16="http://schemas.microsoft.com/office/drawing/2014/main" id="{FBF14A17-E8A9-46E5-AD6B-56ED4274AA56}"/>
              </a:ext>
            </a:extLst>
          </p:cNvPr>
          <p:cNvSpPr>
            <a:spLocks noChangeArrowheads="1"/>
          </p:cNvSpPr>
          <p:nvPr/>
        </p:nvSpPr>
        <p:spPr bwMode="auto">
          <a:xfrm>
            <a:off x="7191375" y="3239123"/>
            <a:ext cx="292100" cy="1892300"/>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11" name="Rectangle 5">
            <a:extLst>
              <a:ext uri="{FF2B5EF4-FFF2-40B4-BE49-F238E27FC236}">
                <a16:creationId xmlns:a16="http://schemas.microsoft.com/office/drawing/2014/main" id="{DECB36A0-D0D5-44EA-9BE5-7C933D1E65ED}"/>
              </a:ext>
            </a:extLst>
          </p:cNvPr>
          <p:cNvSpPr>
            <a:spLocks noChangeArrowheads="1"/>
          </p:cNvSpPr>
          <p:nvPr/>
        </p:nvSpPr>
        <p:spPr bwMode="auto">
          <a:xfrm>
            <a:off x="7827964" y="2929561"/>
            <a:ext cx="293687" cy="2201863"/>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12" name="Rectangle 6">
            <a:extLst>
              <a:ext uri="{FF2B5EF4-FFF2-40B4-BE49-F238E27FC236}">
                <a16:creationId xmlns:a16="http://schemas.microsoft.com/office/drawing/2014/main" id="{D0B4718C-0671-4B49-98D4-1010A1747D05}"/>
              </a:ext>
            </a:extLst>
          </p:cNvPr>
          <p:cNvSpPr>
            <a:spLocks noChangeArrowheads="1"/>
          </p:cNvSpPr>
          <p:nvPr/>
        </p:nvSpPr>
        <p:spPr bwMode="auto">
          <a:xfrm>
            <a:off x="8466138" y="3343899"/>
            <a:ext cx="284162" cy="1787525"/>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13" name="Rectangle 7">
            <a:extLst>
              <a:ext uri="{FF2B5EF4-FFF2-40B4-BE49-F238E27FC236}">
                <a16:creationId xmlns:a16="http://schemas.microsoft.com/office/drawing/2014/main" id="{2F2E9950-2346-4CF1-8375-9CD4E40B9272}"/>
              </a:ext>
            </a:extLst>
          </p:cNvPr>
          <p:cNvSpPr>
            <a:spLocks noChangeArrowheads="1"/>
          </p:cNvSpPr>
          <p:nvPr/>
        </p:nvSpPr>
        <p:spPr bwMode="auto">
          <a:xfrm>
            <a:off x="9096375" y="3494711"/>
            <a:ext cx="292100" cy="1636713"/>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14" name="Rectangle 8">
            <a:extLst>
              <a:ext uri="{FF2B5EF4-FFF2-40B4-BE49-F238E27FC236}">
                <a16:creationId xmlns:a16="http://schemas.microsoft.com/office/drawing/2014/main" id="{95E26E6B-6278-42AD-93CC-F2291B7DA812}"/>
              </a:ext>
            </a:extLst>
          </p:cNvPr>
          <p:cNvSpPr>
            <a:spLocks noChangeArrowheads="1"/>
          </p:cNvSpPr>
          <p:nvPr/>
        </p:nvSpPr>
        <p:spPr bwMode="auto">
          <a:xfrm>
            <a:off x="9734550" y="3729661"/>
            <a:ext cx="292100" cy="1401763"/>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15" name="Rectangle 9">
            <a:extLst>
              <a:ext uri="{FF2B5EF4-FFF2-40B4-BE49-F238E27FC236}">
                <a16:creationId xmlns:a16="http://schemas.microsoft.com/office/drawing/2014/main" id="{201686AC-EB14-45B2-9EAD-B1313D61B08A}"/>
              </a:ext>
            </a:extLst>
          </p:cNvPr>
          <p:cNvSpPr>
            <a:spLocks noChangeArrowheads="1"/>
          </p:cNvSpPr>
          <p:nvPr/>
        </p:nvSpPr>
        <p:spPr bwMode="auto">
          <a:xfrm>
            <a:off x="7191375" y="3051799"/>
            <a:ext cx="292100" cy="187325"/>
          </a:xfrm>
          <a:prstGeom prst="rect">
            <a:avLst/>
          </a:prstGeom>
          <a:solidFill>
            <a:schemeClr val="tx1"/>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chemeClr val="tx1"/>
              </a:solidFill>
              <a:latin typeface="Arial" panose="020B0604020202020204" pitchFamily="34" charset="0"/>
            </a:endParaRPr>
          </a:p>
        </p:txBody>
      </p:sp>
      <p:sp>
        <p:nvSpPr>
          <p:cNvPr id="21516" name="Rectangle 10">
            <a:extLst>
              <a:ext uri="{FF2B5EF4-FFF2-40B4-BE49-F238E27FC236}">
                <a16:creationId xmlns:a16="http://schemas.microsoft.com/office/drawing/2014/main" id="{74A0C219-5C45-4C52-8EB4-76F89ADD3D80}"/>
              </a:ext>
            </a:extLst>
          </p:cNvPr>
          <p:cNvSpPr>
            <a:spLocks noChangeArrowheads="1"/>
          </p:cNvSpPr>
          <p:nvPr/>
        </p:nvSpPr>
        <p:spPr bwMode="auto">
          <a:xfrm>
            <a:off x="7827964" y="2732710"/>
            <a:ext cx="293687" cy="196850"/>
          </a:xfrm>
          <a:prstGeom prst="rect">
            <a:avLst/>
          </a:prstGeom>
          <a:solidFill>
            <a:schemeClr val="tx1"/>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chemeClr val="tx1"/>
              </a:solidFill>
              <a:latin typeface="Arial" panose="020B0604020202020204" pitchFamily="34" charset="0"/>
            </a:endParaRPr>
          </a:p>
        </p:txBody>
      </p:sp>
      <p:sp>
        <p:nvSpPr>
          <p:cNvPr id="21517" name="Rectangle 11">
            <a:extLst>
              <a:ext uri="{FF2B5EF4-FFF2-40B4-BE49-F238E27FC236}">
                <a16:creationId xmlns:a16="http://schemas.microsoft.com/office/drawing/2014/main" id="{3801DE54-8686-484B-BF87-7DCFCFE73944}"/>
              </a:ext>
            </a:extLst>
          </p:cNvPr>
          <p:cNvSpPr>
            <a:spLocks noChangeArrowheads="1"/>
          </p:cNvSpPr>
          <p:nvPr/>
        </p:nvSpPr>
        <p:spPr bwMode="auto">
          <a:xfrm>
            <a:off x="8466138" y="3099424"/>
            <a:ext cx="284162" cy="244475"/>
          </a:xfrm>
          <a:prstGeom prst="rect">
            <a:avLst/>
          </a:prstGeom>
          <a:solidFill>
            <a:schemeClr val="tx1"/>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chemeClr val="tx1"/>
              </a:solidFill>
              <a:latin typeface="Arial" panose="020B0604020202020204" pitchFamily="34" charset="0"/>
            </a:endParaRPr>
          </a:p>
        </p:txBody>
      </p:sp>
      <p:sp>
        <p:nvSpPr>
          <p:cNvPr id="21518" name="Rectangle 12">
            <a:extLst>
              <a:ext uri="{FF2B5EF4-FFF2-40B4-BE49-F238E27FC236}">
                <a16:creationId xmlns:a16="http://schemas.microsoft.com/office/drawing/2014/main" id="{BAF96B16-4A81-426A-AA8F-D7D79BF99758}"/>
              </a:ext>
            </a:extLst>
          </p:cNvPr>
          <p:cNvSpPr>
            <a:spLocks noChangeArrowheads="1"/>
          </p:cNvSpPr>
          <p:nvPr/>
        </p:nvSpPr>
        <p:spPr bwMode="auto">
          <a:xfrm>
            <a:off x="9096375" y="3220074"/>
            <a:ext cx="292100" cy="274637"/>
          </a:xfrm>
          <a:prstGeom prst="rect">
            <a:avLst/>
          </a:prstGeom>
          <a:solidFill>
            <a:schemeClr val="tx1"/>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chemeClr val="tx1"/>
              </a:solidFill>
              <a:latin typeface="Arial" panose="020B0604020202020204" pitchFamily="34" charset="0"/>
            </a:endParaRPr>
          </a:p>
        </p:txBody>
      </p:sp>
      <p:sp>
        <p:nvSpPr>
          <p:cNvPr id="21519" name="Rectangle 13">
            <a:extLst>
              <a:ext uri="{FF2B5EF4-FFF2-40B4-BE49-F238E27FC236}">
                <a16:creationId xmlns:a16="http://schemas.microsoft.com/office/drawing/2014/main" id="{341326EA-6041-4212-85BC-D3552CD76C4C}"/>
              </a:ext>
            </a:extLst>
          </p:cNvPr>
          <p:cNvSpPr>
            <a:spLocks noChangeArrowheads="1"/>
          </p:cNvSpPr>
          <p:nvPr/>
        </p:nvSpPr>
        <p:spPr bwMode="auto">
          <a:xfrm>
            <a:off x="9734550" y="3334374"/>
            <a:ext cx="292100" cy="395287"/>
          </a:xfrm>
          <a:prstGeom prst="rect">
            <a:avLst/>
          </a:prstGeom>
          <a:solidFill>
            <a:schemeClr val="tx1"/>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chemeClr val="tx1"/>
              </a:solidFill>
              <a:latin typeface="Arial" panose="020B0604020202020204" pitchFamily="34" charset="0"/>
            </a:endParaRPr>
          </a:p>
        </p:txBody>
      </p:sp>
      <p:sp>
        <p:nvSpPr>
          <p:cNvPr id="21520" name="Line 14">
            <a:extLst>
              <a:ext uri="{FF2B5EF4-FFF2-40B4-BE49-F238E27FC236}">
                <a16:creationId xmlns:a16="http://schemas.microsoft.com/office/drawing/2014/main" id="{EF6B5B9D-7234-4E54-9535-F395939091E5}"/>
              </a:ext>
            </a:extLst>
          </p:cNvPr>
          <p:cNvSpPr>
            <a:spLocks noChangeShapeType="1"/>
          </p:cNvSpPr>
          <p:nvPr/>
        </p:nvSpPr>
        <p:spPr bwMode="auto">
          <a:xfrm>
            <a:off x="7007225" y="2299324"/>
            <a:ext cx="0" cy="278288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1" name="Line 15">
            <a:extLst>
              <a:ext uri="{FF2B5EF4-FFF2-40B4-BE49-F238E27FC236}">
                <a16:creationId xmlns:a16="http://schemas.microsoft.com/office/drawing/2014/main" id="{B5CA6B0C-8DB0-4A81-A173-A3F0324DEFEC}"/>
              </a:ext>
            </a:extLst>
          </p:cNvPr>
          <p:cNvSpPr>
            <a:spLocks noChangeShapeType="1"/>
          </p:cNvSpPr>
          <p:nvPr/>
        </p:nvSpPr>
        <p:spPr bwMode="auto">
          <a:xfrm>
            <a:off x="6942138" y="5131424"/>
            <a:ext cx="80962" cy="158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2" name="Line 16">
            <a:extLst>
              <a:ext uri="{FF2B5EF4-FFF2-40B4-BE49-F238E27FC236}">
                <a16:creationId xmlns:a16="http://schemas.microsoft.com/office/drawing/2014/main" id="{A2C908D9-4DDE-4A3D-8F13-0FC785BC660A}"/>
              </a:ext>
            </a:extLst>
          </p:cNvPr>
          <p:cNvSpPr>
            <a:spLocks noChangeShapeType="1"/>
          </p:cNvSpPr>
          <p:nvPr/>
        </p:nvSpPr>
        <p:spPr bwMode="auto">
          <a:xfrm>
            <a:off x="6942138" y="4707560"/>
            <a:ext cx="80962" cy="158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3" name="Line 17">
            <a:extLst>
              <a:ext uri="{FF2B5EF4-FFF2-40B4-BE49-F238E27FC236}">
                <a16:creationId xmlns:a16="http://schemas.microsoft.com/office/drawing/2014/main" id="{4A91460A-3F5D-42F6-8D0A-8F13E0ACA667}"/>
              </a:ext>
            </a:extLst>
          </p:cNvPr>
          <p:cNvSpPr>
            <a:spLocks noChangeShapeType="1"/>
          </p:cNvSpPr>
          <p:nvPr/>
        </p:nvSpPr>
        <p:spPr bwMode="auto">
          <a:xfrm>
            <a:off x="6942138" y="4274174"/>
            <a:ext cx="80962" cy="158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4" name="Line 18">
            <a:extLst>
              <a:ext uri="{FF2B5EF4-FFF2-40B4-BE49-F238E27FC236}">
                <a16:creationId xmlns:a16="http://schemas.microsoft.com/office/drawing/2014/main" id="{5BA451C8-37C1-4604-B8E3-E7F4E4FBE848}"/>
              </a:ext>
            </a:extLst>
          </p:cNvPr>
          <p:cNvSpPr>
            <a:spLocks noChangeShapeType="1"/>
          </p:cNvSpPr>
          <p:nvPr/>
        </p:nvSpPr>
        <p:spPr bwMode="auto">
          <a:xfrm>
            <a:off x="6942138" y="3851899"/>
            <a:ext cx="80962" cy="158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5" name="Line 19">
            <a:extLst>
              <a:ext uri="{FF2B5EF4-FFF2-40B4-BE49-F238E27FC236}">
                <a16:creationId xmlns:a16="http://schemas.microsoft.com/office/drawing/2014/main" id="{5CAB6B2A-5D47-40D2-AF0F-04B74F808CEF}"/>
              </a:ext>
            </a:extLst>
          </p:cNvPr>
          <p:cNvSpPr>
            <a:spLocks noChangeShapeType="1"/>
          </p:cNvSpPr>
          <p:nvPr/>
        </p:nvSpPr>
        <p:spPr bwMode="auto">
          <a:xfrm>
            <a:off x="6942138" y="3418511"/>
            <a:ext cx="80962"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6" name="Line 20">
            <a:extLst>
              <a:ext uri="{FF2B5EF4-FFF2-40B4-BE49-F238E27FC236}">
                <a16:creationId xmlns:a16="http://schemas.microsoft.com/office/drawing/2014/main" id="{0A9612D7-96F5-4669-8EE4-12CA4C8415AF}"/>
              </a:ext>
            </a:extLst>
          </p:cNvPr>
          <p:cNvSpPr>
            <a:spLocks noChangeShapeType="1"/>
          </p:cNvSpPr>
          <p:nvPr/>
        </p:nvSpPr>
        <p:spPr bwMode="auto">
          <a:xfrm>
            <a:off x="6942138" y="2994649"/>
            <a:ext cx="80962"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7" name="Line 21">
            <a:extLst>
              <a:ext uri="{FF2B5EF4-FFF2-40B4-BE49-F238E27FC236}">
                <a16:creationId xmlns:a16="http://schemas.microsoft.com/office/drawing/2014/main" id="{19D0EF68-A694-4B5A-8543-376AF68BF5B9}"/>
              </a:ext>
            </a:extLst>
          </p:cNvPr>
          <p:cNvSpPr>
            <a:spLocks noChangeShapeType="1"/>
          </p:cNvSpPr>
          <p:nvPr/>
        </p:nvSpPr>
        <p:spPr bwMode="auto">
          <a:xfrm>
            <a:off x="6942138" y="2564435"/>
            <a:ext cx="80962" cy="158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8" name="Line 22">
            <a:extLst>
              <a:ext uri="{FF2B5EF4-FFF2-40B4-BE49-F238E27FC236}">
                <a16:creationId xmlns:a16="http://schemas.microsoft.com/office/drawing/2014/main" id="{23438653-B2E2-4F6E-84C8-A8843EBFA9EE}"/>
              </a:ext>
            </a:extLst>
          </p:cNvPr>
          <p:cNvSpPr>
            <a:spLocks noChangeShapeType="1"/>
          </p:cNvSpPr>
          <p:nvPr/>
        </p:nvSpPr>
        <p:spPr bwMode="auto">
          <a:xfrm>
            <a:off x="7023101" y="5131424"/>
            <a:ext cx="3179763" cy="158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29" name="Line 23">
            <a:extLst>
              <a:ext uri="{FF2B5EF4-FFF2-40B4-BE49-F238E27FC236}">
                <a16:creationId xmlns:a16="http://schemas.microsoft.com/office/drawing/2014/main" id="{E7C6086F-DD96-412B-9F30-3F37D8CFF34F}"/>
              </a:ext>
            </a:extLst>
          </p:cNvPr>
          <p:cNvSpPr>
            <a:spLocks noChangeShapeType="1"/>
          </p:cNvSpPr>
          <p:nvPr/>
        </p:nvSpPr>
        <p:spPr bwMode="auto">
          <a:xfrm flipV="1">
            <a:off x="7023100" y="5131424"/>
            <a:ext cx="1588"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30" name="Line 24">
            <a:extLst>
              <a:ext uri="{FF2B5EF4-FFF2-40B4-BE49-F238E27FC236}">
                <a16:creationId xmlns:a16="http://schemas.microsoft.com/office/drawing/2014/main" id="{9311FBA4-C433-450B-8AD0-1C5F74861FDB}"/>
              </a:ext>
            </a:extLst>
          </p:cNvPr>
          <p:cNvSpPr>
            <a:spLocks noChangeShapeType="1"/>
          </p:cNvSpPr>
          <p:nvPr/>
        </p:nvSpPr>
        <p:spPr bwMode="auto">
          <a:xfrm flipV="1">
            <a:off x="7661275" y="5131424"/>
            <a:ext cx="1588"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31" name="Line 25">
            <a:extLst>
              <a:ext uri="{FF2B5EF4-FFF2-40B4-BE49-F238E27FC236}">
                <a16:creationId xmlns:a16="http://schemas.microsoft.com/office/drawing/2014/main" id="{F8520C21-281D-4C42-82FA-B804A2F5B480}"/>
              </a:ext>
            </a:extLst>
          </p:cNvPr>
          <p:cNvSpPr>
            <a:spLocks noChangeShapeType="1"/>
          </p:cNvSpPr>
          <p:nvPr/>
        </p:nvSpPr>
        <p:spPr bwMode="auto">
          <a:xfrm flipV="1">
            <a:off x="8297864" y="5131424"/>
            <a:ext cx="1587"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32" name="Line 26">
            <a:extLst>
              <a:ext uri="{FF2B5EF4-FFF2-40B4-BE49-F238E27FC236}">
                <a16:creationId xmlns:a16="http://schemas.microsoft.com/office/drawing/2014/main" id="{929489B0-3825-42BC-9F23-61EDBB7896D0}"/>
              </a:ext>
            </a:extLst>
          </p:cNvPr>
          <p:cNvSpPr>
            <a:spLocks noChangeShapeType="1"/>
          </p:cNvSpPr>
          <p:nvPr/>
        </p:nvSpPr>
        <p:spPr bwMode="auto">
          <a:xfrm flipV="1">
            <a:off x="8928100" y="5131424"/>
            <a:ext cx="1588"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33" name="Line 27">
            <a:extLst>
              <a:ext uri="{FF2B5EF4-FFF2-40B4-BE49-F238E27FC236}">
                <a16:creationId xmlns:a16="http://schemas.microsoft.com/office/drawing/2014/main" id="{8E2BEDB4-3554-46F8-92DA-693DDD3E6393}"/>
              </a:ext>
            </a:extLst>
          </p:cNvPr>
          <p:cNvSpPr>
            <a:spLocks noChangeShapeType="1"/>
          </p:cNvSpPr>
          <p:nvPr/>
        </p:nvSpPr>
        <p:spPr bwMode="auto">
          <a:xfrm flipV="1">
            <a:off x="9566275" y="5131424"/>
            <a:ext cx="1588"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34" name="Line 28">
            <a:extLst>
              <a:ext uri="{FF2B5EF4-FFF2-40B4-BE49-F238E27FC236}">
                <a16:creationId xmlns:a16="http://schemas.microsoft.com/office/drawing/2014/main" id="{00B4D175-364E-4662-9619-0BBFF5F76A37}"/>
              </a:ext>
            </a:extLst>
          </p:cNvPr>
          <p:cNvSpPr>
            <a:spLocks noChangeShapeType="1"/>
          </p:cNvSpPr>
          <p:nvPr/>
        </p:nvSpPr>
        <p:spPr bwMode="auto">
          <a:xfrm flipV="1">
            <a:off x="10202864" y="5131424"/>
            <a:ext cx="1587"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35" name="Rectangle 29">
            <a:extLst>
              <a:ext uri="{FF2B5EF4-FFF2-40B4-BE49-F238E27FC236}">
                <a16:creationId xmlns:a16="http://schemas.microsoft.com/office/drawing/2014/main" id="{4A9A0776-65F3-41E9-AC8F-9329C876DD2E}"/>
              </a:ext>
            </a:extLst>
          </p:cNvPr>
          <p:cNvSpPr>
            <a:spLocks noChangeArrowheads="1"/>
          </p:cNvSpPr>
          <p:nvPr/>
        </p:nvSpPr>
        <p:spPr bwMode="auto">
          <a:xfrm>
            <a:off x="6696075" y="496156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0</a:t>
            </a:r>
          </a:p>
        </p:txBody>
      </p:sp>
      <p:sp>
        <p:nvSpPr>
          <p:cNvPr id="21536" name="Rectangle 30">
            <a:extLst>
              <a:ext uri="{FF2B5EF4-FFF2-40B4-BE49-F238E27FC236}">
                <a16:creationId xmlns:a16="http://schemas.microsoft.com/office/drawing/2014/main" id="{ADF7A71C-F600-4A23-9BCA-DAD46A988997}"/>
              </a:ext>
            </a:extLst>
          </p:cNvPr>
          <p:cNvSpPr>
            <a:spLocks noChangeArrowheads="1"/>
          </p:cNvSpPr>
          <p:nvPr/>
        </p:nvSpPr>
        <p:spPr bwMode="auto">
          <a:xfrm>
            <a:off x="6296026" y="453769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2,000</a:t>
            </a:r>
          </a:p>
        </p:txBody>
      </p:sp>
      <p:sp>
        <p:nvSpPr>
          <p:cNvPr id="21537" name="Rectangle 31">
            <a:extLst>
              <a:ext uri="{FF2B5EF4-FFF2-40B4-BE49-F238E27FC236}">
                <a16:creationId xmlns:a16="http://schemas.microsoft.com/office/drawing/2014/main" id="{7824E22A-9CC6-405E-8970-52A36874C75B}"/>
              </a:ext>
            </a:extLst>
          </p:cNvPr>
          <p:cNvSpPr>
            <a:spLocks noChangeArrowheads="1"/>
          </p:cNvSpPr>
          <p:nvPr/>
        </p:nvSpPr>
        <p:spPr bwMode="auto">
          <a:xfrm>
            <a:off x="6296026" y="410589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4,000</a:t>
            </a:r>
          </a:p>
        </p:txBody>
      </p:sp>
      <p:sp>
        <p:nvSpPr>
          <p:cNvPr id="21538" name="Rectangle 32">
            <a:extLst>
              <a:ext uri="{FF2B5EF4-FFF2-40B4-BE49-F238E27FC236}">
                <a16:creationId xmlns:a16="http://schemas.microsoft.com/office/drawing/2014/main" id="{A93051B9-D1C7-401F-B756-77F559312753}"/>
              </a:ext>
            </a:extLst>
          </p:cNvPr>
          <p:cNvSpPr>
            <a:spLocks noChangeArrowheads="1"/>
          </p:cNvSpPr>
          <p:nvPr/>
        </p:nvSpPr>
        <p:spPr bwMode="auto">
          <a:xfrm>
            <a:off x="6296026" y="3682035"/>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6,000</a:t>
            </a:r>
          </a:p>
        </p:txBody>
      </p:sp>
      <p:sp>
        <p:nvSpPr>
          <p:cNvPr id="21539" name="Rectangle 33">
            <a:extLst>
              <a:ext uri="{FF2B5EF4-FFF2-40B4-BE49-F238E27FC236}">
                <a16:creationId xmlns:a16="http://schemas.microsoft.com/office/drawing/2014/main" id="{EAD01AF3-64FB-425C-9C57-EE707D214553}"/>
              </a:ext>
            </a:extLst>
          </p:cNvPr>
          <p:cNvSpPr>
            <a:spLocks noChangeArrowheads="1"/>
          </p:cNvSpPr>
          <p:nvPr/>
        </p:nvSpPr>
        <p:spPr bwMode="auto">
          <a:xfrm>
            <a:off x="6296026" y="3248648"/>
            <a:ext cx="314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8,000</a:t>
            </a:r>
          </a:p>
        </p:txBody>
      </p:sp>
      <p:sp>
        <p:nvSpPr>
          <p:cNvPr id="21540" name="Rectangle 34">
            <a:extLst>
              <a:ext uri="{FF2B5EF4-FFF2-40B4-BE49-F238E27FC236}">
                <a16:creationId xmlns:a16="http://schemas.microsoft.com/office/drawing/2014/main" id="{8331DC67-E352-40DB-9E36-0A1B0C769876}"/>
              </a:ext>
            </a:extLst>
          </p:cNvPr>
          <p:cNvSpPr>
            <a:spLocks noChangeArrowheads="1"/>
          </p:cNvSpPr>
          <p:nvPr/>
        </p:nvSpPr>
        <p:spPr bwMode="auto">
          <a:xfrm>
            <a:off x="6199189" y="2824785"/>
            <a:ext cx="384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10,000</a:t>
            </a:r>
          </a:p>
        </p:txBody>
      </p:sp>
      <p:sp>
        <p:nvSpPr>
          <p:cNvPr id="21541" name="Rectangle 35">
            <a:extLst>
              <a:ext uri="{FF2B5EF4-FFF2-40B4-BE49-F238E27FC236}">
                <a16:creationId xmlns:a16="http://schemas.microsoft.com/office/drawing/2014/main" id="{F2CA1ACE-CAF8-4D20-8826-109E87701207}"/>
              </a:ext>
            </a:extLst>
          </p:cNvPr>
          <p:cNvSpPr>
            <a:spLocks noChangeArrowheads="1"/>
          </p:cNvSpPr>
          <p:nvPr/>
        </p:nvSpPr>
        <p:spPr bwMode="auto">
          <a:xfrm>
            <a:off x="6199189" y="2394573"/>
            <a:ext cx="384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12,000</a:t>
            </a:r>
          </a:p>
        </p:txBody>
      </p:sp>
      <p:sp>
        <p:nvSpPr>
          <p:cNvPr id="21542" name="Rectangle 36">
            <a:extLst>
              <a:ext uri="{FF2B5EF4-FFF2-40B4-BE49-F238E27FC236}">
                <a16:creationId xmlns:a16="http://schemas.microsoft.com/office/drawing/2014/main" id="{F232F729-F9AF-466A-B271-D471F153A75F}"/>
              </a:ext>
            </a:extLst>
          </p:cNvPr>
          <p:cNvSpPr>
            <a:spLocks noChangeArrowheads="1"/>
          </p:cNvSpPr>
          <p:nvPr/>
        </p:nvSpPr>
        <p:spPr bwMode="auto">
          <a:xfrm>
            <a:off x="7208838" y="5242548"/>
            <a:ext cx="3254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00-19</a:t>
            </a:r>
          </a:p>
        </p:txBody>
      </p:sp>
      <p:sp>
        <p:nvSpPr>
          <p:cNvPr id="21543" name="Rectangle 37">
            <a:extLst>
              <a:ext uri="{FF2B5EF4-FFF2-40B4-BE49-F238E27FC236}">
                <a16:creationId xmlns:a16="http://schemas.microsoft.com/office/drawing/2014/main" id="{D5D5610E-F7D2-421E-8E99-EA4DA25F68F7}"/>
              </a:ext>
            </a:extLst>
          </p:cNvPr>
          <p:cNvSpPr>
            <a:spLocks noChangeArrowheads="1"/>
          </p:cNvSpPr>
          <p:nvPr/>
        </p:nvSpPr>
        <p:spPr bwMode="auto">
          <a:xfrm>
            <a:off x="7835901" y="5242548"/>
            <a:ext cx="322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20-39</a:t>
            </a:r>
          </a:p>
        </p:txBody>
      </p:sp>
      <p:sp>
        <p:nvSpPr>
          <p:cNvPr id="21544" name="Rectangle 38">
            <a:extLst>
              <a:ext uri="{FF2B5EF4-FFF2-40B4-BE49-F238E27FC236}">
                <a16:creationId xmlns:a16="http://schemas.microsoft.com/office/drawing/2014/main" id="{F9C583D1-F4EA-4C28-BADC-BCE452AF22D4}"/>
              </a:ext>
            </a:extLst>
          </p:cNvPr>
          <p:cNvSpPr>
            <a:spLocks noChangeArrowheads="1"/>
          </p:cNvSpPr>
          <p:nvPr/>
        </p:nvSpPr>
        <p:spPr bwMode="auto">
          <a:xfrm>
            <a:off x="8475663" y="5242548"/>
            <a:ext cx="3254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40-59</a:t>
            </a:r>
          </a:p>
        </p:txBody>
      </p:sp>
      <p:sp>
        <p:nvSpPr>
          <p:cNvPr id="21545" name="Rectangle 39">
            <a:extLst>
              <a:ext uri="{FF2B5EF4-FFF2-40B4-BE49-F238E27FC236}">
                <a16:creationId xmlns:a16="http://schemas.microsoft.com/office/drawing/2014/main" id="{80D08E9F-7E58-4F2D-B86F-C065274570B3}"/>
              </a:ext>
            </a:extLst>
          </p:cNvPr>
          <p:cNvSpPr>
            <a:spLocks noChangeArrowheads="1"/>
          </p:cNvSpPr>
          <p:nvPr/>
        </p:nvSpPr>
        <p:spPr bwMode="auto">
          <a:xfrm>
            <a:off x="9105901" y="5242548"/>
            <a:ext cx="322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60-79</a:t>
            </a:r>
          </a:p>
        </p:txBody>
      </p:sp>
      <p:sp>
        <p:nvSpPr>
          <p:cNvPr id="21546" name="Rectangle 40">
            <a:extLst>
              <a:ext uri="{FF2B5EF4-FFF2-40B4-BE49-F238E27FC236}">
                <a16:creationId xmlns:a16="http://schemas.microsoft.com/office/drawing/2014/main" id="{5D885528-F5AE-40F1-83BC-FD057F2141C1}"/>
              </a:ext>
            </a:extLst>
          </p:cNvPr>
          <p:cNvSpPr>
            <a:spLocks noChangeArrowheads="1"/>
          </p:cNvSpPr>
          <p:nvPr/>
        </p:nvSpPr>
        <p:spPr bwMode="auto">
          <a:xfrm>
            <a:off x="9725026" y="5242548"/>
            <a:ext cx="3921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80-100</a:t>
            </a:r>
          </a:p>
        </p:txBody>
      </p:sp>
      <p:sp>
        <p:nvSpPr>
          <p:cNvPr id="21547" name="Rectangle 41">
            <a:extLst>
              <a:ext uri="{FF2B5EF4-FFF2-40B4-BE49-F238E27FC236}">
                <a16:creationId xmlns:a16="http://schemas.microsoft.com/office/drawing/2014/main" id="{C40787EF-D6F0-4F13-AB0B-BC95B2987994}"/>
              </a:ext>
            </a:extLst>
          </p:cNvPr>
          <p:cNvSpPr>
            <a:spLocks noChangeArrowheads="1"/>
          </p:cNvSpPr>
          <p:nvPr/>
        </p:nvSpPr>
        <p:spPr bwMode="auto">
          <a:xfrm rot="16200000">
            <a:off x="5696744" y="3603454"/>
            <a:ext cx="801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Total costs ($)</a:t>
            </a:r>
          </a:p>
        </p:txBody>
      </p:sp>
      <p:sp>
        <p:nvSpPr>
          <p:cNvPr id="21548" name="Rectangle 42">
            <a:extLst>
              <a:ext uri="{FF2B5EF4-FFF2-40B4-BE49-F238E27FC236}">
                <a16:creationId xmlns:a16="http://schemas.microsoft.com/office/drawing/2014/main" id="{A2486898-3F63-41B6-9EB8-EB71BFE6F792}"/>
              </a:ext>
            </a:extLst>
          </p:cNvPr>
          <p:cNvSpPr>
            <a:spLocks noChangeArrowheads="1"/>
          </p:cNvSpPr>
          <p:nvPr/>
        </p:nvSpPr>
        <p:spPr bwMode="auto">
          <a:xfrm>
            <a:off x="8270876" y="2394574"/>
            <a:ext cx="123825" cy="130175"/>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chemeClr val="tx1"/>
              </a:solidFill>
              <a:latin typeface="Arial" panose="020B0604020202020204" pitchFamily="34" charset="0"/>
            </a:endParaRPr>
          </a:p>
        </p:txBody>
      </p:sp>
      <p:sp>
        <p:nvSpPr>
          <p:cNvPr id="21549" name="Rectangle 43">
            <a:extLst>
              <a:ext uri="{FF2B5EF4-FFF2-40B4-BE49-F238E27FC236}">
                <a16:creationId xmlns:a16="http://schemas.microsoft.com/office/drawing/2014/main" id="{6DBC1F4B-AA7F-41A6-A126-8A4166BA09AB}"/>
              </a:ext>
            </a:extLst>
          </p:cNvPr>
          <p:cNvSpPr>
            <a:spLocks noChangeArrowheads="1"/>
          </p:cNvSpPr>
          <p:nvPr/>
        </p:nvSpPr>
        <p:spPr bwMode="auto">
          <a:xfrm>
            <a:off x="8456614" y="2377110"/>
            <a:ext cx="7101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Medical cost</a:t>
            </a:r>
          </a:p>
        </p:txBody>
      </p:sp>
      <p:sp>
        <p:nvSpPr>
          <p:cNvPr id="21550" name="Rectangle 44">
            <a:extLst>
              <a:ext uri="{FF2B5EF4-FFF2-40B4-BE49-F238E27FC236}">
                <a16:creationId xmlns:a16="http://schemas.microsoft.com/office/drawing/2014/main" id="{FAAA8E87-770A-4EBB-971A-3B5348E562C3}"/>
              </a:ext>
            </a:extLst>
          </p:cNvPr>
          <p:cNvSpPr>
            <a:spLocks noChangeArrowheads="1"/>
          </p:cNvSpPr>
          <p:nvPr/>
        </p:nvSpPr>
        <p:spPr bwMode="auto">
          <a:xfrm>
            <a:off x="9285289" y="2394574"/>
            <a:ext cx="123825" cy="130175"/>
          </a:xfrm>
          <a:prstGeom prst="rect">
            <a:avLst/>
          </a:prstGeom>
          <a:solidFill>
            <a:schemeClr val="tx1"/>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chemeClr val="tx1"/>
              </a:solidFill>
              <a:latin typeface="Arial" panose="020B0604020202020204" pitchFamily="34" charset="0"/>
            </a:endParaRPr>
          </a:p>
        </p:txBody>
      </p:sp>
      <p:sp>
        <p:nvSpPr>
          <p:cNvPr id="21551" name="Rectangle 45">
            <a:extLst>
              <a:ext uri="{FF2B5EF4-FFF2-40B4-BE49-F238E27FC236}">
                <a16:creationId xmlns:a16="http://schemas.microsoft.com/office/drawing/2014/main" id="{8CCA9627-5B6D-43E0-A505-D2210E8A8551}"/>
              </a:ext>
            </a:extLst>
          </p:cNvPr>
          <p:cNvSpPr>
            <a:spLocks noChangeArrowheads="1"/>
          </p:cNvSpPr>
          <p:nvPr/>
        </p:nvSpPr>
        <p:spPr bwMode="auto">
          <a:xfrm>
            <a:off x="9471025" y="2377110"/>
            <a:ext cx="5413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Drug cost</a:t>
            </a:r>
          </a:p>
        </p:txBody>
      </p:sp>
      <p:sp>
        <p:nvSpPr>
          <p:cNvPr id="21552" name="Rectangle 46">
            <a:extLst>
              <a:ext uri="{FF2B5EF4-FFF2-40B4-BE49-F238E27FC236}">
                <a16:creationId xmlns:a16="http://schemas.microsoft.com/office/drawing/2014/main" id="{6457B208-C473-4445-A3D2-53549DFB8898}"/>
              </a:ext>
            </a:extLst>
          </p:cNvPr>
          <p:cNvSpPr>
            <a:spLocks noChangeArrowheads="1"/>
          </p:cNvSpPr>
          <p:nvPr/>
        </p:nvSpPr>
        <p:spPr bwMode="auto">
          <a:xfrm>
            <a:off x="4149726" y="4221785"/>
            <a:ext cx="123825" cy="109538"/>
          </a:xfrm>
          <a:prstGeom prst="rect">
            <a:avLst/>
          </a:prstGeom>
          <a:solidFill>
            <a:srgbClr val="000000"/>
          </a:solidFill>
          <a:ln w="9525">
            <a:solidFill>
              <a:srgbClr val="000000"/>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chemeClr val="tx1"/>
              </a:solidFill>
              <a:latin typeface="Arial" panose="020B0604020202020204" pitchFamily="34" charset="0"/>
            </a:endParaRPr>
          </a:p>
        </p:txBody>
      </p:sp>
      <p:sp>
        <p:nvSpPr>
          <p:cNvPr id="21553" name="Rectangle 47">
            <a:extLst>
              <a:ext uri="{FF2B5EF4-FFF2-40B4-BE49-F238E27FC236}">
                <a16:creationId xmlns:a16="http://schemas.microsoft.com/office/drawing/2014/main" id="{0F043A3E-4F10-459B-BDF2-3DA19869A0FC}"/>
              </a:ext>
            </a:extLst>
          </p:cNvPr>
          <p:cNvSpPr>
            <a:spLocks noChangeArrowheads="1"/>
          </p:cNvSpPr>
          <p:nvPr/>
        </p:nvSpPr>
        <p:spPr bwMode="auto">
          <a:xfrm>
            <a:off x="2681288" y="2735886"/>
            <a:ext cx="296862" cy="2397125"/>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54" name="Rectangle 48">
            <a:extLst>
              <a:ext uri="{FF2B5EF4-FFF2-40B4-BE49-F238E27FC236}">
                <a16:creationId xmlns:a16="http://schemas.microsoft.com/office/drawing/2014/main" id="{08F6B94A-46A2-4BBC-93BA-9F4A35402802}"/>
              </a:ext>
            </a:extLst>
          </p:cNvPr>
          <p:cNvSpPr>
            <a:spLocks noChangeArrowheads="1"/>
          </p:cNvSpPr>
          <p:nvPr/>
        </p:nvSpPr>
        <p:spPr bwMode="auto">
          <a:xfrm>
            <a:off x="3341688" y="3007348"/>
            <a:ext cx="298450" cy="2125662"/>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55" name="Rectangle 49">
            <a:extLst>
              <a:ext uri="{FF2B5EF4-FFF2-40B4-BE49-F238E27FC236}">
                <a16:creationId xmlns:a16="http://schemas.microsoft.com/office/drawing/2014/main" id="{ED3CA14D-BB53-4742-8867-D6EAA62A33BD}"/>
              </a:ext>
            </a:extLst>
          </p:cNvPr>
          <p:cNvSpPr>
            <a:spLocks noChangeArrowheads="1"/>
          </p:cNvSpPr>
          <p:nvPr/>
        </p:nvSpPr>
        <p:spPr bwMode="auto">
          <a:xfrm>
            <a:off x="4002088" y="3174036"/>
            <a:ext cx="298450" cy="1958975"/>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56" name="Rectangle 50">
            <a:extLst>
              <a:ext uri="{FF2B5EF4-FFF2-40B4-BE49-F238E27FC236}">
                <a16:creationId xmlns:a16="http://schemas.microsoft.com/office/drawing/2014/main" id="{783E768E-B23B-4B94-AA60-C29DE383BF77}"/>
              </a:ext>
            </a:extLst>
          </p:cNvPr>
          <p:cNvSpPr>
            <a:spLocks noChangeArrowheads="1"/>
          </p:cNvSpPr>
          <p:nvPr/>
        </p:nvSpPr>
        <p:spPr bwMode="auto">
          <a:xfrm>
            <a:off x="4664076" y="3502648"/>
            <a:ext cx="296863" cy="1630362"/>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57" name="Rectangle 51">
            <a:extLst>
              <a:ext uri="{FF2B5EF4-FFF2-40B4-BE49-F238E27FC236}">
                <a16:creationId xmlns:a16="http://schemas.microsoft.com/office/drawing/2014/main" id="{1E649DF5-B39D-4BBC-A8BA-501338260DBB}"/>
              </a:ext>
            </a:extLst>
          </p:cNvPr>
          <p:cNvSpPr>
            <a:spLocks noChangeArrowheads="1"/>
          </p:cNvSpPr>
          <p:nvPr/>
        </p:nvSpPr>
        <p:spPr bwMode="auto">
          <a:xfrm>
            <a:off x="5324475" y="3664574"/>
            <a:ext cx="298450" cy="1468437"/>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rgbClr val="17375E"/>
              </a:solidFill>
              <a:latin typeface="Arial" panose="020B0604020202020204" pitchFamily="34" charset="0"/>
            </a:endParaRPr>
          </a:p>
        </p:txBody>
      </p:sp>
      <p:sp>
        <p:nvSpPr>
          <p:cNvPr id="21558" name="Line 52">
            <a:extLst>
              <a:ext uri="{FF2B5EF4-FFF2-40B4-BE49-F238E27FC236}">
                <a16:creationId xmlns:a16="http://schemas.microsoft.com/office/drawing/2014/main" id="{191D0AC2-ECF2-4E03-A1E3-A3B656D7CD6A}"/>
              </a:ext>
            </a:extLst>
          </p:cNvPr>
          <p:cNvSpPr>
            <a:spLocks noChangeShapeType="1"/>
          </p:cNvSpPr>
          <p:nvPr/>
        </p:nvSpPr>
        <p:spPr bwMode="auto">
          <a:xfrm>
            <a:off x="2497138" y="2354885"/>
            <a:ext cx="0" cy="28067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59" name="Line 53">
            <a:extLst>
              <a:ext uri="{FF2B5EF4-FFF2-40B4-BE49-F238E27FC236}">
                <a16:creationId xmlns:a16="http://schemas.microsoft.com/office/drawing/2014/main" id="{1CAD3123-B99D-4995-8D01-AC077C4B0CC9}"/>
              </a:ext>
            </a:extLst>
          </p:cNvPr>
          <p:cNvSpPr>
            <a:spLocks noChangeShapeType="1"/>
          </p:cNvSpPr>
          <p:nvPr/>
        </p:nvSpPr>
        <p:spPr bwMode="auto">
          <a:xfrm>
            <a:off x="2425701" y="5133011"/>
            <a:ext cx="74613"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0" name="Line 54">
            <a:extLst>
              <a:ext uri="{FF2B5EF4-FFF2-40B4-BE49-F238E27FC236}">
                <a16:creationId xmlns:a16="http://schemas.microsoft.com/office/drawing/2014/main" id="{1371361D-9C5D-45C8-9BFF-C5D86C959A8E}"/>
              </a:ext>
            </a:extLst>
          </p:cNvPr>
          <p:cNvSpPr>
            <a:spLocks noChangeShapeType="1"/>
          </p:cNvSpPr>
          <p:nvPr/>
        </p:nvSpPr>
        <p:spPr bwMode="auto">
          <a:xfrm>
            <a:off x="2425701" y="4588499"/>
            <a:ext cx="74613"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1" name="Line 55">
            <a:extLst>
              <a:ext uri="{FF2B5EF4-FFF2-40B4-BE49-F238E27FC236}">
                <a16:creationId xmlns:a16="http://schemas.microsoft.com/office/drawing/2014/main" id="{87EBB7EF-36D1-458F-8CA8-CACD8CBDBB7F}"/>
              </a:ext>
            </a:extLst>
          </p:cNvPr>
          <p:cNvSpPr>
            <a:spLocks noChangeShapeType="1"/>
          </p:cNvSpPr>
          <p:nvPr/>
        </p:nvSpPr>
        <p:spPr bwMode="auto">
          <a:xfrm>
            <a:off x="2425701" y="4045574"/>
            <a:ext cx="74613"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2" name="Line 56">
            <a:extLst>
              <a:ext uri="{FF2B5EF4-FFF2-40B4-BE49-F238E27FC236}">
                <a16:creationId xmlns:a16="http://schemas.microsoft.com/office/drawing/2014/main" id="{D64ADD93-1F1B-488E-AC18-92630D807165}"/>
              </a:ext>
            </a:extLst>
          </p:cNvPr>
          <p:cNvSpPr>
            <a:spLocks noChangeShapeType="1"/>
          </p:cNvSpPr>
          <p:nvPr/>
        </p:nvSpPr>
        <p:spPr bwMode="auto">
          <a:xfrm>
            <a:off x="2425701" y="3502649"/>
            <a:ext cx="74613"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3" name="Line 57">
            <a:extLst>
              <a:ext uri="{FF2B5EF4-FFF2-40B4-BE49-F238E27FC236}">
                <a16:creationId xmlns:a16="http://schemas.microsoft.com/office/drawing/2014/main" id="{9E5C7754-F475-4F18-B2F3-BC2592CB7760}"/>
              </a:ext>
            </a:extLst>
          </p:cNvPr>
          <p:cNvSpPr>
            <a:spLocks noChangeShapeType="1"/>
          </p:cNvSpPr>
          <p:nvPr/>
        </p:nvSpPr>
        <p:spPr bwMode="auto">
          <a:xfrm>
            <a:off x="2425701" y="2951785"/>
            <a:ext cx="74613" cy="158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4" name="Line 58">
            <a:extLst>
              <a:ext uri="{FF2B5EF4-FFF2-40B4-BE49-F238E27FC236}">
                <a16:creationId xmlns:a16="http://schemas.microsoft.com/office/drawing/2014/main" id="{16A80D24-275C-4780-932B-9E615634DFDE}"/>
              </a:ext>
            </a:extLst>
          </p:cNvPr>
          <p:cNvSpPr>
            <a:spLocks noChangeShapeType="1"/>
          </p:cNvSpPr>
          <p:nvPr/>
        </p:nvSpPr>
        <p:spPr bwMode="auto">
          <a:xfrm>
            <a:off x="2425701" y="2405686"/>
            <a:ext cx="74613"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5" name="Line 59">
            <a:extLst>
              <a:ext uri="{FF2B5EF4-FFF2-40B4-BE49-F238E27FC236}">
                <a16:creationId xmlns:a16="http://schemas.microsoft.com/office/drawing/2014/main" id="{769FC64D-8186-4C54-BDDB-2745699804BF}"/>
              </a:ext>
            </a:extLst>
          </p:cNvPr>
          <p:cNvSpPr>
            <a:spLocks noChangeShapeType="1"/>
          </p:cNvSpPr>
          <p:nvPr/>
        </p:nvSpPr>
        <p:spPr bwMode="auto">
          <a:xfrm>
            <a:off x="2500314" y="5133011"/>
            <a:ext cx="3303587"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6" name="Line 60">
            <a:extLst>
              <a:ext uri="{FF2B5EF4-FFF2-40B4-BE49-F238E27FC236}">
                <a16:creationId xmlns:a16="http://schemas.microsoft.com/office/drawing/2014/main" id="{182CEDB4-2652-40FB-B250-D109DB747F9C}"/>
              </a:ext>
            </a:extLst>
          </p:cNvPr>
          <p:cNvSpPr>
            <a:spLocks noChangeShapeType="1"/>
          </p:cNvSpPr>
          <p:nvPr/>
        </p:nvSpPr>
        <p:spPr bwMode="auto">
          <a:xfrm flipV="1">
            <a:off x="2500313" y="5133011"/>
            <a:ext cx="0"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7" name="Line 61">
            <a:extLst>
              <a:ext uri="{FF2B5EF4-FFF2-40B4-BE49-F238E27FC236}">
                <a16:creationId xmlns:a16="http://schemas.microsoft.com/office/drawing/2014/main" id="{F7D706D3-0070-44BA-9D62-67EBB82E4582}"/>
              </a:ext>
            </a:extLst>
          </p:cNvPr>
          <p:cNvSpPr>
            <a:spLocks noChangeShapeType="1"/>
          </p:cNvSpPr>
          <p:nvPr/>
        </p:nvSpPr>
        <p:spPr bwMode="auto">
          <a:xfrm flipV="1">
            <a:off x="3160714" y="5133011"/>
            <a:ext cx="1587"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8" name="Line 62">
            <a:extLst>
              <a:ext uri="{FF2B5EF4-FFF2-40B4-BE49-F238E27FC236}">
                <a16:creationId xmlns:a16="http://schemas.microsoft.com/office/drawing/2014/main" id="{FAD660E5-E8C9-4EAB-B1AE-E122B7A6802F}"/>
              </a:ext>
            </a:extLst>
          </p:cNvPr>
          <p:cNvSpPr>
            <a:spLocks noChangeShapeType="1"/>
          </p:cNvSpPr>
          <p:nvPr/>
        </p:nvSpPr>
        <p:spPr bwMode="auto">
          <a:xfrm flipV="1">
            <a:off x="3821114" y="5133011"/>
            <a:ext cx="1587"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9" name="Line 63">
            <a:extLst>
              <a:ext uri="{FF2B5EF4-FFF2-40B4-BE49-F238E27FC236}">
                <a16:creationId xmlns:a16="http://schemas.microsoft.com/office/drawing/2014/main" id="{049CDD4D-AC84-4F58-A42D-BF9D83646149}"/>
              </a:ext>
            </a:extLst>
          </p:cNvPr>
          <p:cNvSpPr>
            <a:spLocks noChangeShapeType="1"/>
          </p:cNvSpPr>
          <p:nvPr/>
        </p:nvSpPr>
        <p:spPr bwMode="auto">
          <a:xfrm flipV="1">
            <a:off x="4481514" y="5133011"/>
            <a:ext cx="1587"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70" name="Line 64">
            <a:extLst>
              <a:ext uri="{FF2B5EF4-FFF2-40B4-BE49-F238E27FC236}">
                <a16:creationId xmlns:a16="http://schemas.microsoft.com/office/drawing/2014/main" id="{6572EECD-9C38-46F2-9E22-E8D28044F87D}"/>
              </a:ext>
            </a:extLst>
          </p:cNvPr>
          <p:cNvSpPr>
            <a:spLocks noChangeShapeType="1"/>
          </p:cNvSpPr>
          <p:nvPr/>
        </p:nvSpPr>
        <p:spPr bwMode="auto">
          <a:xfrm flipV="1">
            <a:off x="5143500" y="5133011"/>
            <a:ext cx="1588"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71" name="Line 65">
            <a:extLst>
              <a:ext uri="{FF2B5EF4-FFF2-40B4-BE49-F238E27FC236}">
                <a16:creationId xmlns:a16="http://schemas.microsoft.com/office/drawing/2014/main" id="{93E3D993-FD55-4857-8493-E062E938D7AC}"/>
              </a:ext>
            </a:extLst>
          </p:cNvPr>
          <p:cNvSpPr>
            <a:spLocks noChangeShapeType="1"/>
          </p:cNvSpPr>
          <p:nvPr/>
        </p:nvSpPr>
        <p:spPr bwMode="auto">
          <a:xfrm flipV="1">
            <a:off x="5803900" y="5133011"/>
            <a:ext cx="1588" cy="34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72" name="Rectangle 66">
            <a:extLst>
              <a:ext uri="{FF2B5EF4-FFF2-40B4-BE49-F238E27FC236}">
                <a16:creationId xmlns:a16="http://schemas.microsoft.com/office/drawing/2014/main" id="{B308344F-2873-472F-8ADD-FFD8F073564B}"/>
              </a:ext>
            </a:extLst>
          </p:cNvPr>
          <p:cNvSpPr>
            <a:spLocks noChangeArrowheads="1"/>
          </p:cNvSpPr>
          <p:nvPr/>
        </p:nvSpPr>
        <p:spPr bwMode="auto">
          <a:xfrm>
            <a:off x="2193925" y="4990135"/>
            <a:ext cx="714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0</a:t>
            </a:r>
          </a:p>
        </p:txBody>
      </p:sp>
      <p:sp>
        <p:nvSpPr>
          <p:cNvPr id="21573" name="Rectangle 67">
            <a:extLst>
              <a:ext uri="{FF2B5EF4-FFF2-40B4-BE49-F238E27FC236}">
                <a16:creationId xmlns:a16="http://schemas.microsoft.com/office/drawing/2014/main" id="{11382DD6-3900-4E45-BA67-3F8F8AD2B823}"/>
              </a:ext>
            </a:extLst>
          </p:cNvPr>
          <p:cNvSpPr>
            <a:spLocks noChangeArrowheads="1"/>
          </p:cNvSpPr>
          <p:nvPr/>
        </p:nvSpPr>
        <p:spPr bwMode="auto">
          <a:xfrm>
            <a:off x="2103438" y="4445623"/>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10</a:t>
            </a:r>
          </a:p>
        </p:txBody>
      </p:sp>
      <p:sp>
        <p:nvSpPr>
          <p:cNvPr id="21574" name="Rectangle 68">
            <a:extLst>
              <a:ext uri="{FF2B5EF4-FFF2-40B4-BE49-F238E27FC236}">
                <a16:creationId xmlns:a16="http://schemas.microsoft.com/office/drawing/2014/main" id="{528B39F6-CB32-4757-83E9-61B4AEBE9229}"/>
              </a:ext>
            </a:extLst>
          </p:cNvPr>
          <p:cNvSpPr>
            <a:spLocks noChangeArrowheads="1"/>
          </p:cNvSpPr>
          <p:nvPr/>
        </p:nvSpPr>
        <p:spPr bwMode="auto">
          <a:xfrm>
            <a:off x="2070100" y="390269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20</a:t>
            </a:r>
          </a:p>
        </p:txBody>
      </p:sp>
      <p:sp>
        <p:nvSpPr>
          <p:cNvPr id="21575" name="Rectangle 69">
            <a:extLst>
              <a:ext uri="{FF2B5EF4-FFF2-40B4-BE49-F238E27FC236}">
                <a16:creationId xmlns:a16="http://schemas.microsoft.com/office/drawing/2014/main" id="{AC60CD28-D14A-40F3-9DFC-331068082A38}"/>
              </a:ext>
            </a:extLst>
          </p:cNvPr>
          <p:cNvSpPr>
            <a:spLocks noChangeArrowheads="1"/>
          </p:cNvSpPr>
          <p:nvPr/>
        </p:nvSpPr>
        <p:spPr bwMode="auto">
          <a:xfrm>
            <a:off x="2070100" y="3359773"/>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30</a:t>
            </a:r>
          </a:p>
        </p:txBody>
      </p:sp>
      <p:sp>
        <p:nvSpPr>
          <p:cNvPr id="21576" name="Rectangle 70">
            <a:extLst>
              <a:ext uri="{FF2B5EF4-FFF2-40B4-BE49-F238E27FC236}">
                <a16:creationId xmlns:a16="http://schemas.microsoft.com/office/drawing/2014/main" id="{12EF9525-7C74-4BC9-AF4F-39BDFDE08A0C}"/>
              </a:ext>
            </a:extLst>
          </p:cNvPr>
          <p:cNvSpPr>
            <a:spLocks noChangeArrowheads="1"/>
          </p:cNvSpPr>
          <p:nvPr/>
        </p:nvSpPr>
        <p:spPr bwMode="auto">
          <a:xfrm>
            <a:off x="2070100" y="2807323"/>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40</a:t>
            </a:r>
          </a:p>
        </p:txBody>
      </p:sp>
      <p:sp>
        <p:nvSpPr>
          <p:cNvPr id="21577" name="Rectangle 71">
            <a:extLst>
              <a:ext uri="{FF2B5EF4-FFF2-40B4-BE49-F238E27FC236}">
                <a16:creationId xmlns:a16="http://schemas.microsoft.com/office/drawing/2014/main" id="{15C15306-EE96-4840-B90D-639E44B10E43}"/>
              </a:ext>
            </a:extLst>
          </p:cNvPr>
          <p:cNvSpPr>
            <a:spLocks noChangeArrowheads="1"/>
          </p:cNvSpPr>
          <p:nvPr/>
        </p:nvSpPr>
        <p:spPr bwMode="auto">
          <a:xfrm>
            <a:off x="2070100" y="226439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50</a:t>
            </a:r>
          </a:p>
        </p:txBody>
      </p:sp>
      <p:sp>
        <p:nvSpPr>
          <p:cNvPr id="21578" name="Rectangle 72">
            <a:extLst>
              <a:ext uri="{FF2B5EF4-FFF2-40B4-BE49-F238E27FC236}">
                <a16:creationId xmlns:a16="http://schemas.microsoft.com/office/drawing/2014/main" id="{E00831C1-1413-4034-A395-0031712EEEAF}"/>
              </a:ext>
            </a:extLst>
          </p:cNvPr>
          <p:cNvSpPr>
            <a:spLocks noChangeArrowheads="1"/>
          </p:cNvSpPr>
          <p:nvPr/>
        </p:nvSpPr>
        <p:spPr bwMode="auto">
          <a:xfrm>
            <a:off x="2706688" y="5229848"/>
            <a:ext cx="3254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00-19</a:t>
            </a:r>
          </a:p>
        </p:txBody>
      </p:sp>
      <p:sp>
        <p:nvSpPr>
          <p:cNvPr id="21579" name="Rectangle 73">
            <a:extLst>
              <a:ext uri="{FF2B5EF4-FFF2-40B4-BE49-F238E27FC236}">
                <a16:creationId xmlns:a16="http://schemas.microsoft.com/office/drawing/2014/main" id="{6A3E2462-077B-4CED-A328-1C4BD32DD20B}"/>
              </a:ext>
            </a:extLst>
          </p:cNvPr>
          <p:cNvSpPr>
            <a:spLocks noChangeArrowheads="1"/>
          </p:cNvSpPr>
          <p:nvPr/>
        </p:nvSpPr>
        <p:spPr bwMode="auto">
          <a:xfrm>
            <a:off x="3359151" y="5229848"/>
            <a:ext cx="322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20-39</a:t>
            </a:r>
          </a:p>
        </p:txBody>
      </p:sp>
      <p:sp>
        <p:nvSpPr>
          <p:cNvPr id="21580" name="Rectangle 74">
            <a:extLst>
              <a:ext uri="{FF2B5EF4-FFF2-40B4-BE49-F238E27FC236}">
                <a16:creationId xmlns:a16="http://schemas.microsoft.com/office/drawing/2014/main" id="{7EEEA0E4-AA61-427D-9C6B-1A62F2EBF77A}"/>
              </a:ext>
            </a:extLst>
          </p:cNvPr>
          <p:cNvSpPr>
            <a:spLocks noChangeArrowheads="1"/>
          </p:cNvSpPr>
          <p:nvPr/>
        </p:nvSpPr>
        <p:spPr bwMode="auto">
          <a:xfrm>
            <a:off x="4019551" y="5229848"/>
            <a:ext cx="322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40-59</a:t>
            </a:r>
          </a:p>
        </p:txBody>
      </p:sp>
      <p:sp>
        <p:nvSpPr>
          <p:cNvPr id="21581" name="Rectangle 75">
            <a:extLst>
              <a:ext uri="{FF2B5EF4-FFF2-40B4-BE49-F238E27FC236}">
                <a16:creationId xmlns:a16="http://schemas.microsoft.com/office/drawing/2014/main" id="{3A3B4769-9FE0-4EB5-8B04-B20E30BD9412}"/>
              </a:ext>
            </a:extLst>
          </p:cNvPr>
          <p:cNvSpPr>
            <a:spLocks noChangeArrowheads="1"/>
          </p:cNvSpPr>
          <p:nvPr/>
        </p:nvSpPr>
        <p:spPr bwMode="auto">
          <a:xfrm>
            <a:off x="4679951" y="5229848"/>
            <a:ext cx="322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60-79</a:t>
            </a:r>
          </a:p>
        </p:txBody>
      </p:sp>
      <p:sp>
        <p:nvSpPr>
          <p:cNvPr id="21582" name="Rectangle 76">
            <a:extLst>
              <a:ext uri="{FF2B5EF4-FFF2-40B4-BE49-F238E27FC236}">
                <a16:creationId xmlns:a16="http://schemas.microsoft.com/office/drawing/2014/main" id="{F4C6384B-2C78-4B03-9166-13F546C0DEF5}"/>
              </a:ext>
            </a:extLst>
          </p:cNvPr>
          <p:cNvSpPr>
            <a:spLocks noChangeArrowheads="1"/>
          </p:cNvSpPr>
          <p:nvPr/>
        </p:nvSpPr>
        <p:spPr bwMode="auto">
          <a:xfrm>
            <a:off x="5324476" y="5229848"/>
            <a:ext cx="3921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80-100</a:t>
            </a:r>
          </a:p>
        </p:txBody>
      </p:sp>
      <p:sp>
        <p:nvSpPr>
          <p:cNvPr id="21583" name="Rectangle 77">
            <a:extLst>
              <a:ext uri="{FF2B5EF4-FFF2-40B4-BE49-F238E27FC236}">
                <a16:creationId xmlns:a16="http://schemas.microsoft.com/office/drawing/2014/main" id="{23351D9C-5C31-4A76-8205-210D283422E4}"/>
              </a:ext>
            </a:extLst>
          </p:cNvPr>
          <p:cNvSpPr>
            <a:spLocks noChangeArrowheads="1"/>
          </p:cNvSpPr>
          <p:nvPr/>
        </p:nvSpPr>
        <p:spPr bwMode="auto">
          <a:xfrm rot="16200000">
            <a:off x="1157013" y="3750348"/>
            <a:ext cx="15340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Risk of hospitalizations (%)</a:t>
            </a:r>
          </a:p>
        </p:txBody>
      </p:sp>
      <p:sp>
        <p:nvSpPr>
          <p:cNvPr id="21584" name="Rectangle 78">
            <a:extLst>
              <a:ext uri="{FF2B5EF4-FFF2-40B4-BE49-F238E27FC236}">
                <a16:creationId xmlns:a16="http://schemas.microsoft.com/office/drawing/2014/main" id="{32C7CE85-C8D9-45C9-88FF-B95CBE05A98B}"/>
              </a:ext>
            </a:extLst>
          </p:cNvPr>
          <p:cNvSpPr>
            <a:spLocks noChangeArrowheads="1"/>
          </p:cNvSpPr>
          <p:nvPr/>
        </p:nvSpPr>
        <p:spPr bwMode="auto">
          <a:xfrm>
            <a:off x="3452813" y="5439399"/>
            <a:ext cx="13446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Level of adherence (%)</a:t>
            </a:r>
          </a:p>
        </p:txBody>
      </p:sp>
      <p:sp>
        <p:nvSpPr>
          <p:cNvPr id="21585" name="Rectangle 79">
            <a:extLst>
              <a:ext uri="{FF2B5EF4-FFF2-40B4-BE49-F238E27FC236}">
                <a16:creationId xmlns:a16="http://schemas.microsoft.com/office/drawing/2014/main" id="{6244B433-4F1B-4FD3-85C8-B3D596ECC91F}"/>
              </a:ext>
            </a:extLst>
          </p:cNvPr>
          <p:cNvSpPr>
            <a:spLocks noChangeArrowheads="1"/>
          </p:cNvSpPr>
          <p:nvPr/>
        </p:nvSpPr>
        <p:spPr bwMode="auto">
          <a:xfrm>
            <a:off x="4335464" y="2619999"/>
            <a:ext cx="12858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it-IT" altLang="it-IT" sz="1000">
                <a:solidFill>
                  <a:schemeClr val="tx1"/>
                </a:solidFill>
                <a:latin typeface="Arial" panose="020B0604020202020204" pitchFamily="34" charset="0"/>
              </a:rPr>
              <a:t>Risk of hospitalizations</a:t>
            </a:r>
          </a:p>
        </p:txBody>
      </p:sp>
      <p:sp>
        <p:nvSpPr>
          <p:cNvPr id="31825" name="Text Box 80">
            <a:extLst>
              <a:ext uri="{FF2B5EF4-FFF2-40B4-BE49-F238E27FC236}">
                <a16:creationId xmlns:a16="http://schemas.microsoft.com/office/drawing/2014/main" id="{101341BD-D10C-41F2-9EC6-5D9FD0CEBD09}"/>
              </a:ext>
            </a:extLst>
          </p:cNvPr>
          <p:cNvSpPr txBox="1">
            <a:spLocks noChangeArrowheads="1"/>
          </p:cNvSpPr>
          <p:nvPr/>
        </p:nvSpPr>
        <p:spPr bwMode="auto">
          <a:xfrm>
            <a:off x="4270895" y="6104655"/>
            <a:ext cx="4895850" cy="338138"/>
          </a:xfrm>
          <a:prstGeom prst="rect">
            <a:avLst/>
          </a:prstGeom>
          <a:noFill/>
          <a:ln>
            <a:noFill/>
          </a:ln>
        </p:spPr>
        <p:txBody>
          <a:bodyPr>
            <a:spAutoFit/>
          </a:bodyPr>
          <a:lstStyle>
            <a:lvl1pPr>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9pPr>
          </a:lstStyle>
          <a:p>
            <a:pPr algn="r" eaLnBrk="1" hangingPunct="1">
              <a:spcBef>
                <a:spcPct val="0"/>
              </a:spcBef>
              <a:buClrTx/>
              <a:buSzTx/>
              <a:buFontTx/>
              <a:buNone/>
              <a:defRPr/>
            </a:pPr>
            <a:r>
              <a:rPr lang="it-IT" altLang="it-IT" sz="800" i="1" dirty="0">
                <a:solidFill>
                  <a:schemeClr val="tx1"/>
                </a:solidFill>
                <a:latin typeface="+mn-lt"/>
              </a:rPr>
              <a:t>Source: </a:t>
            </a:r>
            <a:r>
              <a:rPr lang="it-IT" altLang="it-IT" sz="800" i="1" dirty="0" err="1">
                <a:solidFill>
                  <a:schemeClr val="tx1"/>
                </a:solidFill>
                <a:latin typeface="+mn-lt"/>
              </a:rPr>
              <a:t>Sokol</a:t>
            </a:r>
            <a:r>
              <a:rPr lang="it-IT" altLang="it-IT" sz="800" i="1" dirty="0">
                <a:solidFill>
                  <a:schemeClr val="tx1"/>
                </a:solidFill>
                <a:latin typeface="+mn-lt"/>
              </a:rPr>
              <a:t> MC et al. Impact of </a:t>
            </a:r>
            <a:r>
              <a:rPr lang="it-IT" altLang="it-IT" sz="800" i="1" dirty="0" err="1">
                <a:solidFill>
                  <a:schemeClr val="tx1"/>
                </a:solidFill>
                <a:latin typeface="+mn-lt"/>
              </a:rPr>
              <a:t>Medication</a:t>
            </a:r>
            <a:r>
              <a:rPr lang="it-IT" altLang="it-IT" sz="800" i="1" dirty="0">
                <a:solidFill>
                  <a:schemeClr val="tx1"/>
                </a:solidFill>
                <a:latin typeface="+mn-lt"/>
              </a:rPr>
              <a:t> </a:t>
            </a:r>
            <a:r>
              <a:rPr lang="it-IT" altLang="it-IT" sz="800" i="1" dirty="0" err="1">
                <a:solidFill>
                  <a:schemeClr val="tx1"/>
                </a:solidFill>
                <a:latin typeface="+mn-lt"/>
              </a:rPr>
              <a:t>Adherence</a:t>
            </a:r>
            <a:r>
              <a:rPr lang="it-IT" altLang="it-IT" sz="800" i="1" dirty="0">
                <a:solidFill>
                  <a:schemeClr val="tx1"/>
                </a:solidFill>
                <a:latin typeface="+mn-lt"/>
              </a:rPr>
              <a:t> on </a:t>
            </a:r>
            <a:r>
              <a:rPr lang="it-IT" altLang="it-IT" sz="800" i="1" dirty="0" err="1">
                <a:solidFill>
                  <a:schemeClr val="tx1"/>
                </a:solidFill>
                <a:latin typeface="+mn-lt"/>
              </a:rPr>
              <a:t>Hospitalization</a:t>
            </a:r>
            <a:r>
              <a:rPr lang="it-IT" altLang="it-IT" sz="800" i="1" dirty="0">
                <a:solidFill>
                  <a:schemeClr val="tx1"/>
                </a:solidFill>
                <a:latin typeface="+mn-lt"/>
              </a:rPr>
              <a:t> </a:t>
            </a:r>
            <a:r>
              <a:rPr lang="it-IT" altLang="it-IT" sz="800" i="1" dirty="0" err="1">
                <a:solidFill>
                  <a:schemeClr val="tx1"/>
                </a:solidFill>
                <a:latin typeface="+mn-lt"/>
              </a:rPr>
              <a:t>Risk</a:t>
            </a:r>
            <a:r>
              <a:rPr lang="it-IT" altLang="it-IT" sz="800" i="1" dirty="0">
                <a:solidFill>
                  <a:schemeClr val="tx1"/>
                </a:solidFill>
                <a:latin typeface="+mn-lt"/>
              </a:rPr>
              <a:t> and Healthcare </a:t>
            </a:r>
            <a:r>
              <a:rPr lang="it-IT" altLang="it-IT" sz="800" i="1" dirty="0" err="1">
                <a:solidFill>
                  <a:schemeClr val="tx1"/>
                </a:solidFill>
                <a:latin typeface="+mn-lt"/>
              </a:rPr>
              <a:t>Cost</a:t>
            </a:r>
            <a:r>
              <a:rPr lang="it-IT" altLang="it-IT" sz="800" i="1" dirty="0">
                <a:solidFill>
                  <a:schemeClr val="tx1"/>
                </a:solidFill>
                <a:latin typeface="+mn-lt"/>
              </a:rPr>
              <a:t>. </a:t>
            </a:r>
            <a:r>
              <a:rPr lang="it-IT" altLang="it-IT" sz="800" i="1" dirty="0" err="1">
                <a:solidFill>
                  <a:schemeClr val="tx1"/>
                </a:solidFill>
                <a:latin typeface="+mn-lt"/>
              </a:rPr>
              <a:t>Medical</a:t>
            </a:r>
            <a:r>
              <a:rPr lang="it-IT" altLang="it-IT" sz="800" i="1" dirty="0">
                <a:solidFill>
                  <a:schemeClr val="tx1"/>
                </a:solidFill>
                <a:latin typeface="+mn-lt"/>
              </a:rPr>
              <a:t> Care 2005; 43 (6): 521–530 </a:t>
            </a:r>
          </a:p>
        </p:txBody>
      </p:sp>
      <p:sp>
        <p:nvSpPr>
          <p:cNvPr id="21587" name="Rectangle 81">
            <a:extLst>
              <a:ext uri="{FF2B5EF4-FFF2-40B4-BE49-F238E27FC236}">
                <a16:creationId xmlns:a16="http://schemas.microsoft.com/office/drawing/2014/main" id="{506D7687-02BA-41A4-85D7-294281F9BA3A}"/>
              </a:ext>
            </a:extLst>
          </p:cNvPr>
          <p:cNvSpPr>
            <a:spLocks noChangeArrowheads="1"/>
          </p:cNvSpPr>
          <p:nvPr/>
        </p:nvSpPr>
        <p:spPr bwMode="auto">
          <a:xfrm>
            <a:off x="4079876" y="2613649"/>
            <a:ext cx="123825" cy="130175"/>
          </a:xfrm>
          <a:prstGeom prst="rect">
            <a:avLst/>
          </a:prstGeom>
          <a:solidFill>
            <a:srgbClr val="800000"/>
          </a:solidFill>
          <a:ln w="9525">
            <a:solidFill>
              <a:schemeClr val="bg2"/>
            </a:solidFill>
            <a:miter lim="800000"/>
            <a:headEnd/>
            <a:tailEnd/>
          </a:ln>
        </p:spPr>
        <p:txBody>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en-GB" altLang="it-IT" sz="1800">
              <a:solidFill>
                <a:schemeClr val="tx1"/>
              </a:solidFill>
              <a:latin typeface="Arial" panose="020B0604020202020204" pitchFamily="34" charset="0"/>
            </a:endParaRPr>
          </a:p>
        </p:txBody>
      </p:sp>
      <p:grpSp>
        <p:nvGrpSpPr>
          <p:cNvPr id="85" name="Gruppo 84">
            <a:extLst>
              <a:ext uri="{FF2B5EF4-FFF2-40B4-BE49-F238E27FC236}">
                <a16:creationId xmlns:a16="http://schemas.microsoft.com/office/drawing/2014/main" id="{03892120-A8E2-4A37-9D32-889981607E9B}"/>
              </a:ext>
            </a:extLst>
          </p:cNvPr>
          <p:cNvGrpSpPr>
            <a:grpSpLocks/>
          </p:cNvGrpSpPr>
          <p:nvPr/>
        </p:nvGrpSpPr>
        <p:grpSpPr bwMode="auto">
          <a:xfrm>
            <a:off x="7137401" y="2226449"/>
            <a:ext cx="2944813" cy="1532433"/>
            <a:chOff x="5614021" y="1802689"/>
            <a:chExt cx="2943819" cy="1532329"/>
          </a:xfrm>
        </p:grpSpPr>
        <p:sp>
          <p:nvSpPr>
            <p:cNvPr id="21589" name="Rectangle 191">
              <a:extLst>
                <a:ext uri="{FF2B5EF4-FFF2-40B4-BE49-F238E27FC236}">
                  <a16:creationId xmlns:a16="http://schemas.microsoft.com/office/drawing/2014/main" id="{EC1AA165-77B5-409E-8147-A7F472FCBD24}"/>
                </a:ext>
              </a:extLst>
            </p:cNvPr>
            <p:cNvSpPr>
              <a:spLocks noChangeArrowheads="1"/>
            </p:cNvSpPr>
            <p:nvPr/>
          </p:nvSpPr>
          <p:spPr bwMode="auto">
            <a:xfrm>
              <a:off x="5614021" y="2490029"/>
              <a:ext cx="398329" cy="461634"/>
            </a:xfrm>
            <a:prstGeom prst="rect">
              <a:avLst/>
            </a:prstGeom>
            <a:noFill/>
            <a:ln w="2857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it-IT" altLang="it-IT" sz="2400">
                <a:solidFill>
                  <a:srgbClr val="FFFCC9"/>
                </a:solidFill>
                <a:latin typeface="Arial" panose="020B0604020202020204" pitchFamily="34" charset="0"/>
              </a:endParaRPr>
            </a:p>
          </p:txBody>
        </p:sp>
        <p:sp>
          <p:nvSpPr>
            <p:cNvPr id="21590" name="Rectangle 191">
              <a:extLst>
                <a:ext uri="{FF2B5EF4-FFF2-40B4-BE49-F238E27FC236}">
                  <a16:creationId xmlns:a16="http://schemas.microsoft.com/office/drawing/2014/main" id="{2A888EDA-62B8-44E4-8217-DB4FB6D6866F}"/>
                </a:ext>
              </a:extLst>
            </p:cNvPr>
            <p:cNvSpPr>
              <a:spLocks noChangeArrowheads="1"/>
            </p:cNvSpPr>
            <p:nvPr/>
          </p:nvSpPr>
          <p:spPr bwMode="auto">
            <a:xfrm>
              <a:off x="6248807" y="2178106"/>
              <a:ext cx="398329" cy="461634"/>
            </a:xfrm>
            <a:prstGeom prst="rect">
              <a:avLst/>
            </a:prstGeom>
            <a:noFill/>
            <a:ln w="2857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it-IT" altLang="it-IT" sz="2400">
                <a:solidFill>
                  <a:srgbClr val="FFFCC9"/>
                </a:solidFill>
                <a:latin typeface="Arial" panose="020B0604020202020204" pitchFamily="34" charset="0"/>
              </a:endParaRPr>
            </a:p>
          </p:txBody>
        </p:sp>
        <p:sp>
          <p:nvSpPr>
            <p:cNvPr id="21591" name="Rectangle 191">
              <a:extLst>
                <a:ext uri="{FF2B5EF4-FFF2-40B4-BE49-F238E27FC236}">
                  <a16:creationId xmlns:a16="http://schemas.microsoft.com/office/drawing/2014/main" id="{9AE3822A-1036-4712-AF95-847383A63363}"/>
                </a:ext>
              </a:extLst>
            </p:cNvPr>
            <p:cNvSpPr>
              <a:spLocks noChangeArrowheads="1"/>
            </p:cNvSpPr>
            <p:nvPr/>
          </p:nvSpPr>
          <p:spPr bwMode="auto">
            <a:xfrm>
              <a:off x="6885180" y="2562255"/>
              <a:ext cx="398328" cy="461634"/>
            </a:xfrm>
            <a:prstGeom prst="rect">
              <a:avLst/>
            </a:prstGeom>
            <a:noFill/>
            <a:ln w="2857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it-IT" altLang="it-IT" sz="2400">
                <a:solidFill>
                  <a:srgbClr val="FFFCC9"/>
                </a:solidFill>
                <a:latin typeface="Arial" panose="020B0604020202020204" pitchFamily="34" charset="0"/>
              </a:endParaRPr>
            </a:p>
          </p:txBody>
        </p:sp>
        <p:sp>
          <p:nvSpPr>
            <p:cNvPr id="21592" name="Rectangle 191">
              <a:extLst>
                <a:ext uri="{FF2B5EF4-FFF2-40B4-BE49-F238E27FC236}">
                  <a16:creationId xmlns:a16="http://schemas.microsoft.com/office/drawing/2014/main" id="{72FFD771-8E68-4395-8EBB-E8029F95D4B5}"/>
                </a:ext>
              </a:extLst>
            </p:cNvPr>
            <p:cNvSpPr>
              <a:spLocks noChangeArrowheads="1"/>
            </p:cNvSpPr>
            <p:nvPr/>
          </p:nvSpPr>
          <p:spPr bwMode="auto">
            <a:xfrm>
              <a:off x="7512030" y="2697978"/>
              <a:ext cx="398329" cy="461634"/>
            </a:xfrm>
            <a:prstGeom prst="rect">
              <a:avLst/>
            </a:prstGeom>
            <a:noFill/>
            <a:ln w="2857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it-IT" altLang="it-IT" sz="2400">
                <a:solidFill>
                  <a:srgbClr val="FFFCC9"/>
                </a:solidFill>
                <a:latin typeface="Arial" panose="020B0604020202020204" pitchFamily="34" charset="0"/>
              </a:endParaRPr>
            </a:p>
          </p:txBody>
        </p:sp>
        <p:sp>
          <p:nvSpPr>
            <p:cNvPr id="21593" name="Rectangle 191">
              <a:extLst>
                <a:ext uri="{FF2B5EF4-FFF2-40B4-BE49-F238E27FC236}">
                  <a16:creationId xmlns:a16="http://schemas.microsoft.com/office/drawing/2014/main" id="{B2CCCF47-FF21-4E9D-BF40-9979CE2879BD}"/>
                </a:ext>
              </a:extLst>
            </p:cNvPr>
            <p:cNvSpPr>
              <a:spLocks noChangeArrowheads="1"/>
            </p:cNvSpPr>
            <p:nvPr/>
          </p:nvSpPr>
          <p:spPr bwMode="auto">
            <a:xfrm>
              <a:off x="8159511" y="2873384"/>
              <a:ext cx="398329" cy="461634"/>
            </a:xfrm>
            <a:prstGeom prst="rect">
              <a:avLst/>
            </a:prstGeom>
            <a:noFill/>
            <a:ln w="2857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it-IT" altLang="it-IT" sz="2400">
                <a:solidFill>
                  <a:srgbClr val="FFFCC9"/>
                </a:solidFill>
                <a:latin typeface="Arial" panose="020B0604020202020204" pitchFamily="34" charset="0"/>
              </a:endParaRPr>
            </a:p>
          </p:txBody>
        </p:sp>
        <p:sp>
          <p:nvSpPr>
            <p:cNvPr id="21594" name="Rectangle 191">
              <a:extLst>
                <a:ext uri="{FF2B5EF4-FFF2-40B4-BE49-F238E27FC236}">
                  <a16:creationId xmlns:a16="http://schemas.microsoft.com/office/drawing/2014/main" id="{B2E7D25F-91EC-4224-AA2A-6D5287207236}"/>
                </a:ext>
              </a:extLst>
            </p:cNvPr>
            <p:cNvSpPr>
              <a:spLocks noChangeArrowheads="1"/>
            </p:cNvSpPr>
            <p:nvPr/>
          </p:nvSpPr>
          <p:spPr bwMode="auto">
            <a:xfrm>
              <a:off x="7707227" y="1802689"/>
              <a:ext cx="233283" cy="461634"/>
            </a:xfrm>
            <a:prstGeom prst="rect">
              <a:avLst/>
            </a:prstGeom>
            <a:noFill/>
            <a:ln w="2857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spcBef>
                  <a:spcPct val="0"/>
                </a:spcBef>
                <a:buClrTx/>
                <a:buSzTx/>
                <a:buFontTx/>
                <a:buNone/>
              </a:pPr>
              <a:endParaRPr lang="it-IT" altLang="it-IT" sz="2400">
                <a:solidFill>
                  <a:srgbClr val="FFFCC9"/>
                </a:solidFill>
                <a:latin typeface="Arial" panose="020B0604020202020204" pitchFamily="34" charset="0"/>
              </a:endParaRPr>
            </a:p>
          </p:txBody>
        </p:sp>
      </p:grpSp>
      <p:sp>
        <p:nvSpPr>
          <p:cNvPr id="3" name="CasellaDiTesto 2">
            <a:extLst>
              <a:ext uri="{FF2B5EF4-FFF2-40B4-BE49-F238E27FC236}">
                <a16:creationId xmlns:a16="http://schemas.microsoft.com/office/drawing/2014/main" id="{E636223E-43D3-47A0-8234-45C906DCB679}"/>
              </a:ext>
            </a:extLst>
          </p:cNvPr>
          <p:cNvSpPr txBox="1"/>
          <p:nvPr/>
        </p:nvSpPr>
        <p:spPr>
          <a:xfrm>
            <a:off x="100147" y="293368"/>
            <a:ext cx="11991706" cy="954107"/>
          </a:xfrm>
          <a:prstGeom prst="rect">
            <a:avLst/>
          </a:prstGeom>
          <a:noFill/>
        </p:spPr>
        <p:txBody>
          <a:bodyPr wrap="square" rtlCol="0">
            <a:spAutoFit/>
          </a:bodyPr>
          <a:lstStyle/>
          <a:p>
            <a:r>
              <a:rPr lang="en-US" sz="2800" dirty="0">
                <a:solidFill>
                  <a:srgbClr val="C00000"/>
                </a:solidFill>
                <a:latin typeface="Arial Rounded MT Bold" panose="020F0704030504030204" pitchFamily="34" charset="77"/>
              </a:rPr>
              <a:t>Association between adherence to treatment, hospitalizations and healthcare resource consumption</a:t>
            </a:r>
            <a:endParaRPr lang="it-IT" sz="2800" dirty="0">
              <a:solidFill>
                <a:srgbClr val="C00000"/>
              </a:solidFill>
              <a:latin typeface="Arial Rounded MT Bold" panose="020F0704030504030204"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EB632C5-3E56-4843-A213-32B7A70F730B}"/>
              </a:ext>
            </a:extLst>
          </p:cNvPr>
          <p:cNvSpPr>
            <a:spLocks noGrp="1"/>
          </p:cNvSpPr>
          <p:nvPr>
            <p:ph idx="1"/>
          </p:nvPr>
        </p:nvSpPr>
        <p:spPr>
          <a:xfrm>
            <a:off x="1868488" y="2333625"/>
            <a:ext cx="8559800" cy="3886200"/>
          </a:xfrm>
        </p:spPr>
        <p:txBody>
          <a:bodyPr/>
          <a:lstStyle/>
          <a:p>
            <a:pPr algn="just">
              <a:spcAft>
                <a:spcPts val="600"/>
              </a:spcAft>
              <a:buFont typeface="Wingdings" pitchFamily="2" charset="2"/>
              <a:buChar char="Ø"/>
              <a:defRPr/>
            </a:pPr>
            <a:r>
              <a:rPr lang="it-IT" sz="1800" dirty="0">
                <a:solidFill>
                  <a:schemeClr val="tx1">
                    <a:lumMod val="50000"/>
                  </a:schemeClr>
                </a:solidFill>
              </a:rPr>
              <a:t>A </a:t>
            </a:r>
            <a:r>
              <a:rPr lang="it-IT" sz="1800" b="1" dirty="0" err="1">
                <a:solidFill>
                  <a:schemeClr val="tx2"/>
                </a:solidFill>
              </a:rPr>
              <a:t>poor</a:t>
            </a:r>
            <a:r>
              <a:rPr lang="it-IT" sz="1800" b="1" dirty="0">
                <a:solidFill>
                  <a:schemeClr val="tx2"/>
                </a:solidFill>
              </a:rPr>
              <a:t> </a:t>
            </a:r>
            <a:r>
              <a:rPr lang="it-IT" sz="1800" b="1" dirty="0" err="1">
                <a:solidFill>
                  <a:schemeClr val="tx2"/>
                </a:solidFill>
              </a:rPr>
              <a:t>adherence</a:t>
            </a:r>
            <a:r>
              <a:rPr lang="it-IT" sz="1800" b="1" dirty="0">
                <a:solidFill>
                  <a:schemeClr val="tx2"/>
                </a:solidFill>
              </a:rPr>
              <a:t> can </a:t>
            </a:r>
            <a:r>
              <a:rPr lang="it-IT" sz="1800" b="1" dirty="0" err="1">
                <a:solidFill>
                  <a:schemeClr val="tx2"/>
                </a:solidFill>
              </a:rPr>
              <a:t>have</a:t>
            </a:r>
            <a:r>
              <a:rPr lang="it-IT" sz="1800" b="1" dirty="0">
                <a:solidFill>
                  <a:schemeClr val="tx2"/>
                </a:solidFill>
              </a:rPr>
              <a:t> a negative </a:t>
            </a:r>
            <a:r>
              <a:rPr lang="it-IT" sz="1800" b="1" dirty="0" err="1">
                <a:solidFill>
                  <a:schemeClr val="tx2"/>
                </a:solidFill>
              </a:rPr>
              <a:t>effect</a:t>
            </a:r>
            <a:r>
              <a:rPr lang="it-IT" sz="1800" b="1" dirty="0">
                <a:solidFill>
                  <a:schemeClr val="tx2"/>
                </a:solidFill>
              </a:rPr>
              <a:t> on </a:t>
            </a:r>
            <a:r>
              <a:rPr lang="it-IT" sz="1800" b="1" dirty="0" err="1">
                <a:solidFill>
                  <a:schemeClr val="tx2"/>
                </a:solidFill>
              </a:rPr>
              <a:t>disease</a:t>
            </a:r>
            <a:r>
              <a:rPr lang="it-IT" sz="1800" b="1" dirty="0">
                <a:solidFill>
                  <a:schemeClr val="tx2"/>
                </a:solidFill>
              </a:rPr>
              <a:t> </a:t>
            </a:r>
            <a:r>
              <a:rPr lang="it-IT" sz="1800" b="1" dirty="0" err="1">
                <a:solidFill>
                  <a:schemeClr val="tx2"/>
                </a:solidFill>
              </a:rPr>
              <a:t>epidemiology</a:t>
            </a:r>
            <a:r>
              <a:rPr lang="it-IT" sz="1800" b="1" dirty="0">
                <a:solidFill>
                  <a:schemeClr val="tx2"/>
                </a:solidFill>
              </a:rPr>
              <a:t> </a:t>
            </a:r>
            <a:r>
              <a:rPr lang="en-GB" sz="1800" dirty="0">
                <a:solidFill>
                  <a:schemeClr val="tx1">
                    <a:lumMod val="50000"/>
                  </a:schemeClr>
                </a:solidFill>
              </a:rPr>
              <a:t>that goes far beyond the negative impact for a single patient, as it can have a large impact on the entire healthcare system.</a:t>
            </a:r>
            <a:endParaRPr lang="it-IT" sz="1800" dirty="0">
              <a:solidFill>
                <a:schemeClr val="tx1">
                  <a:lumMod val="50000"/>
                </a:schemeClr>
              </a:solidFill>
            </a:endParaRPr>
          </a:p>
          <a:p>
            <a:pPr algn="just">
              <a:spcAft>
                <a:spcPts val="600"/>
              </a:spcAft>
              <a:buFont typeface="Wingdings" pitchFamily="2" charset="2"/>
              <a:buChar char="Ø"/>
              <a:defRPr/>
            </a:pPr>
            <a:r>
              <a:rPr lang="it-IT" sz="1800" dirty="0">
                <a:solidFill>
                  <a:schemeClr val="tx1">
                    <a:lumMod val="50000"/>
                  </a:schemeClr>
                </a:solidFill>
              </a:rPr>
              <a:t>For </a:t>
            </a:r>
            <a:r>
              <a:rPr lang="it-IT" sz="1800" dirty="0" err="1">
                <a:solidFill>
                  <a:schemeClr val="tx1">
                    <a:lumMod val="50000"/>
                  </a:schemeClr>
                </a:solidFill>
              </a:rPr>
              <a:t>instance</a:t>
            </a:r>
            <a:r>
              <a:rPr lang="it-IT" sz="1800" dirty="0">
                <a:solidFill>
                  <a:schemeClr val="tx1">
                    <a:lumMod val="50000"/>
                  </a:schemeClr>
                </a:solidFill>
              </a:rPr>
              <a:t>, a </a:t>
            </a:r>
            <a:r>
              <a:rPr lang="it-IT" sz="1800" dirty="0" err="1">
                <a:solidFill>
                  <a:schemeClr val="tx1">
                    <a:lumMod val="50000"/>
                  </a:schemeClr>
                </a:solidFill>
              </a:rPr>
              <a:t>poor</a:t>
            </a:r>
            <a:r>
              <a:rPr lang="it-IT" sz="1800" dirty="0">
                <a:solidFill>
                  <a:schemeClr val="tx1">
                    <a:lumMod val="50000"/>
                  </a:schemeClr>
                </a:solidFill>
              </a:rPr>
              <a:t> </a:t>
            </a:r>
            <a:r>
              <a:rPr lang="it-IT" sz="1800" dirty="0" err="1">
                <a:solidFill>
                  <a:schemeClr val="tx1">
                    <a:lumMod val="50000"/>
                  </a:schemeClr>
                </a:solidFill>
              </a:rPr>
              <a:t>adherence</a:t>
            </a:r>
            <a:r>
              <a:rPr lang="it-IT" sz="1800" dirty="0">
                <a:solidFill>
                  <a:schemeClr val="tx1">
                    <a:lumMod val="50000"/>
                  </a:schemeClr>
                </a:solidFill>
              </a:rPr>
              <a:t> to </a:t>
            </a:r>
            <a:r>
              <a:rPr lang="it-IT" sz="1800" dirty="0" err="1">
                <a:solidFill>
                  <a:schemeClr val="tx1">
                    <a:lumMod val="50000"/>
                  </a:schemeClr>
                </a:solidFill>
              </a:rPr>
              <a:t>antibiotic</a:t>
            </a:r>
            <a:r>
              <a:rPr lang="it-IT" sz="1800" dirty="0">
                <a:solidFill>
                  <a:schemeClr val="tx1">
                    <a:lumMod val="50000"/>
                  </a:schemeClr>
                </a:solidFill>
              </a:rPr>
              <a:t> treatments can lead to the </a:t>
            </a:r>
            <a:r>
              <a:rPr lang="it-IT" sz="1800" dirty="0" err="1">
                <a:solidFill>
                  <a:schemeClr val="tx1">
                    <a:lumMod val="50000"/>
                  </a:schemeClr>
                </a:solidFill>
              </a:rPr>
              <a:t>development</a:t>
            </a:r>
            <a:r>
              <a:rPr lang="it-IT" sz="1800" dirty="0">
                <a:solidFill>
                  <a:schemeClr val="tx1">
                    <a:lumMod val="50000"/>
                  </a:schemeClr>
                </a:solidFill>
              </a:rPr>
              <a:t> of </a:t>
            </a:r>
            <a:r>
              <a:rPr lang="it-IT" sz="1800" dirty="0" err="1">
                <a:solidFill>
                  <a:schemeClr val="tx1">
                    <a:lumMod val="50000"/>
                  </a:schemeClr>
                </a:solidFill>
              </a:rPr>
              <a:t>antibiotic</a:t>
            </a:r>
            <a:r>
              <a:rPr lang="it-IT" sz="1800" dirty="0">
                <a:solidFill>
                  <a:schemeClr val="tx1">
                    <a:lumMod val="50000"/>
                  </a:schemeClr>
                </a:solidFill>
              </a:rPr>
              <a:t> </a:t>
            </a:r>
            <a:r>
              <a:rPr lang="it-IT" sz="1800" dirty="0" err="1">
                <a:solidFill>
                  <a:schemeClr val="tx1">
                    <a:lumMod val="50000"/>
                  </a:schemeClr>
                </a:solidFill>
              </a:rPr>
              <a:t>resistance</a:t>
            </a:r>
            <a:r>
              <a:rPr lang="it-IT" sz="1800" dirty="0">
                <a:solidFill>
                  <a:schemeClr val="tx1">
                    <a:lumMod val="50000"/>
                  </a:schemeClr>
                </a:solidFill>
              </a:rPr>
              <a:t> and </a:t>
            </a:r>
            <a:r>
              <a:rPr lang="it-IT" sz="1800" dirty="0" err="1">
                <a:solidFill>
                  <a:schemeClr val="tx1">
                    <a:lumMod val="50000"/>
                  </a:schemeClr>
                </a:solidFill>
              </a:rPr>
              <a:t>therefore</a:t>
            </a:r>
            <a:r>
              <a:rPr lang="it-IT" sz="1800" dirty="0">
                <a:solidFill>
                  <a:schemeClr val="tx1">
                    <a:lumMod val="50000"/>
                  </a:schemeClr>
                </a:solidFill>
              </a:rPr>
              <a:t> to </a:t>
            </a:r>
            <a:r>
              <a:rPr lang="it-IT" sz="1800" dirty="0" err="1">
                <a:solidFill>
                  <a:schemeClr val="tx1">
                    <a:lumMod val="50000"/>
                  </a:schemeClr>
                </a:solidFill>
              </a:rPr>
              <a:t>increased</a:t>
            </a:r>
            <a:r>
              <a:rPr lang="it-IT" sz="1800" dirty="0">
                <a:solidFill>
                  <a:schemeClr val="tx1">
                    <a:lumMod val="50000"/>
                  </a:schemeClr>
                </a:solidFill>
              </a:rPr>
              <a:t> </a:t>
            </a:r>
            <a:r>
              <a:rPr lang="it-IT" sz="1800" dirty="0" err="1">
                <a:solidFill>
                  <a:schemeClr val="tx1">
                    <a:lumMod val="50000"/>
                  </a:schemeClr>
                </a:solidFill>
              </a:rPr>
              <a:t>infection</a:t>
            </a:r>
            <a:r>
              <a:rPr lang="it-IT" sz="1800" dirty="0">
                <a:solidFill>
                  <a:schemeClr val="tx1">
                    <a:lumMod val="50000"/>
                  </a:schemeClr>
                </a:solidFill>
              </a:rPr>
              <a:t> rates and </a:t>
            </a:r>
            <a:r>
              <a:rPr lang="it-IT" sz="1800" dirty="0" err="1">
                <a:solidFill>
                  <a:schemeClr val="tx1">
                    <a:lumMod val="50000"/>
                  </a:schemeClr>
                </a:solidFill>
              </a:rPr>
              <a:t>disease</a:t>
            </a:r>
            <a:r>
              <a:rPr lang="it-IT" sz="1800" dirty="0">
                <a:solidFill>
                  <a:schemeClr val="tx1">
                    <a:lumMod val="50000"/>
                  </a:schemeClr>
                </a:solidFill>
              </a:rPr>
              <a:t> </a:t>
            </a:r>
            <a:r>
              <a:rPr lang="it-IT" sz="1800" dirty="0" err="1">
                <a:solidFill>
                  <a:schemeClr val="tx1">
                    <a:lumMod val="50000"/>
                  </a:schemeClr>
                </a:solidFill>
              </a:rPr>
              <a:t>spreading</a:t>
            </a:r>
            <a:r>
              <a:rPr lang="it-IT" sz="1800" dirty="0">
                <a:solidFill>
                  <a:schemeClr val="tx1">
                    <a:lumMod val="50000"/>
                  </a:schemeClr>
                </a:solidFill>
              </a:rPr>
              <a:t>. </a:t>
            </a:r>
          </a:p>
        </p:txBody>
      </p:sp>
      <p:sp>
        <p:nvSpPr>
          <p:cNvPr id="4" name="CasellaDiTesto 3">
            <a:extLst>
              <a:ext uri="{FF2B5EF4-FFF2-40B4-BE49-F238E27FC236}">
                <a16:creationId xmlns:a16="http://schemas.microsoft.com/office/drawing/2014/main" id="{2D1B140A-AD1A-44D6-B0D6-07AB5668D159}"/>
              </a:ext>
            </a:extLst>
          </p:cNvPr>
          <p:cNvSpPr txBox="1"/>
          <p:nvPr/>
        </p:nvSpPr>
        <p:spPr>
          <a:xfrm>
            <a:off x="100147" y="293368"/>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(3) </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Immagine 5">
            <a:extLst>
              <a:ext uri="{FF2B5EF4-FFF2-40B4-BE49-F238E27FC236}">
                <a16:creationId xmlns:a16="http://schemas.microsoft.com/office/drawing/2014/main" id="{1C6390E3-6E0B-477B-B84F-6A924D21BB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49"/>
          <a:stretch>
            <a:fillRect/>
          </a:stretch>
        </p:blipFill>
        <p:spPr bwMode="auto">
          <a:xfrm>
            <a:off x="2894289" y="882543"/>
            <a:ext cx="6065125" cy="447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CasellaDiTesto 1">
            <a:extLst>
              <a:ext uri="{FF2B5EF4-FFF2-40B4-BE49-F238E27FC236}">
                <a16:creationId xmlns:a16="http://schemas.microsoft.com/office/drawing/2014/main" id="{CBD37968-6267-4804-8072-78C2F2DBED04}"/>
              </a:ext>
            </a:extLst>
          </p:cNvPr>
          <p:cNvSpPr txBox="1">
            <a:spLocks noChangeArrowheads="1"/>
          </p:cNvSpPr>
          <p:nvPr/>
        </p:nvSpPr>
        <p:spPr bwMode="auto">
          <a:xfrm>
            <a:off x="4049990" y="5357174"/>
            <a:ext cx="4656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603020202020204" pitchFamily="34" charset="0"/>
                <a:ea typeface="MS PGothic" panose="020B0600070205080204" pitchFamily="34" charset="-128"/>
              </a:defRPr>
            </a:lvl9pPr>
          </a:lstStyle>
          <a:p>
            <a:pPr algn="r">
              <a:spcBef>
                <a:spcPct val="0"/>
              </a:spcBef>
              <a:buClrTx/>
              <a:buSzTx/>
              <a:buFontTx/>
              <a:buNone/>
            </a:pPr>
            <a:r>
              <a:rPr lang="it-IT" altLang="it-IT" sz="800" i="1" dirty="0">
                <a:solidFill>
                  <a:srgbClr val="000000"/>
                </a:solidFill>
              </a:rPr>
              <a:t>Source: </a:t>
            </a:r>
            <a:r>
              <a:rPr lang="it-IT" altLang="it-IT" sz="800" i="1" dirty="0" err="1">
                <a:solidFill>
                  <a:srgbClr val="000000"/>
                </a:solidFill>
              </a:rPr>
              <a:t>May</a:t>
            </a:r>
            <a:r>
              <a:rPr lang="it-IT" altLang="it-IT" sz="800" i="1" dirty="0">
                <a:solidFill>
                  <a:srgbClr val="000000"/>
                </a:solidFill>
              </a:rPr>
              <a:t> 8, 2015. Non-</a:t>
            </a:r>
            <a:r>
              <a:rPr lang="it-IT" altLang="it-IT" sz="800" i="1" dirty="0" err="1">
                <a:solidFill>
                  <a:srgbClr val="000000"/>
                </a:solidFill>
              </a:rPr>
              <a:t>Adherence</a:t>
            </a:r>
            <a:r>
              <a:rPr lang="it-IT" altLang="it-IT" sz="800" i="1" dirty="0">
                <a:solidFill>
                  <a:srgbClr val="000000"/>
                </a:solidFill>
              </a:rPr>
              <a:t> In </a:t>
            </a:r>
            <a:r>
              <a:rPr lang="it-IT" altLang="it-IT" sz="800" i="1" dirty="0" err="1">
                <a:solidFill>
                  <a:srgbClr val="000000"/>
                </a:solidFill>
              </a:rPr>
              <a:t>Health</a:t>
            </a:r>
            <a:r>
              <a:rPr lang="it-IT" altLang="it-IT" sz="800" i="1" dirty="0">
                <a:solidFill>
                  <a:srgbClr val="000000"/>
                </a:solidFill>
              </a:rPr>
              <a:t> Care: Are </a:t>
            </a:r>
            <a:r>
              <a:rPr lang="it-IT" altLang="it-IT" sz="800" i="1" dirty="0" err="1">
                <a:solidFill>
                  <a:srgbClr val="000000"/>
                </a:solidFill>
              </a:rPr>
              <a:t>Patients</a:t>
            </a:r>
            <a:r>
              <a:rPr lang="it-IT" altLang="it-IT" sz="800" i="1" dirty="0">
                <a:solidFill>
                  <a:srgbClr val="000000"/>
                </a:solidFill>
              </a:rPr>
              <a:t> Or Policy Makers Ill-</a:t>
            </a:r>
            <a:r>
              <a:rPr lang="it-IT" altLang="it-IT" sz="800" i="1" dirty="0" err="1">
                <a:solidFill>
                  <a:srgbClr val="000000"/>
                </a:solidFill>
              </a:rPr>
              <a:t>Informed</a:t>
            </a:r>
            <a:r>
              <a:rPr lang="it-IT" altLang="it-IT" sz="800" i="1" dirty="0">
                <a:solidFill>
                  <a:srgbClr val="000000"/>
                </a:solidFill>
              </a:rPr>
              <a:t>?</a:t>
            </a:r>
          </a:p>
          <a:p>
            <a:pPr algn="r">
              <a:spcBef>
                <a:spcPct val="0"/>
              </a:spcBef>
              <a:buClrTx/>
              <a:buSzTx/>
              <a:buFontTx/>
              <a:buNone/>
            </a:pPr>
            <a:r>
              <a:rPr lang="it-IT" altLang="it-IT" sz="800" i="1" dirty="0">
                <a:solidFill>
                  <a:srgbClr val="000000"/>
                </a:solidFill>
              </a:rPr>
              <a:t> </a:t>
            </a:r>
            <a:r>
              <a:rPr lang="it-IT" altLang="it-IT" sz="800" i="1" dirty="0" err="1">
                <a:solidFill>
                  <a:srgbClr val="000000"/>
                </a:solidFill>
              </a:rPr>
              <a:t>Tomas</a:t>
            </a:r>
            <a:r>
              <a:rPr lang="it-IT" altLang="it-IT" sz="800" i="1" dirty="0">
                <a:solidFill>
                  <a:srgbClr val="000000"/>
                </a:solidFill>
              </a:rPr>
              <a:t> </a:t>
            </a:r>
            <a:r>
              <a:rPr lang="it-IT" altLang="it-IT" sz="800" i="1" dirty="0" err="1">
                <a:solidFill>
                  <a:srgbClr val="000000"/>
                </a:solidFill>
              </a:rPr>
              <a:t>Philipson</a:t>
            </a:r>
            <a:endParaRPr lang="it-IT" altLang="it-IT" sz="800" i="1" dirty="0">
              <a:solidFill>
                <a:srgbClr val="000000"/>
              </a:solidFill>
            </a:endParaRPr>
          </a:p>
        </p:txBody>
      </p:sp>
      <p:sp>
        <p:nvSpPr>
          <p:cNvPr id="2" name="CasellaDiTesto 1">
            <a:extLst>
              <a:ext uri="{FF2B5EF4-FFF2-40B4-BE49-F238E27FC236}">
                <a16:creationId xmlns:a16="http://schemas.microsoft.com/office/drawing/2014/main" id="{5DE4BD9A-D428-48E0-824A-F28132402D6A}"/>
              </a:ext>
            </a:extLst>
          </p:cNvPr>
          <p:cNvSpPr txBox="1"/>
          <p:nvPr/>
        </p:nvSpPr>
        <p:spPr>
          <a:xfrm>
            <a:off x="100147" y="236212"/>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Level of adherence with treatment</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Immagine 8">
            <a:extLst>
              <a:ext uri="{FF2B5EF4-FFF2-40B4-BE49-F238E27FC236}">
                <a16:creationId xmlns:a16="http://schemas.microsoft.com/office/drawing/2014/main" id="{15290BDF-AA2B-4803-9E6D-901041DAB7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9514" y="2095433"/>
            <a:ext cx="543877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ccia destra con strisce 5">
            <a:extLst>
              <a:ext uri="{FF2B5EF4-FFF2-40B4-BE49-F238E27FC236}">
                <a16:creationId xmlns:a16="http://schemas.microsoft.com/office/drawing/2014/main" id="{DF3B478A-3C8D-4801-ACDF-4575337FE15A}"/>
              </a:ext>
            </a:extLst>
          </p:cNvPr>
          <p:cNvSpPr/>
          <p:nvPr/>
        </p:nvSpPr>
        <p:spPr>
          <a:xfrm>
            <a:off x="5049839" y="2587625"/>
            <a:ext cx="377825" cy="312738"/>
          </a:xfrm>
          <a:prstGeom prst="stripedRightArrow">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5606" name="Immagine 9">
            <a:extLst>
              <a:ext uri="{FF2B5EF4-FFF2-40B4-BE49-F238E27FC236}">
                <a16:creationId xmlns:a16="http://schemas.microsoft.com/office/drawing/2014/main" id="{7ACDBAA1-3A31-4932-983E-95ABB1C3C1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1" y="1404869"/>
            <a:ext cx="18161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magine 11">
            <a:extLst>
              <a:ext uri="{FF2B5EF4-FFF2-40B4-BE49-F238E27FC236}">
                <a16:creationId xmlns:a16="http://schemas.microsoft.com/office/drawing/2014/main" id="{A8CA1214-1CE0-47D2-AAB1-0F6BC178C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8964" y="2703444"/>
            <a:ext cx="183832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con angoli arrotondati 2">
            <a:extLst>
              <a:ext uri="{FF2B5EF4-FFF2-40B4-BE49-F238E27FC236}">
                <a16:creationId xmlns:a16="http://schemas.microsoft.com/office/drawing/2014/main" id="{C0EF453E-A9A3-424C-8B16-264601AE7206}"/>
              </a:ext>
            </a:extLst>
          </p:cNvPr>
          <p:cNvSpPr/>
          <p:nvPr/>
        </p:nvSpPr>
        <p:spPr bwMode="auto">
          <a:xfrm>
            <a:off x="5454650" y="4203701"/>
            <a:ext cx="3252788" cy="519113"/>
          </a:xfrm>
          <a:prstGeom prst="roundRect">
            <a:avLst/>
          </a:prstGeom>
          <a:noFill/>
          <a:ln w="28575" cap="flat" cmpd="sng" algn="ctr">
            <a:solidFill>
              <a:schemeClr val="accent1">
                <a:lumMod val="60000"/>
                <a:lumOff val="40000"/>
              </a:schemeClr>
            </a:solidFill>
            <a:prstDash val="solid"/>
            <a:round/>
            <a:headEnd type="none" w="med" len="med"/>
            <a:tailEnd type="none" w="med" len="med"/>
          </a:ln>
          <a:effectLst/>
        </p:spPr>
        <p:txBody>
          <a:bodyPr/>
          <a:lstStyle/>
          <a:p>
            <a:pPr eaLnBrk="1" hangingPunct="1">
              <a:defRPr/>
            </a:pPr>
            <a:endParaRPr lang="it-IT">
              <a:latin typeface="Trebuchet MS" charset="0"/>
              <a:ea typeface="ＭＳ Ｐゴシック" charset="0"/>
            </a:endParaRPr>
          </a:p>
        </p:txBody>
      </p:sp>
      <p:sp>
        <p:nvSpPr>
          <p:cNvPr id="5" name="CasellaDiTesto 4">
            <a:extLst>
              <a:ext uri="{FF2B5EF4-FFF2-40B4-BE49-F238E27FC236}">
                <a16:creationId xmlns:a16="http://schemas.microsoft.com/office/drawing/2014/main" id="{17C1309B-241B-4F05-A7AC-A6973FEB1E3A}"/>
              </a:ext>
            </a:extLst>
          </p:cNvPr>
          <p:cNvSpPr txBox="1"/>
          <p:nvPr/>
        </p:nvSpPr>
        <p:spPr>
          <a:xfrm>
            <a:off x="100147" y="236212"/>
            <a:ext cx="11991706" cy="1200329"/>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Level of adherence with treatment (including Italian evidence)</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Immagine 4">
            <a:extLst>
              <a:ext uri="{FF2B5EF4-FFF2-40B4-BE49-F238E27FC236}">
                <a16:creationId xmlns:a16="http://schemas.microsoft.com/office/drawing/2014/main" id="{8A687986-8CBA-42EE-87A0-81C0F8F1D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01" t="27779" r="25311" b="20370"/>
          <a:stretch>
            <a:fillRect/>
          </a:stretch>
        </p:blipFill>
        <p:spPr bwMode="auto">
          <a:xfrm>
            <a:off x="1916114" y="1685925"/>
            <a:ext cx="7913687"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con angoli arrotondati 9">
            <a:extLst>
              <a:ext uri="{FF2B5EF4-FFF2-40B4-BE49-F238E27FC236}">
                <a16:creationId xmlns:a16="http://schemas.microsoft.com/office/drawing/2014/main" id="{F25387DB-233B-4AF5-99D5-E1CE7AE19630}"/>
              </a:ext>
            </a:extLst>
          </p:cNvPr>
          <p:cNvSpPr/>
          <p:nvPr/>
        </p:nvSpPr>
        <p:spPr bwMode="auto">
          <a:xfrm>
            <a:off x="7183438" y="2200276"/>
            <a:ext cx="1655762" cy="2106613"/>
          </a:xfrm>
          <a:prstGeom prst="roundRect">
            <a:avLst/>
          </a:prstGeom>
          <a:noFill/>
          <a:ln w="38100" cap="flat" cmpd="sng" algn="ctr">
            <a:solidFill>
              <a:schemeClr val="accent1">
                <a:lumMod val="60000"/>
                <a:lumOff val="40000"/>
              </a:schemeClr>
            </a:solidFill>
            <a:prstDash val="solid"/>
            <a:round/>
            <a:headEnd type="none" w="med" len="med"/>
            <a:tailEnd type="none" w="med" len="med"/>
          </a:ln>
          <a:effectLst/>
        </p:spPr>
        <p:txBody>
          <a:bodyPr/>
          <a:lstStyle/>
          <a:p>
            <a:pPr eaLnBrk="1" hangingPunct="1">
              <a:defRPr/>
            </a:pPr>
            <a:endParaRPr lang="it-IT">
              <a:latin typeface="Trebuchet MS" charset="0"/>
              <a:ea typeface="ＭＳ Ｐゴシック" charset="0"/>
            </a:endParaRPr>
          </a:p>
        </p:txBody>
      </p:sp>
      <p:sp>
        <p:nvSpPr>
          <p:cNvPr id="2" name="CasellaDiTesto 1">
            <a:extLst>
              <a:ext uri="{FF2B5EF4-FFF2-40B4-BE49-F238E27FC236}">
                <a16:creationId xmlns:a16="http://schemas.microsoft.com/office/drawing/2014/main" id="{F3105598-B4BE-4315-8DBA-A507DD2549DF}"/>
              </a:ext>
            </a:extLst>
          </p:cNvPr>
          <p:cNvSpPr txBox="1"/>
          <p:nvPr/>
        </p:nvSpPr>
        <p:spPr>
          <a:xfrm>
            <a:off x="100147" y="236212"/>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Adherence to antihypertensive treatment</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Immagine 2">
            <a:extLst>
              <a:ext uri="{FF2B5EF4-FFF2-40B4-BE49-F238E27FC236}">
                <a16:creationId xmlns:a16="http://schemas.microsoft.com/office/drawing/2014/main" id="{AE8B9E59-7F24-4D67-B8E2-007FC22D6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01" t="37038" r="25520" b="14320"/>
          <a:stretch>
            <a:fillRect/>
          </a:stretch>
        </p:blipFill>
        <p:spPr bwMode="auto">
          <a:xfrm>
            <a:off x="2159000" y="1639889"/>
            <a:ext cx="814863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con angoli arrotondati 7">
            <a:extLst>
              <a:ext uri="{FF2B5EF4-FFF2-40B4-BE49-F238E27FC236}">
                <a16:creationId xmlns:a16="http://schemas.microsoft.com/office/drawing/2014/main" id="{018CA178-E28B-47A7-90CD-E0C686B6154E}"/>
              </a:ext>
            </a:extLst>
          </p:cNvPr>
          <p:cNvSpPr/>
          <p:nvPr/>
        </p:nvSpPr>
        <p:spPr bwMode="auto">
          <a:xfrm>
            <a:off x="7500938" y="2014538"/>
            <a:ext cx="1655762" cy="2106612"/>
          </a:xfrm>
          <a:prstGeom prst="roundRect">
            <a:avLst/>
          </a:prstGeom>
          <a:noFill/>
          <a:ln w="38100" cap="flat" cmpd="sng" algn="ctr">
            <a:solidFill>
              <a:schemeClr val="accent1">
                <a:lumMod val="60000"/>
                <a:lumOff val="40000"/>
              </a:schemeClr>
            </a:solidFill>
            <a:prstDash val="solid"/>
            <a:round/>
            <a:headEnd type="none" w="med" len="med"/>
            <a:tailEnd type="none" w="med" len="med"/>
          </a:ln>
          <a:effectLst/>
        </p:spPr>
        <p:txBody>
          <a:bodyPr/>
          <a:lstStyle/>
          <a:p>
            <a:pPr eaLnBrk="1" hangingPunct="1">
              <a:defRPr/>
            </a:pPr>
            <a:endParaRPr lang="it-IT">
              <a:latin typeface="Trebuchet MS" charset="0"/>
              <a:ea typeface="ＭＳ Ｐゴシック" charset="0"/>
            </a:endParaRPr>
          </a:p>
        </p:txBody>
      </p:sp>
      <p:sp>
        <p:nvSpPr>
          <p:cNvPr id="2" name="CasellaDiTesto 1">
            <a:extLst>
              <a:ext uri="{FF2B5EF4-FFF2-40B4-BE49-F238E27FC236}">
                <a16:creationId xmlns:a16="http://schemas.microsoft.com/office/drawing/2014/main" id="{613F2546-FF0D-4D1B-9BFE-00483F6BF6E2}"/>
              </a:ext>
            </a:extLst>
          </p:cNvPr>
          <p:cNvSpPr txBox="1"/>
          <p:nvPr/>
        </p:nvSpPr>
        <p:spPr>
          <a:xfrm>
            <a:off x="100147" y="236212"/>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Adherence to statin treatment</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46AE6AD-216C-C340-9314-F90C10E50FC6}"/>
              </a:ext>
            </a:extLst>
          </p:cNvPr>
          <p:cNvSpPr txBox="1"/>
          <p:nvPr/>
        </p:nvSpPr>
        <p:spPr>
          <a:xfrm>
            <a:off x="1242060" y="1397205"/>
            <a:ext cx="9707881" cy="2616101"/>
          </a:xfrm>
          <a:prstGeom prst="rect">
            <a:avLst/>
          </a:prstGeom>
          <a:noFill/>
        </p:spPr>
        <p:txBody>
          <a:bodyPr wrap="square" rtlCol="0" anchor="ctr">
            <a:spAutoFit/>
          </a:bodyPr>
          <a:lstStyle/>
          <a:p>
            <a:pPr algn="ctr"/>
            <a:r>
              <a:rPr lang="en-US" sz="4400" b="1" dirty="0">
                <a:solidFill>
                  <a:srgbClr val="C00000"/>
                </a:solidFill>
                <a:latin typeface="Arial Rounded MT Bold" panose="020F0704030504030204" pitchFamily="34" charset="77"/>
              </a:rPr>
              <a:t>Why non adherence to therapy may be hurtful for the patient’s health and costly for the NHS?</a:t>
            </a:r>
            <a:endParaRPr lang="it-IT" sz="1400" b="1" dirty="0">
              <a:solidFill>
                <a:schemeClr val="accent1">
                  <a:lumMod val="50000"/>
                </a:schemeClr>
              </a:solidFill>
              <a:latin typeface="Arial Rounded MT Bold" panose="020F0704030504030204" pitchFamily="34" charset="77"/>
            </a:endParaRPr>
          </a:p>
          <a:p>
            <a:pPr algn="ctr"/>
            <a:r>
              <a:rPr lang="it-IT" sz="3200" b="1" i="1" dirty="0">
                <a:solidFill>
                  <a:schemeClr val="accent1">
                    <a:lumMod val="50000"/>
                  </a:schemeClr>
                </a:solidFill>
                <a:latin typeface="Arial Rounded MT Bold" panose="020F0704030504030204" pitchFamily="34" charset="77"/>
              </a:rPr>
              <a:t>Luca Degli Esposti, </a:t>
            </a:r>
            <a:r>
              <a:rPr lang="it-IT" sz="3200" b="1" i="1" dirty="0" err="1">
                <a:solidFill>
                  <a:schemeClr val="accent1">
                    <a:lumMod val="50000"/>
                  </a:schemeClr>
                </a:solidFill>
                <a:latin typeface="Arial Rounded MT Bold" panose="020F0704030504030204" pitchFamily="34" charset="77"/>
              </a:rPr>
              <a:t>Economist</a:t>
            </a:r>
            <a:r>
              <a:rPr lang="it-IT" sz="3200" b="1" i="1" dirty="0">
                <a:solidFill>
                  <a:schemeClr val="accent1">
                    <a:lumMod val="50000"/>
                  </a:schemeClr>
                </a:solidFill>
                <a:latin typeface="Arial Rounded MT Bold" panose="020F0704030504030204" pitchFamily="34" charset="77"/>
              </a:rPr>
              <a:t> (CliCon)</a:t>
            </a:r>
          </a:p>
        </p:txBody>
      </p:sp>
    </p:spTree>
    <p:extLst>
      <p:ext uri="{BB962C8B-B14F-4D97-AF65-F5344CB8AC3E}">
        <p14:creationId xmlns:p14="http://schemas.microsoft.com/office/powerpoint/2010/main" val="339924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3DB8679D-5E2C-4043-B5B1-701BE9AE36C1}"/>
              </a:ext>
            </a:extLst>
          </p:cNvPr>
          <p:cNvSpPr txBox="1"/>
          <p:nvPr/>
        </p:nvSpPr>
        <p:spPr>
          <a:xfrm>
            <a:off x="6323014" y="741228"/>
            <a:ext cx="3798887" cy="4585871"/>
          </a:xfrm>
          <a:prstGeom prst="rect">
            <a:avLst/>
          </a:prstGeom>
          <a:noFill/>
        </p:spPr>
        <p:txBody>
          <a:bodyPr>
            <a:spAutoFit/>
          </a:bodyPr>
          <a:lstStyle/>
          <a:p>
            <a:pPr>
              <a:defRPr/>
            </a:pPr>
            <a:r>
              <a:rPr lang="it-IT" sz="1600" dirty="0" err="1">
                <a:solidFill>
                  <a:schemeClr val="accent1">
                    <a:lumMod val="75000"/>
                  </a:schemeClr>
                </a:solidFill>
                <a:latin typeface="Trebuchet MS" panose="020B0703020202090204" pitchFamily="34" charset="0"/>
              </a:rPr>
              <a:t>Patient</a:t>
            </a:r>
            <a:r>
              <a:rPr lang="it-IT" sz="1600" dirty="0">
                <a:solidFill>
                  <a:schemeClr val="accent1">
                    <a:lumMod val="75000"/>
                  </a:schemeClr>
                </a:solidFill>
                <a:latin typeface="Trebuchet MS" panose="020B0703020202090204" pitchFamily="34" charset="0"/>
              </a:rPr>
              <a:t> </a:t>
            </a:r>
            <a:r>
              <a:rPr lang="it-IT" sz="1600" dirty="0" err="1">
                <a:solidFill>
                  <a:schemeClr val="accent1">
                    <a:lumMod val="75000"/>
                  </a:schemeClr>
                </a:solidFill>
                <a:latin typeface="Trebuchet MS" panose="020B0703020202090204" pitchFamily="34" charset="0"/>
              </a:rPr>
              <a:t>factor</a:t>
            </a:r>
            <a:r>
              <a:rPr lang="it-IT" sz="1600" dirty="0">
                <a:solidFill>
                  <a:schemeClr val="accent1">
                    <a:lumMod val="75000"/>
                  </a:schemeClr>
                </a:solidFill>
                <a:latin typeface="Trebuchet MS" panose="020B0703020202090204" pitchFamily="34" charset="0"/>
              </a:rPr>
              <a:t>​</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forgetfulness</a:t>
            </a:r>
            <a:r>
              <a:rPr lang="it-IT" sz="1000" dirty="0">
                <a:solidFill>
                  <a:schemeClr val="tx1">
                    <a:lumMod val="50000"/>
                  </a:schemeClr>
                </a:solidFill>
                <a:latin typeface="Trebuchet MS" panose="020B0703020202090204" pitchFamily="34" charset="0"/>
              </a:rPr>
              <a:t> (30%)​</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other</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priorities</a:t>
            </a:r>
            <a:r>
              <a:rPr lang="it-IT" sz="1000" dirty="0">
                <a:solidFill>
                  <a:schemeClr val="tx1">
                    <a:lumMod val="50000"/>
                  </a:schemeClr>
                </a:solidFill>
                <a:latin typeface="Trebuchet MS" panose="020B0703020202090204" pitchFamily="34" charset="0"/>
              </a:rPr>
              <a:t> (16%)​</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decision</a:t>
            </a:r>
            <a:r>
              <a:rPr lang="it-IT" sz="1000" dirty="0">
                <a:solidFill>
                  <a:schemeClr val="tx1">
                    <a:lumMod val="50000"/>
                  </a:schemeClr>
                </a:solidFill>
                <a:latin typeface="Trebuchet MS" panose="020B0703020202090204" pitchFamily="34" charset="0"/>
              </a:rPr>
              <a:t> to </a:t>
            </a:r>
            <a:r>
              <a:rPr lang="it-IT" sz="1000" dirty="0" err="1">
                <a:solidFill>
                  <a:schemeClr val="tx1">
                    <a:lumMod val="50000"/>
                  </a:schemeClr>
                </a:solidFill>
                <a:latin typeface="Trebuchet MS" panose="020B0703020202090204" pitchFamily="34" charset="0"/>
              </a:rPr>
              <a:t>omit</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doses</a:t>
            </a:r>
            <a:r>
              <a:rPr lang="it-IT" sz="1000" dirty="0">
                <a:solidFill>
                  <a:schemeClr val="tx1">
                    <a:lumMod val="50000"/>
                  </a:schemeClr>
                </a:solidFill>
                <a:latin typeface="Trebuchet MS" panose="020B0703020202090204" pitchFamily="34" charset="0"/>
              </a:rPr>
              <a:t> (11%)​</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lack</a:t>
            </a:r>
            <a:r>
              <a:rPr lang="it-IT" sz="1000" dirty="0">
                <a:solidFill>
                  <a:schemeClr val="tx1">
                    <a:lumMod val="50000"/>
                  </a:schemeClr>
                </a:solidFill>
                <a:latin typeface="Trebuchet MS" panose="020B0703020202090204" pitchFamily="34" charset="0"/>
              </a:rPr>
              <a:t> of information (9%)​</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emotional</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factors</a:t>
            </a:r>
            <a:r>
              <a:rPr lang="it-IT" sz="1000" dirty="0">
                <a:solidFill>
                  <a:schemeClr val="tx1">
                    <a:lumMod val="50000"/>
                  </a:schemeClr>
                </a:solidFill>
                <a:latin typeface="Trebuchet MS" panose="020B0703020202090204" pitchFamily="34" charset="0"/>
              </a:rPr>
              <a:t> (7%)​</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other</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causes</a:t>
            </a:r>
            <a:r>
              <a:rPr lang="it-IT" sz="1000" dirty="0">
                <a:solidFill>
                  <a:schemeClr val="tx1">
                    <a:lumMod val="50000"/>
                  </a:schemeClr>
                </a:solidFill>
                <a:latin typeface="Trebuchet MS" panose="020B0703020202090204" pitchFamily="34" charset="0"/>
              </a:rPr>
              <a:t> (27%)​</a:t>
            </a:r>
          </a:p>
          <a:p>
            <a:pPr>
              <a:defRPr/>
            </a:pPr>
            <a:r>
              <a:rPr lang="it-IT" sz="1200" dirty="0">
                <a:solidFill>
                  <a:schemeClr val="tx1">
                    <a:lumMod val="50000"/>
                  </a:schemeClr>
                </a:solidFill>
                <a:latin typeface="Trebuchet MS" panose="020B0703020202090204" pitchFamily="34" charset="0"/>
              </a:rPr>
              <a:t>​</a:t>
            </a:r>
          </a:p>
          <a:p>
            <a:pPr>
              <a:defRPr/>
            </a:pPr>
            <a:r>
              <a:rPr lang="it-IT" sz="1600" dirty="0">
                <a:solidFill>
                  <a:schemeClr val="accent1">
                    <a:lumMod val="75000"/>
                  </a:schemeClr>
                </a:solidFill>
                <a:latin typeface="Trebuchet MS" panose="020B0703020202090204" pitchFamily="34" charset="0"/>
              </a:rPr>
              <a:t>Therapy </a:t>
            </a:r>
            <a:r>
              <a:rPr lang="it-IT" sz="1600" dirty="0" err="1">
                <a:solidFill>
                  <a:schemeClr val="accent1">
                    <a:lumMod val="75000"/>
                  </a:schemeClr>
                </a:solidFill>
                <a:latin typeface="Trebuchet MS" panose="020B0703020202090204" pitchFamily="34" charset="0"/>
              </a:rPr>
              <a:t>factor</a:t>
            </a:r>
            <a:r>
              <a:rPr lang="it-IT" sz="1600" dirty="0">
                <a:solidFill>
                  <a:schemeClr val="accent1">
                    <a:lumMod val="75000"/>
                  </a:schemeClr>
                </a:solidFill>
                <a:latin typeface="Trebuchet MS" panose="020B0703020202090204" pitchFamily="34" charset="0"/>
              </a:rPr>
              <a:t>​</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complex</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regimens</a:t>
            </a:r>
            <a:r>
              <a:rPr lang="it-IT" sz="1000" dirty="0">
                <a:solidFill>
                  <a:schemeClr val="tx1">
                    <a:lumMod val="50000"/>
                  </a:schemeClr>
                </a:solidFill>
                <a:latin typeface="Trebuchet MS" panose="020B0703020202090204" pitchFamily="34" charset="0"/>
              </a:rPr>
              <a:t>​</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poorly</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tolerated</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medication</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prescribed</a:t>
            </a:r>
            <a:endParaRPr lang="it-IT" sz="1000" dirty="0">
              <a:solidFill>
                <a:schemeClr val="tx1">
                  <a:lumMod val="50000"/>
                </a:schemeClr>
              </a:solidFill>
              <a:latin typeface="Trebuchet MS" panose="020B0703020202090204" pitchFamily="34" charset="0"/>
            </a:endParaRP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failing</a:t>
            </a:r>
            <a:r>
              <a:rPr lang="it-IT" sz="1000" dirty="0">
                <a:solidFill>
                  <a:schemeClr val="tx1">
                    <a:lumMod val="50000"/>
                  </a:schemeClr>
                </a:solidFill>
                <a:latin typeface="Trebuchet MS" panose="020B0703020202090204" pitchFamily="34" charset="0"/>
              </a:rPr>
              <a:t> in </a:t>
            </a:r>
            <a:r>
              <a:rPr lang="it-IT" sz="1000" dirty="0" err="1">
                <a:solidFill>
                  <a:schemeClr val="tx1">
                    <a:lumMod val="50000"/>
                  </a:schemeClr>
                </a:solidFill>
                <a:latin typeface="Trebuchet MS" panose="020B0703020202090204" pitchFamily="34" charset="0"/>
              </a:rPr>
              <a:t>providing</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adequate</a:t>
            </a:r>
            <a:r>
              <a:rPr lang="it-IT" sz="1000" dirty="0">
                <a:solidFill>
                  <a:schemeClr val="tx1">
                    <a:lumMod val="50000"/>
                  </a:schemeClr>
                </a:solidFill>
                <a:latin typeface="Trebuchet MS" panose="020B0703020202090204" pitchFamily="34" charset="0"/>
              </a:rPr>
              <a:t> information</a:t>
            </a:r>
          </a:p>
          <a:p>
            <a:pPr marL="628650" lvl="1" indent="-171450">
              <a:buFont typeface="Arial" panose="020B0604020202020204" pitchFamily="34" charset="0"/>
              <a:buChar char="•"/>
              <a:defRPr/>
            </a:pPr>
            <a:r>
              <a:rPr lang="en-GB" sz="1000" dirty="0">
                <a:solidFill>
                  <a:schemeClr val="tx1">
                    <a:lumMod val="50000"/>
                  </a:schemeClr>
                </a:solidFill>
                <a:latin typeface="Trebuchet MS" panose="020B0703020202090204" pitchFamily="34" charset="0"/>
              </a:rPr>
              <a:t>poor consideration of patient</a:t>
            </a:r>
            <a:endParaRPr lang="it-IT" sz="1000" dirty="0">
              <a:solidFill>
                <a:schemeClr val="tx1">
                  <a:lumMod val="50000"/>
                </a:schemeClr>
              </a:solidFill>
              <a:latin typeface="Trebuchet MS" panose="020B0703020202090204" pitchFamily="34" charset="0"/>
            </a:endParaRP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poor</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therapeutic</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relationship</a:t>
            </a:r>
            <a:r>
              <a:rPr lang="it-IT" sz="1000" dirty="0">
                <a:solidFill>
                  <a:schemeClr val="tx1">
                    <a:lumMod val="50000"/>
                  </a:schemeClr>
                </a:solidFill>
                <a:latin typeface="Trebuchet MS" panose="020B0703020202090204" pitchFamily="34" charset="0"/>
              </a:rPr>
              <a:t> with </a:t>
            </a:r>
            <a:r>
              <a:rPr lang="it-IT" sz="1000" dirty="0" err="1">
                <a:solidFill>
                  <a:schemeClr val="tx1">
                    <a:lumMod val="50000"/>
                  </a:schemeClr>
                </a:solidFill>
                <a:latin typeface="Trebuchet MS" panose="020B0703020202090204" pitchFamily="34" charset="0"/>
              </a:rPr>
              <a:t>patient</a:t>
            </a:r>
            <a:r>
              <a:rPr lang="it-IT" sz="1000" dirty="0">
                <a:solidFill>
                  <a:schemeClr val="tx1">
                    <a:lumMod val="50000"/>
                  </a:schemeClr>
                </a:solidFill>
                <a:latin typeface="Trebuchet MS" panose="020B0703020202090204" pitchFamily="34" charset="0"/>
              </a:rPr>
              <a:t>​</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ineffective</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organitation</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specialistic</a:t>
            </a:r>
            <a:r>
              <a:rPr lang="it-IT" sz="1000" dirty="0">
                <a:solidFill>
                  <a:schemeClr val="tx1">
                    <a:lumMod val="50000"/>
                  </a:schemeClr>
                </a:solidFill>
                <a:latin typeface="Trebuchet MS" panose="020B0703020202090204" pitchFamily="34" charset="0"/>
              </a:rPr>
              <a:t>-GP</a:t>
            </a:r>
          </a:p>
          <a:p>
            <a:pPr marL="628650" lvl="1" indent="-171450">
              <a:buFont typeface="Arial" panose="020B0604020202020204" pitchFamily="34" charset="0"/>
              <a:buChar char="•"/>
              <a:defRPr/>
            </a:pPr>
            <a:r>
              <a:rPr lang="it-IT" sz="1000" dirty="0">
                <a:solidFill>
                  <a:schemeClr val="tx1">
                    <a:lumMod val="50000"/>
                  </a:schemeClr>
                </a:solidFill>
                <a:latin typeface="Trebuchet MS" panose="020B0703020202090204" pitchFamily="34" charset="0"/>
              </a:rPr>
              <a:t>frequency of </a:t>
            </a:r>
            <a:r>
              <a:rPr lang="it-IT" sz="1000" dirty="0" err="1">
                <a:solidFill>
                  <a:schemeClr val="tx1">
                    <a:lumMod val="50000"/>
                  </a:schemeClr>
                </a:solidFill>
                <a:latin typeface="Trebuchet MS" panose="020B0703020202090204" pitchFamily="34" charset="0"/>
              </a:rPr>
              <a:t>visits</a:t>
            </a:r>
            <a:r>
              <a:rPr lang="it-IT" sz="1000" dirty="0">
                <a:solidFill>
                  <a:schemeClr val="tx1">
                    <a:lumMod val="50000"/>
                  </a:schemeClr>
                </a:solidFill>
                <a:latin typeface="Trebuchet MS" panose="020B0703020202090204" pitchFamily="34" charset="0"/>
              </a:rPr>
              <a:t>​</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absence</a:t>
            </a:r>
            <a:r>
              <a:rPr lang="it-IT" sz="1000" dirty="0">
                <a:solidFill>
                  <a:schemeClr val="tx1">
                    <a:lumMod val="50000"/>
                  </a:schemeClr>
                </a:solidFill>
                <a:latin typeface="Trebuchet MS" panose="020B0703020202090204" pitchFamily="34" charset="0"/>
              </a:rPr>
              <a:t> of </a:t>
            </a:r>
            <a:r>
              <a:rPr lang="it-IT" sz="1000" dirty="0" err="1">
                <a:solidFill>
                  <a:schemeClr val="tx1">
                    <a:lumMod val="50000"/>
                  </a:schemeClr>
                </a:solidFill>
                <a:latin typeface="Trebuchet MS" panose="020B0703020202090204" pitchFamily="34" charset="0"/>
              </a:rPr>
              <a:t>computerised</a:t>
            </a:r>
            <a:r>
              <a:rPr lang="it-IT" sz="1000" dirty="0">
                <a:solidFill>
                  <a:schemeClr val="tx1">
                    <a:lumMod val="50000"/>
                  </a:schemeClr>
                </a:solidFill>
                <a:latin typeface="Trebuchet MS" panose="020B0703020202090204" pitchFamily="34" charset="0"/>
              </a:rPr>
              <a:t> system</a:t>
            </a:r>
          </a:p>
          <a:p>
            <a:pPr>
              <a:defRPr/>
            </a:pPr>
            <a:r>
              <a:rPr lang="it-IT" sz="1200" dirty="0">
                <a:solidFill>
                  <a:schemeClr val="tx1">
                    <a:lumMod val="50000"/>
                  </a:schemeClr>
                </a:solidFill>
                <a:latin typeface="Trebuchet MS" panose="020B0703020202090204" pitchFamily="34" charset="0"/>
              </a:rPr>
              <a:t>​</a:t>
            </a:r>
            <a:endParaRPr lang="it-IT" sz="1200" dirty="0">
              <a:solidFill>
                <a:schemeClr val="accent1">
                  <a:lumMod val="75000"/>
                </a:schemeClr>
              </a:solidFill>
              <a:latin typeface="Trebuchet MS" panose="020B0703020202090204" pitchFamily="34" charset="0"/>
            </a:endParaRPr>
          </a:p>
          <a:p>
            <a:pPr>
              <a:defRPr/>
            </a:pPr>
            <a:r>
              <a:rPr lang="it-IT" sz="1600" dirty="0" err="1">
                <a:solidFill>
                  <a:schemeClr val="accent1">
                    <a:lumMod val="75000"/>
                  </a:schemeClr>
                </a:solidFill>
                <a:latin typeface="Trebuchet MS" panose="020B0703020202090204" pitchFamily="34" charset="0"/>
              </a:rPr>
              <a:t>Prescribers</a:t>
            </a:r>
            <a:r>
              <a:rPr lang="it-IT" sz="1600" dirty="0">
                <a:solidFill>
                  <a:schemeClr val="accent1">
                    <a:lumMod val="75000"/>
                  </a:schemeClr>
                </a:solidFill>
                <a:latin typeface="Trebuchet MS" panose="020B0703020202090204" pitchFamily="34" charset="0"/>
              </a:rPr>
              <a:t>/LHU</a:t>
            </a:r>
          </a:p>
          <a:p>
            <a:pPr marL="628650" lvl="1" indent="-171450">
              <a:buFont typeface="Arial" panose="020B0604020202020204" pitchFamily="34" charset="0"/>
              <a:buChar char="•"/>
              <a:defRPr/>
            </a:pPr>
            <a:r>
              <a:rPr lang="it-IT" sz="1000" dirty="0">
                <a:solidFill>
                  <a:schemeClr val="tx1">
                    <a:lumMod val="50000"/>
                  </a:schemeClr>
                </a:solidFill>
                <a:latin typeface="Trebuchet MS" panose="020B0703020202090204" pitchFamily="34" charset="0"/>
              </a:rPr>
              <a:t>Multi-</a:t>
            </a:r>
            <a:r>
              <a:rPr lang="it-IT" sz="1000" dirty="0" err="1">
                <a:solidFill>
                  <a:schemeClr val="tx1">
                    <a:lumMod val="50000"/>
                  </a:schemeClr>
                </a:solidFill>
                <a:latin typeface="Trebuchet MS" panose="020B0703020202090204" pitchFamily="34" charset="0"/>
              </a:rPr>
              <a:t>year</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prevention</a:t>
            </a:r>
            <a:r>
              <a:rPr lang="it-IT" sz="1000" dirty="0">
                <a:solidFill>
                  <a:schemeClr val="tx1">
                    <a:lumMod val="50000"/>
                  </a:schemeClr>
                </a:solidFill>
                <a:latin typeface="Trebuchet MS" panose="020B0703020202090204" pitchFamily="34" charset="0"/>
              </a:rPr>
              <a:t> of IA​</a:t>
            </a:r>
          </a:p>
          <a:p>
            <a:pPr marL="628650" lvl="1" indent="-171450">
              <a:buFont typeface="Arial" panose="020B0604020202020204" pitchFamily="34" charset="0"/>
              <a:buChar char="•"/>
              <a:defRPr/>
            </a:pPr>
            <a:r>
              <a:rPr lang="it-IT" sz="1000" dirty="0">
                <a:solidFill>
                  <a:schemeClr val="tx1">
                    <a:lumMod val="50000"/>
                  </a:schemeClr>
                </a:solidFill>
                <a:latin typeface="Trebuchet MS" panose="020B0703020202090204" pitchFamily="34" charset="0"/>
              </a:rPr>
              <a:t>multiple </a:t>
            </a:r>
            <a:r>
              <a:rPr lang="it-IT" sz="1000" dirty="0" err="1">
                <a:solidFill>
                  <a:schemeClr val="tx1">
                    <a:lumMod val="50000"/>
                  </a:schemeClr>
                </a:solidFill>
                <a:latin typeface="Trebuchet MS" panose="020B0703020202090204" pitchFamily="34" charset="0"/>
              </a:rPr>
              <a:t>CdC</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involved</a:t>
            </a:r>
            <a:r>
              <a:rPr lang="it-IT" sz="1000" dirty="0">
                <a:solidFill>
                  <a:schemeClr val="tx1">
                    <a:lumMod val="50000"/>
                  </a:schemeClr>
                </a:solidFill>
                <a:latin typeface="Trebuchet MS" panose="020B0703020202090204" pitchFamily="34" charset="0"/>
              </a:rPr>
              <a:t> in IA​</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financial</a:t>
            </a:r>
            <a:r>
              <a:rPr lang="it-IT" sz="1000" dirty="0">
                <a:solidFill>
                  <a:schemeClr val="tx1">
                    <a:lumMod val="50000"/>
                  </a:schemeClr>
                </a:solidFill>
                <a:latin typeface="Trebuchet MS" panose="020B0703020202090204" pitchFamily="34" charset="0"/>
              </a:rPr>
              <a:t> pressure on </a:t>
            </a:r>
            <a:r>
              <a:rPr lang="it-IT" sz="1000" dirty="0" err="1">
                <a:solidFill>
                  <a:schemeClr val="tx1">
                    <a:lumMod val="50000"/>
                  </a:schemeClr>
                </a:solidFill>
                <a:latin typeface="Trebuchet MS" panose="020B0703020202090204" pitchFamily="34" charset="0"/>
              </a:rPr>
              <a:t>prescribers</a:t>
            </a:r>
            <a:r>
              <a:rPr lang="it-IT" sz="1000" dirty="0">
                <a:solidFill>
                  <a:schemeClr val="tx1">
                    <a:lumMod val="50000"/>
                  </a:schemeClr>
                </a:solidFill>
                <a:latin typeface="Trebuchet MS" panose="020B0703020202090204" pitchFamily="34" charset="0"/>
              </a:rPr>
              <a:t>​</a:t>
            </a:r>
          </a:p>
          <a:p>
            <a:pPr marL="628650" lvl="1" indent="-171450">
              <a:buFont typeface="Arial" panose="020B0604020202020204" pitchFamily="34" charset="0"/>
              <a:buChar char="•"/>
              <a:defRPr/>
            </a:pPr>
            <a:r>
              <a:rPr lang="it-IT" sz="1000" dirty="0">
                <a:solidFill>
                  <a:schemeClr val="tx1">
                    <a:lumMod val="50000"/>
                  </a:schemeClr>
                </a:solidFill>
                <a:latin typeface="Trebuchet MS" panose="020B0703020202090204" pitchFamily="34" charset="0"/>
              </a:rPr>
              <a:t>limited access to therapy (AIFA notes)​</a:t>
            </a:r>
          </a:p>
          <a:p>
            <a:pPr marL="628650" lvl="1" indent="-171450">
              <a:buFont typeface="Arial" panose="020B0604020202020204" pitchFamily="34" charset="0"/>
              <a:buChar char="•"/>
              <a:defRPr/>
            </a:pPr>
            <a:r>
              <a:rPr lang="en-GB" sz="1000" dirty="0">
                <a:solidFill>
                  <a:schemeClr val="tx1">
                    <a:lumMod val="50000"/>
                  </a:schemeClr>
                </a:solidFill>
                <a:latin typeface="Trebuchet MS" panose="020B0703020202090204" pitchFamily="34" charset="0"/>
              </a:rPr>
              <a:t>switching to a different formulary</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reduced</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awareness</a:t>
            </a:r>
            <a:r>
              <a:rPr lang="it-IT" sz="1000" dirty="0">
                <a:solidFill>
                  <a:schemeClr val="tx1">
                    <a:lumMod val="50000"/>
                  </a:schemeClr>
                </a:solidFill>
                <a:latin typeface="Trebuchet MS" panose="020B0703020202090204" pitchFamily="34" charset="0"/>
              </a:rPr>
              <a:t>​</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not</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adequate</a:t>
            </a:r>
            <a:r>
              <a:rPr lang="it-IT" sz="1000" dirty="0">
                <a:solidFill>
                  <a:schemeClr val="tx1">
                    <a:lumMod val="50000"/>
                  </a:schemeClr>
                </a:solidFill>
                <a:latin typeface="Trebuchet MS" panose="020B0703020202090204" pitchFamily="34" charset="0"/>
              </a:rPr>
              <a:t> system of </a:t>
            </a:r>
            <a:r>
              <a:rPr lang="it-IT" sz="1000" dirty="0" err="1">
                <a:solidFill>
                  <a:schemeClr val="tx1">
                    <a:lumMod val="50000"/>
                  </a:schemeClr>
                </a:solidFill>
                <a:latin typeface="Trebuchet MS" panose="020B0703020202090204" pitchFamily="34" charset="0"/>
              </a:rPr>
              <a:t>indicators</a:t>
            </a:r>
            <a:r>
              <a:rPr lang="it-IT" sz="1000" dirty="0">
                <a:solidFill>
                  <a:schemeClr val="tx1">
                    <a:lumMod val="50000"/>
                  </a:schemeClr>
                </a:solidFill>
                <a:latin typeface="Trebuchet MS" panose="020B0703020202090204" pitchFamily="34" charset="0"/>
              </a:rPr>
              <a:t>​</a:t>
            </a:r>
          </a:p>
          <a:p>
            <a:pPr marL="628650" lvl="1" indent="-171450">
              <a:buFont typeface="Arial" panose="020B0604020202020204" pitchFamily="34" charset="0"/>
              <a:buChar char="•"/>
              <a:defRPr/>
            </a:pPr>
            <a:r>
              <a:rPr lang="it-IT" sz="1000" dirty="0" err="1">
                <a:solidFill>
                  <a:schemeClr val="tx1">
                    <a:lumMod val="50000"/>
                  </a:schemeClr>
                </a:solidFill>
                <a:latin typeface="Trebuchet MS" panose="020B0703020202090204" pitchFamily="34" charset="0"/>
              </a:rPr>
              <a:t>drug</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selected</a:t>
            </a:r>
            <a:r>
              <a:rPr lang="it-IT" sz="1000" dirty="0">
                <a:solidFill>
                  <a:schemeClr val="tx1">
                    <a:lumMod val="50000"/>
                  </a:schemeClr>
                </a:solidFill>
                <a:latin typeface="Trebuchet MS" panose="020B0703020202090204" pitchFamily="34" charset="0"/>
              </a:rPr>
              <a:t> </a:t>
            </a:r>
            <a:r>
              <a:rPr lang="it-IT" sz="1000" dirty="0" err="1">
                <a:solidFill>
                  <a:schemeClr val="tx1">
                    <a:lumMod val="50000"/>
                  </a:schemeClr>
                </a:solidFill>
                <a:latin typeface="Trebuchet MS" panose="020B0703020202090204" pitchFamily="34" charset="0"/>
              </a:rPr>
              <a:t>based</a:t>
            </a:r>
            <a:r>
              <a:rPr lang="it-IT" sz="1000" dirty="0">
                <a:solidFill>
                  <a:schemeClr val="tx1">
                    <a:lumMod val="50000"/>
                  </a:schemeClr>
                </a:solidFill>
                <a:latin typeface="Trebuchet MS" panose="020B0703020202090204" pitchFamily="34" charset="0"/>
              </a:rPr>
              <a:t> on price</a:t>
            </a:r>
          </a:p>
        </p:txBody>
      </p:sp>
      <p:sp>
        <p:nvSpPr>
          <p:cNvPr id="8" name="CasellaDiTesto 7">
            <a:extLst>
              <a:ext uri="{FF2B5EF4-FFF2-40B4-BE49-F238E27FC236}">
                <a16:creationId xmlns:a16="http://schemas.microsoft.com/office/drawing/2014/main" id="{86DB0E06-576D-4EB2-B773-52052559050F}"/>
              </a:ext>
            </a:extLst>
          </p:cNvPr>
          <p:cNvSpPr txBox="1"/>
          <p:nvPr/>
        </p:nvSpPr>
        <p:spPr>
          <a:xfrm rot="21600000">
            <a:off x="1754781" y="5081037"/>
            <a:ext cx="4802188" cy="246062"/>
          </a:xfrm>
          <a:prstGeom prst="rect">
            <a:avLst/>
          </a:prstGeom>
          <a:noFill/>
        </p:spPr>
        <p:txBody>
          <a:bodyPr wrap="none">
            <a:spAutoFit/>
          </a:bodyPr>
          <a:lstStyle/>
          <a:p>
            <a:pPr>
              <a:defRPr/>
            </a:pPr>
            <a:r>
              <a:rPr lang="it-IT" sz="1000" i="1" dirty="0">
                <a:solidFill>
                  <a:schemeClr val="tx1">
                    <a:lumMod val="50000"/>
                  </a:schemeClr>
                </a:solidFill>
                <a:latin typeface="Trebuchet MS" panose="020B0703020202090204" pitchFamily="34" charset="0"/>
              </a:rPr>
              <a:t>Source: </a:t>
            </a:r>
            <a:r>
              <a:rPr lang="it-IT" sz="1000" i="1" dirty="0" err="1">
                <a:solidFill>
                  <a:schemeClr val="tx1">
                    <a:lumMod val="50000"/>
                  </a:schemeClr>
                </a:solidFill>
                <a:latin typeface="Trebuchet MS" panose="020B0703020202090204" pitchFamily="34" charset="0"/>
              </a:rPr>
              <a:t>Osterberg</a:t>
            </a:r>
            <a:r>
              <a:rPr lang="it-IT" sz="1000" i="1" dirty="0">
                <a:solidFill>
                  <a:schemeClr val="tx1">
                    <a:lumMod val="50000"/>
                  </a:schemeClr>
                </a:solidFill>
                <a:latin typeface="Trebuchet MS" panose="020B0703020202090204" pitchFamily="34" charset="0"/>
              </a:rPr>
              <a:t> L. </a:t>
            </a:r>
            <a:r>
              <a:rPr lang="it-IT" sz="1000" i="1" dirty="0" err="1">
                <a:solidFill>
                  <a:schemeClr val="tx1">
                    <a:lumMod val="50000"/>
                  </a:schemeClr>
                </a:solidFill>
                <a:latin typeface="Trebuchet MS" panose="020B0703020202090204" pitchFamily="34" charset="0"/>
              </a:rPr>
              <a:t>Adherence</a:t>
            </a:r>
            <a:r>
              <a:rPr lang="it-IT" sz="1000" i="1" dirty="0">
                <a:solidFill>
                  <a:schemeClr val="tx1">
                    <a:lumMod val="50000"/>
                  </a:schemeClr>
                </a:solidFill>
                <a:latin typeface="Trebuchet MS" panose="020B0703020202090204" pitchFamily="34" charset="0"/>
              </a:rPr>
              <a:t> to </a:t>
            </a:r>
            <a:r>
              <a:rPr lang="it-IT" sz="1000" i="1" dirty="0" err="1">
                <a:solidFill>
                  <a:schemeClr val="tx1">
                    <a:lumMod val="50000"/>
                  </a:schemeClr>
                </a:solidFill>
                <a:latin typeface="Trebuchet MS" panose="020B0703020202090204" pitchFamily="34" charset="0"/>
              </a:rPr>
              <a:t>Medication</a:t>
            </a:r>
            <a:r>
              <a:rPr lang="it-IT" sz="1000" i="1" dirty="0">
                <a:solidFill>
                  <a:schemeClr val="tx1">
                    <a:lumMod val="50000"/>
                  </a:schemeClr>
                </a:solidFill>
                <a:latin typeface="Trebuchet MS" panose="020B0703020202090204" pitchFamily="34" charset="0"/>
              </a:rPr>
              <a:t>. </a:t>
            </a:r>
            <a:r>
              <a:rPr lang="it-IT" sz="1000" i="1" dirty="0" err="1">
                <a:solidFill>
                  <a:schemeClr val="tx1">
                    <a:lumMod val="50000"/>
                  </a:schemeClr>
                </a:solidFill>
                <a:latin typeface="Trebuchet MS" panose="020B0703020202090204" pitchFamily="34" charset="0"/>
              </a:rPr>
              <a:t>N</a:t>
            </a:r>
            <a:r>
              <a:rPr lang="it-IT" sz="1000" i="1" dirty="0">
                <a:solidFill>
                  <a:schemeClr val="tx1">
                    <a:lumMod val="50000"/>
                  </a:schemeClr>
                </a:solidFill>
                <a:latin typeface="Trebuchet MS" panose="020B0703020202090204" pitchFamily="34" charset="0"/>
              </a:rPr>
              <a:t> </a:t>
            </a:r>
            <a:r>
              <a:rPr lang="it-IT" sz="1000" i="1" dirty="0" err="1">
                <a:solidFill>
                  <a:schemeClr val="tx1">
                    <a:lumMod val="50000"/>
                  </a:schemeClr>
                </a:solidFill>
                <a:latin typeface="Trebuchet MS" panose="020B0703020202090204" pitchFamily="34" charset="0"/>
              </a:rPr>
              <a:t>Engl</a:t>
            </a:r>
            <a:r>
              <a:rPr lang="it-IT" sz="1000" i="1" dirty="0">
                <a:solidFill>
                  <a:schemeClr val="tx1">
                    <a:lumMod val="50000"/>
                  </a:schemeClr>
                </a:solidFill>
                <a:latin typeface="Trebuchet MS" panose="020B0703020202090204" pitchFamily="34" charset="0"/>
              </a:rPr>
              <a:t> </a:t>
            </a:r>
            <a:r>
              <a:rPr lang="it-IT" sz="1000" i="1" dirty="0" err="1">
                <a:solidFill>
                  <a:schemeClr val="tx1">
                    <a:lumMod val="50000"/>
                  </a:schemeClr>
                </a:solidFill>
                <a:latin typeface="Trebuchet MS" panose="020B0703020202090204" pitchFamily="34" charset="0"/>
              </a:rPr>
              <a:t>J</a:t>
            </a:r>
            <a:r>
              <a:rPr lang="it-IT" sz="1000" i="1" dirty="0">
                <a:solidFill>
                  <a:schemeClr val="tx1">
                    <a:lumMod val="50000"/>
                  </a:schemeClr>
                </a:solidFill>
                <a:latin typeface="Trebuchet MS" panose="020B0703020202090204" pitchFamily="34" charset="0"/>
              </a:rPr>
              <a:t> </a:t>
            </a:r>
            <a:r>
              <a:rPr lang="it-IT" sz="1000" i="1" dirty="0" err="1">
                <a:solidFill>
                  <a:schemeClr val="tx1">
                    <a:lumMod val="50000"/>
                  </a:schemeClr>
                </a:solidFill>
                <a:latin typeface="Trebuchet MS" panose="020B0703020202090204" pitchFamily="34" charset="0"/>
              </a:rPr>
              <a:t>Med</a:t>
            </a:r>
            <a:r>
              <a:rPr lang="it-IT" sz="1000" i="1" dirty="0">
                <a:solidFill>
                  <a:schemeClr val="tx1">
                    <a:lumMod val="50000"/>
                  </a:schemeClr>
                </a:solidFill>
                <a:latin typeface="Trebuchet MS" panose="020B0703020202090204" pitchFamily="34" charset="0"/>
              </a:rPr>
              <a:t> 2005; 353: 487-97.</a:t>
            </a:r>
          </a:p>
        </p:txBody>
      </p:sp>
      <p:graphicFrame>
        <p:nvGraphicFramePr>
          <p:cNvPr id="3" name="Diagramma 2">
            <a:extLst>
              <a:ext uri="{FF2B5EF4-FFF2-40B4-BE49-F238E27FC236}">
                <a16:creationId xmlns:a16="http://schemas.microsoft.com/office/drawing/2014/main" id="{18B92298-6221-4B6B-91FE-5D217D9D1DF9}"/>
              </a:ext>
            </a:extLst>
          </p:cNvPr>
          <p:cNvGraphicFramePr/>
          <p:nvPr>
            <p:extLst>
              <p:ext uri="{D42A27DB-BD31-4B8C-83A1-F6EECF244321}">
                <p14:modId xmlns:p14="http://schemas.microsoft.com/office/powerpoint/2010/main" val="1440713218"/>
              </p:ext>
            </p:extLst>
          </p:nvPr>
        </p:nvGraphicFramePr>
        <p:xfrm>
          <a:off x="1340685" y="1482589"/>
          <a:ext cx="4982329"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a:extLst>
              <a:ext uri="{FF2B5EF4-FFF2-40B4-BE49-F238E27FC236}">
                <a16:creationId xmlns:a16="http://schemas.microsoft.com/office/drawing/2014/main" id="{FEC93879-F881-46A8-8A40-94B781AB7979}"/>
              </a:ext>
            </a:extLst>
          </p:cNvPr>
          <p:cNvSpPr txBox="1"/>
          <p:nvPr/>
        </p:nvSpPr>
        <p:spPr>
          <a:xfrm>
            <a:off x="100147" y="236212"/>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Factors related to adherence</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descr="/var/folders/6b/2sq2m7fx0rz3ftc3tfksd_gr0000gn/T/com.microsoft.Powerpoint/WebArchiveCopyPasteTempFiles/9k=">
            <a:extLst>
              <a:ext uri="{FF2B5EF4-FFF2-40B4-BE49-F238E27FC236}">
                <a16:creationId xmlns:a16="http://schemas.microsoft.com/office/drawing/2014/main" id="{8EE8C93F-EA2F-4CCC-A83B-F5E395270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1720534"/>
            <a:ext cx="8310562"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F4E28126-7F0D-484E-BF7B-598414B17C0D}"/>
              </a:ext>
            </a:extLst>
          </p:cNvPr>
          <p:cNvSpPr txBox="1"/>
          <p:nvPr/>
        </p:nvSpPr>
        <p:spPr>
          <a:xfrm>
            <a:off x="3536474" y="4939030"/>
            <a:ext cx="6381750" cy="369888"/>
          </a:xfrm>
          <a:prstGeom prst="rect">
            <a:avLst/>
          </a:prstGeom>
          <a:noFill/>
        </p:spPr>
        <p:txBody>
          <a:bodyPr>
            <a:spAutoFit/>
          </a:bodyPr>
          <a:lstStyle/>
          <a:p>
            <a:pPr algn="r">
              <a:defRPr/>
            </a:pPr>
            <a:r>
              <a:rPr lang="it-IT" sz="900" i="1" dirty="0">
                <a:solidFill>
                  <a:schemeClr val="tx1">
                    <a:lumMod val="50000"/>
                  </a:schemeClr>
                </a:solidFill>
                <a:latin typeface="Trebuchet MS" panose="020B0703020202090204" pitchFamily="34" charset="0"/>
              </a:rPr>
              <a:t>Source: </a:t>
            </a:r>
            <a:r>
              <a:rPr lang="it-IT" sz="900" i="1" dirty="0" err="1">
                <a:solidFill>
                  <a:schemeClr val="tx1">
                    <a:lumMod val="50000"/>
                  </a:schemeClr>
                </a:solidFill>
                <a:latin typeface="Trebuchet MS" panose="020B0703020202090204" pitchFamily="34" charset="0"/>
              </a:rPr>
              <a:t>Onder</a:t>
            </a:r>
            <a:r>
              <a:rPr lang="it-IT" sz="900" i="1" dirty="0">
                <a:solidFill>
                  <a:schemeClr val="tx1">
                    <a:lumMod val="50000"/>
                  </a:schemeClr>
                </a:solidFill>
                <a:latin typeface="Trebuchet MS" panose="020B0703020202090204" pitchFamily="34" charset="0"/>
              </a:rPr>
              <a:t> G. Advanced Age and </a:t>
            </a:r>
            <a:r>
              <a:rPr lang="it-IT" sz="900" i="1" dirty="0" err="1">
                <a:solidFill>
                  <a:schemeClr val="tx1">
                    <a:lumMod val="50000"/>
                  </a:schemeClr>
                </a:solidFill>
                <a:latin typeface="Trebuchet MS" panose="020B0703020202090204" pitchFamily="34" charset="0"/>
              </a:rPr>
              <a:t>Medication</a:t>
            </a:r>
            <a:r>
              <a:rPr lang="it-IT" sz="900" i="1" dirty="0">
                <a:solidFill>
                  <a:schemeClr val="tx1">
                    <a:lumMod val="50000"/>
                  </a:schemeClr>
                </a:solidFill>
                <a:latin typeface="Trebuchet MS" panose="020B0703020202090204" pitchFamily="34" charset="0"/>
              </a:rPr>
              <a:t> </a:t>
            </a:r>
            <a:r>
              <a:rPr lang="it-IT" sz="900" i="1" dirty="0" err="1">
                <a:solidFill>
                  <a:schemeClr val="tx1">
                    <a:lumMod val="50000"/>
                  </a:schemeClr>
                </a:solidFill>
                <a:latin typeface="Trebuchet MS" panose="020B0703020202090204" pitchFamily="34" charset="0"/>
              </a:rPr>
              <a:t>Prescription</a:t>
            </a:r>
            <a:r>
              <a:rPr lang="it-IT" sz="900" i="1" dirty="0">
                <a:solidFill>
                  <a:schemeClr val="tx1">
                    <a:lumMod val="50000"/>
                  </a:schemeClr>
                </a:solidFill>
                <a:latin typeface="Trebuchet MS" panose="020B0703020202090204" pitchFamily="34" charset="0"/>
              </a:rPr>
              <a:t>: More </a:t>
            </a:r>
            <a:r>
              <a:rPr lang="it-IT" sz="900" i="1" dirty="0" err="1">
                <a:solidFill>
                  <a:schemeClr val="tx1">
                    <a:lumMod val="50000"/>
                  </a:schemeClr>
                </a:solidFill>
                <a:latin typeface="Trebuchet MS" panose="020B0703020202090204" pitchFamily="34" charset="0"/>
              </a:rPr>
              <a:t>Years</a:t>
            </a:r>
            <a:r>
              <a:rPr lang="it-IT" sz="900" i="1" dirty="0">
                <a:solidFill>
                  <a:schemeClr val="tx1">
                    <a:lumMod val="50000"/>
                  </a:schemeClr>
                </a:solidFill>
                <a:latin typeface="Trebuchet MS" panose="020B0703020202090204" pitchFamily="34" charset="0"/>
              </a:rPr>
              <a:t>, </a:t>
            </a:r>
            <a:r>
              <a:rPr lang="it-IT" sz="900" i="1" dirty="0" err="1">
                <a:solidFill>
                  <a:schemeClr val="tx1">
                    <a:lumMod val="50000"/>
                  </a:schemeClr>
                </a:solidFill>
                <a:latin typeface="Trebuchet MS" panose="020B0703020202090204" pitchFamily="34" charset="0"/>
              </a:rPr>
              <a:t>Less</a:t>
            </a:r>
            <a:r>
              <a:rPr lang="it-IT" sz="900" i="1" dirty="0">
                <a:solidFill>
                  <a:schemeClr val="tx1">
                    <a:lumMod val="50000"/>
                  </a:schemeClr>
                </a:solidFill>
                <a:latin typeface="Trebuchet MS" panose="020B0703020202090204" pitchFamily="34" charset="0"/>
              </a:rPr>
              <a:t> </a:t>
            </a:r>
            <a:r>
              <a:rPr lang="it-IT" sz="900" i="1" dirty="0" err="1">
                <a:solidFill>
                  <a:schemeClr val="tx1">
                    <a:lumMod val="50000"/>
                  </a:schemeClr>
                </a:solidFill>
                <a:latin typeface="Trebuchet MS" panose="020B0703020202090204" pitchFamily="34" charset="0"/>
              </a:rPr>
              <a:t>Medications</a:t>
            </a:r>
            <a:r>
              <a:rPr lang="it-IT" sz="900" i="1" dirty="0">
                <a:solidFill>
                  <a:schemeClr val="tx1">
                    <a:lumMod val="50000"/>
                  </a:schemeClr>
                </a:solidFill>
                <a:latin typeface="Trebuchet MS" panose="020B0703020202090204" pitchFamily="34" charset="0"/>
              </a:rPr>
              <a:t>? A Nationwide Report From the </a:t>
            </a:r>
            <a:r>
              <a:rPr lang="it-IT" sz="900" i="1" dirty="0" err="1">
                <a:solidFill>
                  <a:schemeClr val="tx1">
                    <a:lumMod val="50000"/>
                  </a:schemeClr>
                </a:solidFill>
                <a:latin typeface="Trebuchet MS" panose="020B0703020202090204" pitchFamily="34" charset="0"/>
              </a:rPr>
              <a:t>Italian</a:t>
            </a:r>
            <a:r>
              <a:rPr lang="it-IT" sz="900" i="1" dirty="0">
                <a:solidFill>
                  <a:schemeClr val="tx1">
                    <a:lumMod val="50000"/>
                  </a:schemeClr>
                </a:solidFill>
                <a:latin typeface="Trebuchet MS" panose="020B0703020202090204" pitchFamily="34" charset="0"/>
              </a:rPr>
              <a:t> </a:t>
            </a:r>
            <a:r>
              <a:rPr lang="it-IT" sz="900" i="1" dirty="0" err="1">
                <a:solidFill>
                  <a:schemeClr val="tx1">
                    <a:lumMod val="50000"/>
                  </a:schemeClr>
                </a:solidFill>
                <a:latin typeface="Trebuchet MS" panose="020B0703020202090204" pitchFamily="34" charset="0"/>
              </a:rPr>
              <a:t>Medicines</a:t>
            </a:r>
            <a:r>
              <a:rPr lang="it-IT" sz="900" i="1" dirty="0">
                <a:solidFill>
                  <a:schemeClr val="tx1">
                    <a:lumMod val="50000"/>
                  </a:schemeClr>
                </a:solidFill>
                <a:latin typeface="Trebuchet MS" panose="020B0703020202090204" pitchFamily="34" charset="0"/>
              </a:rPr>
              <a:t> Agency. JAMDA 2015.</a:t>
            </a:r>
          </a:p>
        </p:txBody>
      </p:sp>
      <p:sp>
        <p:nvSpPr>
          <p:cNvPr id="3" name="CasellaDiTesto 2">
            <a:extLst>
              <a:ext uri="{FF2B5EF4-FFF2-40B4-BE49-F238E27FC236}">
                <a16:creationId xmlns:a16="http://schemas.microsoft.com/office/drawing/2014/main" id="{2EE475F0-4D11-4B4F-9687-AA52722C89EB}"/>
              </a:ext>
            </a:extLst>
          </p:cNvPr>
          <p:cNvSpPr txBox="1"/>
          <p:nvPr/>
        </p:nvSpPr>
        <p:spPr>
          <a:xfrm>
            <a:off x="100147" y="236212"/>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Factors related to adherence and care context</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46AE6AD-216C-C340-9314-F90C10E50FC6}"/>
              </a:ext>
            </a:extLst>
          </p:cNvPr>
          <p:cNvSpPr txBox="1"/>
          <p:nvPr/>
        </p:nvSpPr>
        <p:spPr>
          <a:xfrm>
            <a:off x="1242060" y="1397205"/>
            <a:ext cx="9707881" cy="2616101"/>
          </a:xfrm>
          <a:prstGeom prst="rect">
            <a:avLst/>
          </a:prstGeom>
          <a:noFill/>
        </p:spPr>
        <p:txBody>
          <a:bodyPr wrap="square" rtlCol="0" anchor="ctr">
            <a:spAutoFit/>
          </a:bodyPr>
          <a:lstStyle/>
          <a:p>
            <a:pPr algn="ctr"/>
            <a:r>
              <a:rPr lang="en-US" sz="4400" b="1" dirty="0">
                <a:solidFill>
                  <a:srgbClr val="C00000"/>
                </a:solidFill>
                <a:latin typeface="Arial Rounded MT Bold" panose="020F0704030504030204" pitchFamily="34" charset="77"/>
              </a:rPr>
              <a:t>Why non adherence to therapy may be hurtful for the patient’s health and costly for the NHS?</a:t>
            </a:r>
            <a:endParaRPr lang="it-IT" sz="1400" b="1" dirty="0">
              <a:solidFill>
                <a:schemeClr val="accent1">
                  <a:lumMod val="50000"/>
                </a:schemeClr>
              </a:solidFill>
              <a:latin typeface="Arial Rounded MT Bold" panose="020F0704030504030204" pitchFamily="34" charset="77"/>
            </a:endParaRPr>
          </a:p>
          <a:p>
            <a:pPr algn="ctr"/>
            <a:r>
              <a:rPr lang="it-IT" sz="3200" b="1" i="1" dirty="0">
                <a:solidFill>
                  <a:schemeClr val="accent1">
                    <a:lumMod val="50000"/>
                  </a:schemeClr>
                </a:solidFill>
                <a:latin typeface="Arial Rounded MT Bold" panose="020F0704030504030204" pitchFamily="34" charset="77"/>
              </a:rPr>
              <a:t>Luca Degli Esposti, </a:t>
            </a:r>
            <a:r>
              <a:rPr lang="it-IT" sz="3200" b="1" i="1" dirty="0" err="1">
                <a:solidFill>
                  <a:schemeClr val="accent1">
                    <a:lumMod val="50000"/>
                  </a:schemeClr>
                </a:solidFill>
                <a:latin typeface="Arial Rounded MT Bold" panose="020F0704030504030204" pitchFamily="34" charset="77"/>
              </a:rPr>
              <a:t>Economist</a:t>
            </a:r>
            <a:r>
              <a:rPr lang="it-IT" sz="3200" b="1" i="1" dirty="0">
                <a:solidFill>
                  <a:schemeClr val="accent1">
                    <a:lumMod val="50000"/>
                  </a:schemeClr>
                </a:solidFill>
                <a:latin typeface="Arial Rounded MT Bold" panose="020F0704030504030204" pitchFamily="34" charset="77"/>
              </a:rPr>
              <a:t> (CliCon)</a:t>
            </a:r>
          </a:p>
        </p:txBody>
      </p:sp>
    </p:spTree>
    <p:extLst>
      <p:ext uri="{BB962C8B-B14F-4D97-AF65-F5344CB8AC3E}">
        <p14:creationId xmlns:p14="http://schemas.microsoft.com/office/powerpoint/2010/main" val="147670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contenuto 2">
            <a:extLst>
              <a:ext uri="{FF2B5EF4-FFF2-40B4-BE49-F238E27FC236}">
                <a16:creationId xmlns:a16="http://schemas.microsoft.com/office/drawing/2014/main" id="{2345577D-8D63-4F7A-A441-7375ADA8464E}"/>
              </a:ext>
            </a:extLst>
          </p:cNvPr>
          <p:cNvSpPr>
            <a:spLocks noGrp="1" noChangeArrowheads="1"/>
          </p:cNvSpPr>
          <p:nvPr>
            <p:ph idx="1"/>
          </p:nvPr>
        </p:nvSpPr>
        <p:spPr>
          <a:xfrm>
            <a:off x="1739106" y="983978"/>
            <a:ext cx="8466138" cy="3886200"/>
          </a:xfrm>
        </p:spPr>
        <p:txBody>
          <a:bodyPr/>
          <a:lstStyle/>
          <a:p>
            <a:pPr marL="0" indent="0" algn="ctr">
              <a:buNone/>
            </a:pPr>
            <a:r>
              <a:rPr lang="it-IT" altLang="it-IT" dirty="0"/>
              <a:t>«</a:t>
            </a:r>
            <a:r>
              <a:rPr lang="it-IT" altLang="it-IT" i="1" dirty="0" err="1"/>
              <a:t>Adherence</a:t>
            </a:r>
            <a:r>
              <a:rPr lang="it-IT" altLang="it-IT" i="1" dirty="0"/>
              <a:t> to treatment </a:t>
            </a:r>
            <a:r>
              <a:rPr lang="it-IT" altLang="it-IT" i="1" dirty="0" err="1"/>
              <a:t>may</a:t>
            </a:r>
            <a:r>
              <a:rPr lang="it-IT" altLang="it-IT" i="1" dirty="0"/>
              <a:t> be </a:t>
            </a:r>
            <a:r>
              <a:rPr lang="it-IT" altLang="it-IT" i="1" dirty="0" err="1"/>
              <a:t>defined</a:t>
            </a:r>
            <a:r>
              <a:rPr lang="it-IT" altLang="it-IT" i="1" dirty="0"/>
              <a:t> </a:t>
            </a:r>
            <a:r>
              <a:rPr lang="it-IT" altLang="it-IT" i="1" dirty="0" err="1"/>
              <a:t>as</a:t>
            </a:r>
            <a:r>
              <a:rPr lang="it-IT" altLang="it-IT" i="1" dirty="0"/>
              <a:t> the </a:t>
            </a:r>
            <a:r>
              <a:rPr lang="it-IT" altLang="it-IT" i="1" dirty="0" err="1"/>
              <a:t>extent</a:t>
            </a:r>
            <a:r>
              <a:rPr lang="it-IT" altLang="it-IT" i="1" dirty="0"/>
              <a:t> to </a:t>
            </a:r>
            <a:r>
              <a:rPr lang="it-IT" altLang="it-IT" i="1" dirty="0" err="1"/>
              <a:t>which</a:t>
            </a:r>
            <a:r>
              <a:rPr lang="it-IT" altLang="it-IT" i="1" dirty="0"/>
              <a:t> the </a:t>
            </a:r>
            <a:r>
              <a:rPr lang="it-IT" altLang="it-IT" i="1" dirty="0" err="1"/>
              <a:t>patient's</a:t>
            </a:r>
            <a:r>
              <a:rPr lang="it-IT" altLang="it-IT" i="1" dirty="0"/>
              <a:t> history of </a:t>
            </a:r>
            <a:r>
              <a:rPr lang="it-IT" altLang="it-IT" i="1" dirty="0" err="1"/>
              <a:t>therapeutic</a:t>
            </a:r>
            <a:r>
              <a:rPr lang="it-IT" altLang="it-IT" i="1" dirty="0"/>
              <a:t> </a:t>
            </a:r>
            <a:r>
              <a:rPr lang="it-IT" altLang="it-IT" i="1" dirty="0" err="1"/>
              <a:t>drug-taking</a:t>
            </a:r>
            <a:r>
              <a:rPr lang="it-IT" altLang="it-IT" i="1" dirty="0"/>
              <a:t> (</a:t>
            </a:r>
            <a:r>
              <a:rPr lang="it-IT" altLang="it-IT" i="1" dirty="0" err="1"/>
              <a:t>such</a:t>
            </a:r>
            <a:r>
              <a:rPr lang="it-IT" altLang="it-IT" i="1" dirty="0"/>
              <a:t> </a:t>
            </a:r>
            <a:r>
              <a:rPr lang="it-IT" altLang="it-IT" i="1" dirty="0" err="1"/>
              <a:t>as</a:t>
            </a:r>
            <a:r>
              <a:rPr lang="it-IT" altLang="it-IT" i="1" dirty="0"/>
              <a:t> keeping </a:t>
            </a:r>
            <a:r>
              <a:rPr lang="it-IT" altLang="it-IT" i="1" dirty="0" err="1"/>
              <a:t>appointments</a:t>
            </a:r>
            <a:r>
              <a:rPr lang="it-IT" altLang="it-IT" i="1" dirty="0"/>
              <a:t> and </a:t>
            </a:r>
            <a:r>
              <a:rPr lang="it-IT" altLang="it-IT" i="1" dirty="0" err="1"/>
              <a:t>schedules</a:t>
            </a:r>
            <a:r>
              <a:rPr lang="it-IT" altLang="it-IT" i="1" dirty="0"/>
              <a:t> and </a:t>
            </a:r>
            <a:r>
              <a:rPr lang="it-IT" altLang="it-IT" i="1" dirty="0" err="1"/>
              <a:t>medication</a:t>
            </a:r>
            <a:r>
              <a:rPr lang="it-IT" altLang="it-IT" i="1" dirty="0"/>
              <a:t> </a:t>
            </a:r>
            <a:r>
              <a:rPr lang="it-IT" altLang="it-IT" i="1" dirty="0" err="1"/>
              <a:t>adherence</a:t>
            </a:r>
            <a:r>
              <a:rPr lang="it-IT" altLang="it-IT" i="1" dirty="0"/>
              <a:t>) </a:t>
            </a:r>
            <a:r>
              <a:rPr lang="it-IT" altLang="it-IT" i="1" dirty="0" err="1"/>
              <a:t>coincides</a:t>
            </a:r>
            <a:r>
              <a:rPr lang="it-IT" altLang="it-IT" i="1" dirty="0"/>
              <a:t> with the </a:t>
            </a:r>
            <a:r>
              <a:rPr lang="it-IT" altLang="it-IT" i="1" dirty="0" err="1"/>
              <a:t>prescribed</a:t>
            </a:r>
            <a:r>
              <a:rPr lang="it-IT" altLang="it-IT" i="1" dirty="0"/>
              <a:t> treatment for </a:t>
            </a:r>
            <a:r>
              <a:rPr lang="it-IT" altLang="it-IT" i="1" dirty="0" err="1"/>
              <a:t>desired</a:t>
            </a:r>
            <a:r>
              <a:rPr lang="it-IT" altLang="it-IT" i="1" dirty="0"/>
              <a:t> </a:t>
            </a:r>
            <a:r>
              <a:rPr lang="it-IT" altLang="it-IT" i="1" dirty="0" err="1"/>
              <a:t>therapeutic</a:t>
            </a:r>
            <a:r>
              <a:rPr lang="it-IT" altLang="it-IT" i="1" dirty="0"/>
              <a:t> </a:t>
            </a:r>
            <a:r>
              <a:rPr lang="it-IT" altLang="it-IT" i="1" dirty="0" err="1"/>
              <a:t>outcome</a:t>
            </a:r>
            <a:r>
              <a:rPr lang="it-IT" altLang="it-IT" dirty="0"/>
              <a:t>»</a:t>
            </a:r>
          </a:p>
          <a:p>
            <a:pPr marL="0" indent="0" algn="r">
              <a:buNone/>
            </a:pPr>
            <a:r>
              <a:rPr lang="it-IT" altLang="it-IT" sz="1200" dirty="0"/>
              <a:t>(Source: </a:t>
            </a:r>
            <a:r>
              <a:rPr lang="it-IT" altLang="it-IT" sz="1200" i="1" dirty="0" err="1"/>
              <a:t>Adherence</a:t>
            </a:r>
            <a:r>
              <a:rPr lang="it-IT" altLang="it-IT" sz="1200" i="1" dirty="0"/>
              <a:t> </a:t>
            </a:r>
            <a:r>
              <a:rPr lang="it-IT" altLang="it-IT" sz="1200" i="1" dirty="0" err="1"/>
              <a:t>too</a:t>
            </a:r>
            <a:r>
              <a:rPr lang="it-IT" altLang="it-IT" sz="1200" i="1" dirty="0"/>
              <a:t> long </a:t>
            </a:r>
            <a:r>
              <a:rPr lang="it-IT" altLang="it-IT" sz="1200" i="1" dirty="0" err="1"/>
              <a:t>term</a:t>
            </a:r>
            <a:r>
              <a:rPr lang="it-IT" altLang="it-IT" sz="1200" i="1" dirty="0"/>
              <a:t> therapies: </a:t>
            </a:r>
            <a:r>
              <a:rPr lang="it-IT" altLang="it-IT" sz="1200" i="1" dirty="0" err="1"/>
              <a:t>evidence</a:t>
            </a:r>
            <a:r>
              <a:rPr lang="it-IT" altLang="it-IT" sz="1200" i="1" dirty="0"/>
              <a:t> for action - World </a:t>
            </a:r>
            <a:r>
              <a:rPr lang="it-IT" altLang="it-IT" sz="1200" i="1" dirty="0" err="1"/>
              <a:t>Health</a:t>
            </a:r>
            <a:r>
              <a:rPr lang="it-IT" altLang="it-IT" sz="1200" i="1" dirty="0"/>
              <a:t> Organization 2003</a:t>
            </a:r>
            <a:r>
              <a:rPr lang="it-IT" altLang="it-IT" sz="1200" dirty="0"/>
              <a:t>)​</a:t>
            </a:r>
          </a:p>
          <a:p>
            <a:pPr marL="0" indent="0" algn="just">
              <a:buNone/>
            </a:pPr>
            <a:endParaRPr lang="it-IT" altLang="it-IT" dirty="0"/>
          </a:p>
        </p:txBody>
      </p:sp>
      <p:pic>
        <p:nvPicPr>
          <p:cNvPr id="7173" name="Elemento grafico 8" descr="Recensione cliente">
            <a:extLst>
              <a:ext uri="{FF2B5EF4-FFF2-40B4-BE49-F238E27FC236}">
                <a16:creationId xmlns:a16="http://schemas.microsoft.com/office/drawing/2014/main" id="{88807E88-26B7-42FB-90FF-7BA236FF74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600" y="3657330"/>
            <a:ext cx="132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EA975700-A723-431B-B5FD-811E8C3D9541}"/>
              </a:ext>
            </a:extLst>
          </p:cNvPr>
          <p:cNvSpPr txBox="1"/>
          <p:nvPr/>
        </p:nvSpPr>
        <p:spPr>
          <a:xfrm>
            <a:off x="1816101" y="5063855"/>
            <a:ext cx="8664575" cy="646113"/>
          </a:xfrm>
          <a:prstGeom prst="rect">
            <a:avLst/>
          </a:prstGeom>
          <a:noFill/>
        </p:spPr>
        <p:txBody>
          <a:bodyPr>
            <a:spAutoFit/>
          </a:bodyPr>
          <a:lstStyle/>
          <a:p>
            <a:pPr algn="ctr">
              <a:defRPr/>
            </a:pPr>
            <a:r>
              <a:rPr lang="it-IT" dirty="0" err="1">
                <a:solidFill>
                  <a:schemeClr val="tx1">
                    <a:lumMod val="50000"/>
                  </a:schemeClr>
                </a:solidFill>
                <a:latin typeface="Trebuchet MS" panose="020B0703020202090204" pitchFamily="34" charset="0"/>
              </a:rPr>
              <a:t>It</a:t>
            </a:r>
            <a:r>
              <a:rPr lang="it-IT" dirty="0">
                <a:solidFill>
                  <a:schemeClr val="tx1">
                    <a:lumMod val="50000"/>
                  </a:schemeClr>
                </a:solidFill>
                <a:latin typeface="Trebuchet MS" panose="020B0703020202090204" pitchFamily="34" charset="0"/>
              </a:rPr>
              <a:t> </a:t>
            </a:r>
            <a:r>
              <a:rPr lang="it-IT" dirty="0" err="1">
                <a:solidFill>
                  <a:schemeClr val="tx1">
                    <a:lumMod val="50000"/>
                  </a:schemeClr>
                </a:solidFill>
                <a:latin typeface="Trebuchet MS" panose="020B0703020202090204" pitchFamily="34" charset="0"/>
              </a:rPr>
              <a:t>implies</a:t>
            </a:r>
            <a:r>
              <a:rPr lang="it-IT" dirty="0">
                <a:solidFill>
                  <a:schemeClr val="tx1">
                    <a:lumMod val="50000"/>
                  </a:schemeClr>
                </a:solidFill>
                <a:latin typeface="Trebuchet MS" panose="020B0703020202090204" pitchFamily="34" charset="0"/>
              </a:rPr>
              <a:t> </a:t>
            </a:r>
            <a:r>
              <a:rPr lang="it-IT" dirty="0" err="1">
                <a:solidFill>
                  <a:schemeClr val="tx1">
                    <a:lumMod val="50000"/>
                  </a:schemeClr>
                </a:solidFill>
                <a:latin typeface="Trebuchet MS" panose="020B0703020202090204" pitchFamily="34" charset="0"/>
              </a:rPr>
              <a:t>active</a:t>
            </a:r>
            <a:r>
              <a:rPr lang="it-IT" dirty="0">
                <a:solidFill>
                  <a:schemeClr val="tx1">
                    <a:lumMod val="50000"/>
                  </a:schemeClr>
                </a:solidFill>
                <a:latin typeface="Trebuchet MS" panose="020B0703020202090204" pitchFamily="34" charset="0"/>
              </a:rPr>
              <a:t> </a:t>
            </a:r>
            <a:r>
              <a:rPr lang="it-IT" dirty="0" err="1">
                <a:solidFill>
                  <a:schemeClr val="tx1">
                    <a:lumMod val="50000"/>
                  </a:schemeClr>
                </a:solidFill>
                <a:latin typeface="Trebuchet MS" panose="020B0703020202090204" pitchFamily="34" charset="0"/>
              </a:rPr>
              <a:t>responsibility</a:t>
            </a:r>
            <a:r>
              <a:rPr lang="it-IT" dirty="0">
                <a:solidFill>
                  <a:schemeClr val="tx1">
                    <a:lumMod val="50000"/>
                  </a:schemeClr>
                </a:solidFill>
                <a:latin typeface="Trebuchet MS" panose="020B0703020202090204" pitchFamily="34" charset="0"/>
              </a:rPr>
              <a:t> </a:t>
            </a:r>
            <a:r>
              <a:rPr lang="it-IT" dirty="0" err="1">
                <a:solidFill>
                  <a:schemeClr val="tx1">
                    <a:lumMod val="50000"/>
                  </a:schemeClr>
                </a:solidFill>
                <a:latin typeface="Trebuchet MS" panose="020B0703020202090204" pitchFamily="34" charset="0"/>
              </a:rPr>
              <a:t>shared</a:t>
            </a:r>
            <a:r>
              <a:rPr lang="it-IT" dirty="0">
                <a:solidFill>
                  <a:schemeClr val="tx1">
                    <a:lumMod val="50000"/>
                  </a:schemeClr>
                </a:solidFill>
                <a:latin typeface="Trebuchet MS" panose="020B0703020202090204" pitchFamily="34" charset="0"/>
              </a:rPr>
              <a:t> by </a:t>
            </a:r>
            <a:r>
              <a:rPr lang="it-IT" dirty="0" err="1">
                <a:solidFill>
                  <a:schemeClr val="tx1">
                    <a:lumMod val="50000"/>
                  </a:schemeClr>
                </a:solidFill>
                <a:latin typeface="Trebuchet MS" panose="020B0703020202090204" pitchFamily="34" charset="0"/>
              </a:rPr>
              <a:t>patient</a:t>
            </a:r>
            <a:r>
              <a:rPr lang="it-IT" dirty="0">
                <a:solidFill>
                  <a:schemeClr val="tx1">
                    <a:lumMod val="50000"/>
                  </a:schemeClr>
                </a:solidFill>
                <a:latin typeface="Trebuchet MS" panose="020B0703020202090204" pitchFamily="34" charset="0"/>
              </a:rPr>
              <a:t> and </a:t>
            </a:r>
            <a:r>
              <a:rPr lang="it-IT" dirty="0" err="1">
                <a:solidFill>
                  <a:schemeClr val="tx1">
                    <a:lumMod val="50000"/>
                  </a:schemeClr>
                </a:solidFill>
                <a:latin typeface="Trebuchet MS" panose="020B0703020202090204" pitchFamily="34" charset="0"/>
              </a:rPr>
              <a:t>healthcare</a:t>
            </a:r>
            <a:r>
              <a:rPr lang="it-IT" dirty="0">
                <a:solidFill>
                  <a:schemeClr val="tx1">
                    <a:lumMod val="50000"/>
                  </a:schemeClr>
                </a:solidFill>
                <a:latin typeface="Trebuchet MS" panose="020B0703020202090204" pitchFamily="34" charset="0"/>
              </a:rPr>
              <a:t> providers.</a:t>
            </a:r>
          </a:p>
          <a:p>
            <a:pPr algn="ctr">
              <a:defRPr/>
            </a:pPr>
            <a:endParaRPr lang="it-IT" dirty="0">
              <a:solidFill>
                <a:schemeClr val="tx1">
                  <a:lumMod val="50000"/>
                </a:schemeClr>
              </a:solidFill>
              <a:latin typeface="Trebuchet MS" panose="020B0703020202090204" pitchFamily="34" charset="0"/>
            </a:endParaRPr>
          </a:p>
        </p:txBody>
      </p:sp>
      <p:sp>
        <p:nvSpPr>
          <p:cNvPr id="11" name="Freccia destra con strisce 10">
            <a:extLst>
              <a:ext uri="{FF2B5EF4-FFF2-40B4-BE49-F238E27FC236}">
                <a16:creationId xmlns:a16="http://schemas.microsoft.com/office/drawing/2014/main" id="{0BA01165-70F1-46C0-B717-BEEBD67CC374}"/>
              </a:ext>
            </a:extLst>
          </p:cNvPr>
          <p:cNvSpPr/>
          <p:nvPr/>
        </p:nvSpPr>
        <p:spPr bwMode="auto">
          <a:xfrm rot="5400000">
            <a:off x="5769770" y="3203753"/>
            <a:ext cx="404812" cy="47307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it-IT">
              <a:latin typeface="Trebuchet MS" charset="0"/>
              <a:ea typeface="ＭＳ Ｐゴシック" charset="0"/>
            </a:endParaRPr>
          </a:p>
        </p:txBody>
      </p:sp>
      <p:sp>
        <p:nvSpPr>
          <p:cNvPr id="5" name="CasellaDiTesto 4">
            <a:extLst>
              <a:ext uri="{FF2B5EF4-FFF2-40B4-BE49-F238E27FC236}">
                <a16:creationId xmlns:a16="http://schemas.microsoft.com/office/drawing/2014/main" id="{0690BAE5-B71A-4E89-8F1E-5433E21FCB27}"/>
              </a:ext>
            </a:extLst>
          </p:cNvPr>
          <p:cNvSpPr txBox="1"/>
          <p:nvPr/>
        </p:nvSpPr>
        <p:spPr>
          <a:xfrm>
            <a:off x="100147" y="293368"/>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Definition of adherence to treatment </a:t>
            </a:r>
            <a:r>
              <a:rPr lang="it-IT" sz="3600" dirty="0">
                <a:solidFill>
                  <a:srgbClr val="C00000"/>
                </a:solidFill>
                <a:latin typeface="Arial Rounded MT Bold" panose="020F0704030504030204" pitchFamily="34" charset="77"/>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var/folders/6b/2sq2m7fx0rz3ftc3tfksd_gr0000gn/T/com.microsoft.Powerpoint/WebArchiveCopyPasteTempFiles/2Q==">
            <a:extLst>
              <a:ext uri="{FF2B5EF4-FFF2-40B4-BE49-F238E27FC236}">
                <a16:creationId xmlns:a16="http://schemas.microsoft.com/office/drawing/2014/main" id="{28DC53C1-80ED-45EC-AD96-5C99B54C6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374" y="939699"/>
            <a:ext cx="7979252" cy="451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Elemento grafico 7" descr="Freccia leggermente curva">
            <a:extLst>
              <a:ext uri="{FF2B5EF4-FFF2-40B4-BE49-F238E27FC236}">
                <a16:creationId xmlns:a16="http://schemas.microsoft.com/office/drawing/2014/main" id="{A35552FC-4909-43FF-BF2C-ABCDF71696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2934" y="1664059"/>
            <a:ext cx="893825" cy="8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con angoli arrotondati 1">
            <a:extLst>
              <a:ext uri="{FF2B5EF4-FFF2-40B4-BE49-F238E27FC236}">
                <a16:creationId xmlns:a16="http://schemas.microsoft.com/office/drawing/2014/main" id="{A0A8957B-8F37-4050-AA02-9F13B6DD61DD}"/>
              </a:ext>
            </a:extLst>
          </p:cNvPr>
          <p:cNvSpPr/>
          <p:nvPr/>
        </p:nvSpPr>
        <p:spPr bwMode="auto">
          <a:xfrm>
            <a:off x="3457337" y="1828625"/>
            <a:ext cx="1412765" cy="543123"/>
          </a:xfrm>
          <a:prstGeom prst="roundRect">
            <a:avLst/>
          </a:prstGeom>
          <a:noFill/>
          <a:ln w="28575" cap="flat" cmpd="sng" algn="ctr">
            <a:solidFill>
              <a:schemeClr val="accent1">
                <a:lumMod val="60000"/>
                <a:lumOff val="40000"/>
              </a:schemeClr>
            </a:solidFill>
            <a:prstDash val="solid"/>
            <a:round/>
            <a:headEnd type="none" w="med" len="med"/>
            <a:tailEnd type="none" w="med" len="med"/>
          </a:ln>
          <a:effectLst/>
        </p:spPr>
        <p:txBody>
          <a:bodyPr/>
          <a:lstStyle/>
          <a:p>
            <a:pPr eaLnBrk="1" hangingPunct="1">
              <a:defRPr/>
            </a:pPr>
            <a:endParaRPr lang="it-IT">
              <a:latin typeface="Trebuchet MS" charset="0"/>
              <a:ea typeface="ＭＳ Ｐゴシック" charset="0"/>
            </a:endParaRPr>
          </a:p>
        </p:txBody>
      </p:sp>
      <p:sp>
        <p:nvSpPr>
          <p:cNvPr id="3" name="CasellaDiTesto 2">
            <a:extLst>
              <a:ext uri="{FF2B5EF4-FFF2-40B4-BE49-F238E27FC236}">
                <a16:creationId xmlns:a16="http://schemas.microsoft.com/office/drawing/2014/main" id="{984AA4C7-B0C2-4C7C-B742-5FB6A92E361D}"/>
              </a:ext>
            </a:extLst>
          </p:cNvPr>
          <p:cNvSpPr txBox="1"/>
          <p:nvPr/>
        </p:nvSpPr>
        <p:spPr>
          <a:xfrm>
            <a:off x="100147" y="293368"/>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Adherence to treatment in literature </a:t>
            </a:r>
            <a:r>
              <a:rPr lang="it-IT" sz="3600" dirty="0">
                <a:solidFill>
                  <a:srgbClr val="C00000"/>
                </a:solidFill>
                <a:latin typeface="Arial Rounded MT Bold" panose="020F0704030504030204" pitchFamily="34" charset="77"/>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D2ED1A55-3D1B-43F1-BE44-F1DDF8EAAE45}"/>
              </a:ext>
            </a:extLst>
          </p:cNvPr>
          <p:cNvSpPr txBox="1"/>
          <p:nvPr/>
        </p:nvSpPr>
        <p:spPr>
          <a:xfrm>
            <a:off x="2778921" y="5335244"/>
            <a:ext cx="6643688" cy="461963"/>
          </a:xfrm>
          <a:prstGeom prst="rect">
            <a:avLst/>
          </a:prstGeom>
          <a:noFill/>
        </p:spPr>
        <p:txBody>
          <a:bodyPr>
            <a:spAutoFit/>
          </a:bodyPr>
          <a:lstStyle/>
          <a:p>
            <a:pPr algn="r">
              <a:defRPr/>
            </a:pPr>
            <a:r>
              <a:rPr lang="it-IT" sz="800" i="1" dirty="0">
                <a:solidFill>
                  <a:srgbClr val="000000"/>
                </a:solidFill>
                <a:latin typeface="Trebuchet MS" panose="020B0703020202090204" pitchFamily="34" charset="0"/>
              </a:rPr>
              <a:t>Source: Conseguenze della non aderenza al l farmaco all’interno del sistema sanitario. Modificata da </a:t>
            </a:r>
            <a:r>
              <a:rPr lang="it-IT" sz="800" i="1" dirty="0" err="1">
                <a:solidFill>
                  <a:srgbClr val="000000"/>
                </a:solidFill>
                <a:latin typeface="Trebuchet MS" panose="020B0703020202090204" pitchFamily="34" charset="0"/>
              </a:rPr>
              <a:t>Iuga</a:t>
            </a:r>
            <a:r>
              <a:rPr lang="it-IT" sz="800" i="1" dirty="0">
                <a:solidFill>
                  <a:srgbClr val="000000"/>
                </a:solidFill>
                <a:latin typeface="Trebuchet MS" panose="020B0703020202090204" pitchFamily="34" charset="0"/>
              </a:rPr>
              <a:t> AO e </a:t>
            </a:r>
            <a:r>
              <a:rPr lang="it-IT" sz="800" i="1" dirty="0" err="1">
                <a:solidFill>
                  <a:srgbClr val="000000"/>
                </a:solidFill>
                <a:latin typeface="Trebuchet MS" panose="020B0703020202090204" pitchFamily="34" charset="0"/>
              </a:rPr>
              <a:t>McGuire</a:t>
            </a:r>
            <a:r>
              <a:rPr lang="it-IT" sz="800" i="1" dirty="0">
                <a:solidFill>
                  <a:srgbClr val="000000"/>
                </a:solidFill>
                <a:latin typeface="Trebuchet MS" panose="020B0703020202090204" pitchFamily="34" charset="0"/>
              </a:rPr>
              <a:t> MJ, </a:t>
            </a:r>
            <a:r>
              <a:rPr lang="it-IT" sz="800" i="1" dirty="0" err="1">
                <a:solidFill>
                  <a:srgbClr val="000000"/>
                </a:solidFill>
                <a:latin typeface="Trebuchet MS" panose="020B0703020202090204" pitchFamily="34" charset="0"/>
              </a:rPr>
              <a:t>Adherence</a:t>
            </a:r>
            <a:r>
              <a:rPr lang="it-IT" sz="800" i="1" dirty="0">
                <a:solidFill>
                  <a:srgbClr val="000000"/>
                </a:solidFill>
                <a:latin typeface="Trebuchet MS" panose="020B0703020202090204" pitchFamily="34" charset="0"/>
              </a:rPr>
              <a:t> and </a:t>
            </a:r>
            <a:r>
              <a:rPr lang="it-IT" sz="800" i="1" dirty="0" err="1">
                <a:solidFill>
                  <a:srgbClr val="000000"/>
                </a:solidFill>
                <a:latin typeface="Trebuchet MS" panose="020B0703020202090204" pitchFamily="34" charset="0"/>
              </a:rPr>
              <a:t>health</a:t>
            </a:r>
            <a:r>
              <a:rPr lang="it-IT" sz="800" i="1" dirty="0">
                <a:solidFill>
                  <a:srgbClr val="000000"/>
                </a:solidFill>
                <a:latin typeface="Trebuchet MS" panose="020B0703020202090204" pitchFamily="34" charset="0"/>
              </a:rPr>
              <a:t> care </a:t>
            </a:r>
            <a:r>
              <a:rPr lang="it-IT" sz="800" i="1" dirty="0" err="1">
                <a:solidFill>
                  <a:srgbClr val="000000"/>
                </a:solidFill>
                <a:latin typeface="Trebuchet MS" panose="020B0703020202090204" pitchFamily="34" charset="0"/>
              </a:rPr>
              <a:t>costs</a:t>
            </a:r>
            <a:r>
              <a:rPr lang="it-IT" sz="800" i="1" dirty="0">
                <a:solidFill>
                  <a:srgbClr val="000000"/>
                </a:solidFill>
                <a:latin typeface="Trebuchet MS" panose="020B0703020202090204" pitchFamily="34" charset="0"/>
              </a:rPr>
              <a:t>. </a:t>
            </a:r>
            <a:r>
              <a:rPr lang="it-IT" sz="800" i="1" dirty="0" err="1">
                <a:solidFill>
                  <a:srgbClr val="000000"/>
                </a:solidFill>
                <a:latin typeface="Trebuchet MS" panose="020B0703020202090204" pitchFamily="34" charset="0"/>
              </a:rPr>
              <a:t>Risk</a:t>
            </a:r>
            <a:r>
              <a:rPr lang="it-IT" sz="800" i="1" dirty="0">
                <a:solidFill>
                  <a:srgbClr val="000000"/>
                </a:solidFill>
                <a:latin typeface="Trebuchet MS" panose="020B0703020202090204" pitchFamily="34" charset="0"/>
              </a:rPr>
              <a:t> </a:t>
            </a:r>
            <a:r>
              <a:rPr lang="it-IT" sz="800" i="1" dirty="0" err="1">
                <a:solidFill>
                  <a:srgbClr val="000000"/>
                </a:solidFill>
                <a:latin typeface="Trebuchet MS" panose="020B0703020202090204" pitchFamily="34" charset="0"/>
              </a:rPr>
              <a:t>Manag</a:t>
            </a:r>
            <a:r>
              <a:rPr lang="it-IT" sz="800" i="1" dirty="0">
                <a:solidFill>
                  <a:srgbClr val="000000"/>
                </a:solidFill>
                <a:latin typeface="Trebuchet MS" panose="020B0703020202090204" pitchFamily="34" charset="0"/>
              </a:rPr>
              <a:t> </a:t>
            </a:r>
            <a:r>
              <a:rPr lang="it-IT" sz="800" i="1" dirty="0" err="1">
                <a:solidFill>
                  <a:srgbClr val="000000"/>
                </a:solidFill>
                <a:latin typeface="Trebuchet MS" panose="020B0703020202090204" pitchFamily="34" charset="0"/>
              </a:rPr>
              <a:t>Health</a:t>
            </a:r>
            <a:r>
              <a:rPr lang="it-IT" sz="800" i="1" dirty="0">
                <a:solidFill>
                  <a:srgbClr val="000000"/>
                </a:solidFill>
                <a:latin typeface="Trebuchet MS" panose="020B0703020202090204" pitchFamily="34" charset="0"/>
              </a:rPr>
              <a:t> Policy 2014; 7: 35-44 </a:t>
            </a:r>
          </a:p>
          <a:p>
            <a:pPr algn="r">
              <a:defRPr/>
            </a:pPr>
            <a:endParaRPr lang="it-IT" sz="800" dirty="0">
              <a:solidFill>
                <a:schemeClr val="tx1">
                  <a:lumMod val="50000"/>
                </a:schemeClr>
              </a:solidFill>
              <a:latin typeface="Trebuchet MS" panose="020B0703020202090204" pitchFamily="34" charset="0"/>
            </a:endParaRPr>
          </a:p>
        </p:txBody>
      </p:sp>
      <p:graphicFrame>
        <p:nvGraphicFramePr>
          <p:cNvPr id="3" name="Diagramma 2">
            <a:extLst>
              <a:ext uri="{FF2B5EF4-FFF2-40B4-BE49-F238E27FC236}">
                <a16:creationId xmlns:a16="http://schemas.microsoft.com/office/drawing/2014/main" id="{838AC81D-3B46-4AA5-AB9C-CB1474DA0A2C}"/>
              </a:ext>
            </a:extLst>
          </p:cNvPr>
          <p:cNvGraphicFramePr/>
          <p:nvPr>
            <p:extLst>
              <p:ext uri="{D42A27DB-BD31-4B8C-83A1-F6EECF244321}">
                <p14:modId xmlns:p14="http://schemas.microsoft.com/office/powerpoint/2010/main" val="2656388693"/>
              </p:ext>
            </p:extLst>
          </p:nvPr>
        </p:nvGraphicFramePr>
        <p:xfrm>
          <a:off x="2778921" y="974404"/>
          <a:ext cx="6643688" cy="407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52657878-3877-4819-B120-CE8E19351E9C}"/>
              </a:ext>
            </a:extLst>
          </p:cNvPr>
          <p:cNvSpPr txBox="1"/>
          <p:nvPr/>
        </p:nvSpPr>
        <p:spPr>
          <a:xfrm>
            <a:off x="100147" y="293368"/>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EB9750B-5AEF-4401-9ED0-84E9A63EBF1E}"/>
              </a:ext>
            </a:extLst>
          </p:cNvPr>
          <p:cNvSpPr>
            <a:spLocks noGrp="1"/>
          </p:cNvSpPr>
          <p:nvPr>
            <p:ph idx="1"/>
          </p:nvPr>
        </p:nvSpPr>
        <p:spPr>
          <a:xfrm>
            <a:off x="2047875" y="1709738"/>
            <a:ext cx="8083550" cy="2354262"/>
          </a:xfrm>
        </p:spPr>
        <p:txBody>
          <a:bodyPr>
            <a:normAutofit fontScale="85000" lnSpcReduction="20000"/>
          </a:bodyPr>
          <a:lstStyle/>
          <a:p>
            <a:pPr marL="0" indent="0" algn="just">
              <a:spcAft>
                <a:spcPts val="600"/>
              </a:spcAft>
              <a:buNone/>
              <a:defRPr/>
            </a:pPr>
            <a:r>
              <a:rPr lang="it-IT" sz="1800" b="1" dirty="0">
                <a:solidFill>
                  <a:schemeClr val="accent1">
                    <a:lumMod val="75000"/>
                  </a:schemeClr>
                </a:solidFill>
              </a:rPr>
              <a:t>CLINICAL OUTCOMES</a:t>
            </a:r>
            <a:endParaRPr lang="it-IT" sz="1800" dirty="0">
              <a:solidFill>
                <a:schemeClr val="tx1">
                  <a:lumMod val="50000"/>
                </a:schemeClr>
              </a:solidFill>
            </a:endParaRPr>
          </a:p>
          <a:p>
            <a:pPr marL="0" indent="0" algn="ctr">
              <a:spcAft>
                <a:spcPts val="600"/>
              </a:spcAft>
              <a:buNone/>
              <a:defRPr/>
            </a:pPr>
            <a:br>
              <a:rPr lang="it-IT" dirty="0">
                <a:solidFill>
                  <a:schemeClr val="tx1">
                    <a:lumMod val="50000"/>
                  </a:schemeClr>
                </a:solidFill>
              </a:rPr>
            </a:br>
            <a:r>
              <a:rPr lang="it-IT" i="1" dirty="0">
                <a:solidFill>
                  <a:schemeClr val="tx1">
                    <a:lumMod val="50000"/>
                  </a:schemeClr>
                </a:solidFill>
              </a:rPr>
              <a:t>«</a:t>
            </a:r>
            <a:r>
              <a:rPr lang="en-GB" dirty="0"/>
              <a:t>Poor adherence severely compromises the effectiveness of treatment and it is associated with increased need of healthcare resource utilization and related costs as well as increased morbidity and mortality, thus affecting patients, Healthcare System and society.</a:t>
            </a:r>
            <a:r>
              <a:rPr lang="it-IT" i="1" dirty="0">
                <a:solidFill>
                  <a:schemeClr val="tx1">
                    <a:lumMod val="50000"/>
                  </a:schemeClr>
                </a:solidFill>
              </a:rPr>
              <a:t>»</a:t>
            </a:r>
          </a:p>
          <a:p>
            <a:pPr marL="0" indent="0" algn="ctr">
              <a:spcAft>
                <a:spcPts val="600"/>
              </a:spcAft>
              <a:buNone/>
              <a:defRPr/>
            </a:pPr>
            <a:r>
              <a:rPr lang="it-IT" sz="1400" i="1" dirty="0">
                <a:solidFill>
                  <a:schemeClr val="tx1">
                    <a:lumMod val="50000"/>
                  </a:schemeClr>
                </a:solidFill>
              </a:rPr>
              <a:t>Source: </a:t>
            </a:r>
            <a:r>
              <a:rPr lang="it-IT" sz="1400" i="1" dirty="0" err="1">
                <a:solidFill>
                  <a:schemeClr val="tx1">
                    <a:lumMod val="50000"/>
                  </a:schemeClr>
                </a:solidFill>
              </a:rPr>
              <a:t>Italian</a:t>
            </a:r>
            <a:r>
              <a:rPr lang="it-IT" sz="1400" i="1" dirty="0">
                <a:solidFill>
                  <a:schemeClr val="tx1">
                    <a:lumMod val="50000"/>
                  </a:schemeClr>
                </a:solidFill>
              </a:rPr>
              <a:t> </a:t>
            </a:r>
            <a:r>
              <a:rPr lang="it-IT" sz="1400" i="1" dirty="0" err="1">
                <a:solidFill>
                  <a:schemeClr val="tx1">
                    <a:lumMod val="50000"/>
                  </a:schemeClr>
                </a:solidFill>
              </a:rPr>
              <a:t>Medicines</a:t>
            </a:r>
            <a:r>
              <a:rPr lang="it-IT" sz="1400" i="1" dirty="0">
                <a:solidFill>
                  <a:schemeClr val="tx1">
                    <a:lumMod val="50000"/>
                  </a:schemeClr>
                </a:solidFill>
              </a:rPr>
              <a:t> Agency (Agenzia Italiana del Farmaco).</a:t>
            </a:r>
          </a:p>
        </p:txBody>
      </p:sp>
      <p:pic>
        <p:nvPicPr>
          <p:cNvPr id="11269" name="Immagine 3">
            <a:extLst>
              <a:ext uri="{FF2B5EF4-FFF2-40B4-BE49-F238E27FC236}">
                <a16:creationId xmlns:a16="http://schemas.microsoft.com/office/drawing/2014/main" id="{8DF973CF-F99C-42F8-81C8-9EC40C97C3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5375" y="4334360"/>
            <a:ext cx="23812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A86E3B2A-C7CA-4442-9658-7A6ABD01AF9C}"/>
              </a:ext>
            </a:extLst>
          </p:cNvPr>
          <p:cNvSpPr txBox="1"/>
          <p:nvPr/>
        </p:nvSpPr>
        <p:spPr>
          <a:xfrm>
            <a:off x="100147" y="293368"/>
            <a:ext cx="11991706" cy="646331"/>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(1) </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Immagine 5">
            <a:extLst>
              <a:ext uri="{FF2B5EF4-FFF2-40B4-BE49-F238E27FC236}">
                <a16:creationId xmlns:a16="http://schemas.microsoft.com/office/drawing/2014/main" id="{C2FA3B7D-93D1-4045-A60F-DA0737952D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330" y="1582667"/>
            <a:ext cx="6883400" cy="3792538"/>
          </a:xfrm>
          <a:prstGeom prst="rect">
            <a:avLst/>
          </a:prstGeom>
          <a:noFill/>
          <a:ln w="38100">
            <a:solidFill>
              <a:srgbClr val="648345"/>
            </a:solidFill>
            <a:miter lim="800000"/>
            <a:headEnd/>
            <a:tailEnd/>
          </a:ln>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E935DEE9-12A6-46DC-8C82-4C2A30C271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5430" y="1233417"/>
            <a:ext cx="2660650" cy="4514850"/>
          </a:xfrm>
          <a:prstGeom prst="rect">
            <a:avLst/>
          </a:prstGeom>
          <a:noFill/>
          <a:ln w="28575">
            <a:solidFill>
              <a:srgbClr val="59002D"/>
            </a:solidFill>
            <a:miter lim="800000"/>
            <a:headEnd/>
            <a:tailEnd/>
          </a:ln>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26D3DF8F-4DA6-4E05-94BD-F39123F31C4D}"/>
              </a:ext>
            </a:extLst>
          </p:cNvPr>
          <p:cNvSpPr txBox="1"/>
          <p:nvPr/>
        </p:nvSpPr>
        <p:spPr>
          <a:xfrm>
            <a:off x="3205163" y="6186488"/>
            <a:ext cx="6856412" cy="215900"/>
          </a:xfrm>
          <a:prstGeom prst="rect">
            <a:avLst/>
          </a:prstGeom>
          <a:noFill/>
        </p:spPr>
        <p:txBody>
          <a:bodyPr>
            <a:spAutoFit/>
          </a:bodyPr>
          <a:lstStyle/>
          <a:p>
            <a:pPr algn="r">
              <a:defRPr/>
            </a:pPr>
            <a:r>
              <a:rPr lang="it-IT" sz="800" i="1" dirty="0">
                <a:solidFill>
                  <a:schemeClr val="tx1">
                    <a:lumMod val="50000"/>
                  </a:schemeClr>
                </a:solidFill>
                <a:latin typeface="Trebuchet MS" panose="020B0703020202090204" pitchFamily="34" charset="0"/>
              </a:rPr>
              <a:t>Source: </a:t>
            </a:r>
            <a:r>
              <a:rPr lang="it-IT" sz="800" i="1" dirty="0" err="1">
                <a:solidFill>
                  <a:schemeClr val="tx1">
                    <a:lumMod val="50000"/>
                  </a:schemeClr>
                </a:solidFill>
                <a:latin typeface="Trebuchet MS" panose="020B0703020202090204" pitchFamily="34" charset="0"/>
              </a:rPr>
              <a:t>Circ</a:t>
            </a:r>
            <a:r>
              <a:rPr lang="it-IT" sz="800" i="1" dirty="0">
                <a:solidFill>
                  <a:schemeClr val="tx1">
                    <a:lumMod val="50000"/>
                  </a:schemeClr>
                </a:solidFill>
                <a:latin typeface="Trebuchet MS" panose="020B0703020202090204" pitchFamily="34" charset="0"/>
              </a:rPr>
              <a:t> Res. 2019 Mar 29;124(7):1124-1140. </a:t>
            </a:r>
            <a:r>
              <a:rPr lang="it-IT" sz="800" i="1" dirty="0" err="1">
                <a:solidFill>
                  <a:schemeClr val="tx1">
                    <a:lumMod val="50000"/>
                  </a:schemeClr>
                </a:solidFill>
                <a:latin typeface="Trebuchet MS" panose="020B0703020202090204" pitchFamily="34" charset="0"/>
              </a:rPr>
              <a:t>doi</a:t>
            </a:r>
            <a:r>
              <a:rPr lang="it-IT" sz="800" i="1" dirty="0">
                <a:solidFill>
                  <a:schemeClr val="tx1">
                    <a:lumMod val="50000"/>
                  </a:schemeClr>
                </a:solidFill>
                <a:latin typeface="Trebuchet MS" panose="020B0703020202090204" pitchFamily="34" charset="0"/>
              </a:rPr>
              <a:t>: 10.1161/CIRCRESAHA.118.313220. </a:t>
            </a:r>
            <a:r>
              <a:rPr lang="it-IT" sz="800" i="1" dirty="0" err="1">
                <a:solidFill>
                  <a:schemeClr val="tx1">
                    <a:lumMod val="50000"/>
                  </a:schemeClr>
                </a:solidFill>
                <a:latin typeface="Trebuchet MS" panose="020B0703020202090204" pitchFamily="34" charset="0"/>
              </a:rPr>
              <a:t>Adherence</a:t>
            </a:r>
            <a:r>
              <a:rPr lang="it-IT" sz="800" i="1" dirty="0">
                <a:solidFill>
                  <a:schemeClr val="tx1">
                    <a:lumMod val="50000"/>
                  </a:schemeClr>
                </a:solidFill>
                <a:latin typeface="Trebuchet MS" panose="020B0703020202090204" pitchFamily="34" charset="0"/>
              </a:rPr>
              <a:t> in </a:t>
            </a:r>
            <a:r>
              <a:rPr lang="it-IT" sz="800" i="1" dirty="0" err="1">
                <a:solidFill>
                  <a:schemeClr val="tx1">
                    <a:lumMod val="50000"/>
                  </a:schemeClr>
                </a:solidFill>
                <a:latin typeface="Trebuchet MS" panose="020B0703020202090204" pitchFamily="34" charset="0"/>
              </a:rPr>
              <a:t>Hypertension</a:t>
            </a:r>
            <a:r>
              <a:rPr lang="it-IT" sz="800" i="1" dirty="0">
                <a:solidFill>
                  <a:schemeClr val="tx1">
                    <a:lumMod val="50000"/>
                  </a:schemeClr>
                </a:solidFill>
                <a:latin typeface="Trebuchet MS" panose="020B0703020202090204" pitchFamily="34" charset="0"/>
              </a:rPr>
              <a:t>. </a:t>
            </a:r>
            <a:r>
              <a:rPr lang="it-IT" sz="800" i="1" dirty="0" err="1">
                <a:solidFill>
                  <a:schemeClr val="tx1">
                    <a:lumMod val="50000"/>
                  </a:schemeClr>
                </a:solidFill>
                <a:latin typeface="Trebuchet MS" panose="020B0703020202090204" pitchFamily="34" charset="0"/>
              </a:rPr>
              <a:t>Burnier</a:t>
            </a:r>
            <a:r>
              <a:rPr lang="it-IT" sz="800" i="1" dirty="0">
                <a:solidFill>
                  <a:schemeClr val="tx1">
                    <a:lumMod val="50000"/>
                  </a:schemeClr>
                </a:solidFill>
                <a:latin typeface="Trebuchet MS" panose="020B0703020202090204" pitchFamily="34" charset="0"/>
              </a:rPr>
              <a:t> M, </a:t>
            </a:r>
            <a:r>
              <a:rPr lang="it-IT" sz="800" i="1" dirty="0" err="1">
                <a:solidFill>
                  <a:schemeClr val="tx1">
                    <a:lumMod val="50000"/>
                  </a:schemeClr>
                </a:solidFill>
                <a:latin typeface="Trebuchet MS" panose="020B0703020202090204" pitchFamily="34" charset="0"/>
              </a:rPr>
              <a:t>Egan</a:t>
            </a:r>
            <a:r>
              <a:rPr lang="it-IT" sz="800" i="1" dirty="0">
                <a:solidFill>
                  <a:schemeClr val="tx1">
                    <a:lumMod val="50000"/>
                  </a:schemeClr>
                </a:solidFill>
                <a:latin typeface="Trebuchet MS" panose="020B0703020202090204" pitchFamily="34" charset="0"/>
              </a:rPr>
              <a:t> BM.</a:t>
            </a:r>
          </a:p>
        </p:txBody>
      </p:sp>
      <p:sp>
        <p:nvSpPr>
          <p:cNvPr id="2" name="CasellaDiTesto 1">
            <a:extLst>
              <a:ext uri="{FF2B5EF4-FFF2-40B4-BE49-F238E27FC236}">
                <a16:creationId xmlns:a16="http://schemas.microsoft.com/office/drawing/2014/main" id="{FB1112B3-7ADD-4841-9909-795F630C9B9A}"/>
              </a:ext>
            </a:extLst>
          </p:cNvPr>
          <p:cNvSpPr txBox="1"/>
          <p:nvPr/>
        </p:nvSpPr>
        <p:spPr>
          <a:xfrm>
            <a:off x="100147" y="293368"/>
            <a:ext cx="11991706" cy="1200329"/>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Clinical outcomes (1.1) </a:t>
            </a:r>
            <a:endParaRPr lang="it-IT" sz="3600" dirty="0">
              <a:solidFill>
                <a:srgbClr val="C00000"/>
              </a:solidFill>
              <a:latin typeface="Arial Rounded MT Bold" panose="020F0704030504030204"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585DE972-9951-436A-9B31-DD75986EBB3F}"/>
              </a:ext>
            </a:extLst>
          </p:cNvPr>
          <p:cNvGrpSpPr/>
          <p:nvPr/>
        </p:nvGrpSpPr>
        <p:grpSpPr>
          <a:xfrm>
            <a:off x="2190336" y="1493697"/>
            <a:ext cx="7172325" cy="3779696"/>
            <a:chOff x="1971675" y="1493697"/>
            <a:chExt cx="8431213" cy="4598989"/>
          </a:xfrm>
        </p:grpSpPr>
        <p:pic>
          <p:nvPicPr>
            <p:cNvPr id="14339" name="Immagine 5">
              <a:extLst>
                <a:ext uri="{FF2B5EF4-FFF2-40B4-BE49-F238E27FC236}">
                  <a16:creationId xmlns:a16="http://schemas.microsoft.com/office/drawing/2014/main" id="{AB5E1330-264D-4121-B6B4-F621DEB2D0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488" y="1534108"/>
              <a:ext cx="64420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Immagine 7">
              <a:extLst>
                <a:ext uri="{FF2B5EF4-FFF2-40B4-BE49-F238E27FC236}">
                  <a16:creationId xmlns:a16="http://schemas.microsoft.com/office/drawing/2014/main" id="{4AD7E14A-5D3D-4E03-9B9A-891A839C0B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675" y="5554523"/>
              <a:ext cx="64658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a:extLst>
                <a:ext uri="{FF2B5EF4-FFF2-40B4-BE49-F238E27FC236}">
                  <a16:creationId xmlns:a16="http://schemas.microsoft.com/office/drawing/2014/main" id="{C1AFB691-597B-41A2-8E41-161DD6FC033C}"/>
                </a:ext>
              </a:extLst>
            </p:cNvPr>
            <p:cNvSpPr/>
            <p:nvPr/>
          </p:nvSpPr>
          <p:spPr bwMode="auto">
            <a:xfrm>
              <a:off x="1971675" y="1493697"/>
              <a:ext cx="6465888" cy="4598988"/>
            </a:xfrm>
            <a:prstGeom prst="rect">
              <a:avLst/>
            </a:prstGeom>
            <a:noFill/>
            <a:ln w="2857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it-IT">
                <a:latin typeface="Trebuchet MS" charset="0"/>
                <a:ea typeface="ＭＳ Ｐゴシック" charset="0"/>
              </a:endParaRPr>
            </a:p>
          </p:txBody>
        </p:sp>
        <p:pic>
          <p:nvPicPr>
            <p:cNvPr id="9" name="Immagine 8">
              <a:extLst>
                <a:ext uri="{FF2B5EF4-FFF2-40B4-BE49-F238E27FC236}">
                  <a16:creationId xmlns:a16="http://schemas.microsoft.com/office/drawing/2014/main" id="{071977C1-CBA9-43F5-82FC-781A4439AD7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7100" y="3058972"/>
              <a:ext cx="5665788" cy="2859088"/>
            </a:xfrm>
            <a:prstGeom prst="rect">
              <a:avLst/>
            </a:prstGeom>
            <a:noFill/>
            <a:ln w="28575">
              <a:solidFill>
                <a:srgbClr val="59002D"/>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CasellaDiTesto 1">
            <a:extLst>
              <a:ext uri="{FF2B5EF4-FFF2-40B4-BE49-F238E27FC236}">
                <a16:creationId xmlns:a16="http://schemas.microsoft.com/office/drawing/2014/main" id="{98E9900D-9011-4561-9494-78E5054DB73E}"/>
              </a:ext>
            </a:extLst>
          </p:cNvPr>
          <p:cNvSpPr txBox="1"/>
          <p:nvPr/>
        </p:nvSpPr>
        <p:spPr>
          <a:xfrm>
            <a:off x="4096373" y="5331091"/>
            <a:ext cx="5356225" cy="338137"/>
          </a:xfrm>
          <a:prstGeom prst="rect">
            <a:avLst/>
          </a:prstGeom>
          <a:noFill/>
        </p:spPr>
        <p:txBody>
          <a:bodyPr wrap="none">
            <a:spAutoFit/>
          </a:bodyPr>
          <a:lstStyle/>
          <a:p>
            <a:pPr algn="r">
              <a:defRPr/>
            </a:pPr>
            <a:r>
              <a:rPr lang="it-IT" sz="800" i="1" dirty="0">
                <a:solidFill>
                  <a:schemeClr val="tx1">
                    <a:lumMod val="75000"/>
                  </a:schemeClr>
                </a:solidFill>
                <a:latin typeface="Trebuchet MS" panose="020B0703020202090204" pitchFamily="34" charset="0"/>
              </a:rPr>
              <a:t>Source: Association of </a:t>
            </a:r>
            <a:r>
              <a:rPr lang="it-IT" sz="800" i="1" dirty="0" err="1">
                <a:solidFill>
                  <a:schemeClr val="tx1">
                    <a:lumMod val="75000"/>
                  </a:schemeClr>
                </a:solidFill>
                <a:latin typeface="Trebuchet MS" panose="020B0703020202090204" pitchFamily="34" charset="0"/>
              </a:rPr>
              <a:t>Statin</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Adherence</a:t>
            </a:r>
            <a:r>
              <a:rPr lang="it-IT" sz="800" i="1" dirty="0">
                <a:solidFill>
                  <a:schemeClr val="tx1">
                    <a:lumMod val="75000"/>
                  </a:schemeClr>
                </a:solidFill>
                <a:latin typeface="Trebuchet MS" panose="020B0703020202090204" pitchFamily="34" charset="0"/>
              </a:rPr>
              <a:t> With </a:t>
            </a:r>
            <a:r>
              <a:rPr lang="it-IT" sz="800" i="1" dirty="0" err="1">
                <a:solidFill>
                  <a:schemeClr val="tx1">
                    <a:lumMod val="75000"/>
                  </a:schemeClr>
                </a:solidFill>
                <a:latin typeface="Trebuchet MS" panose="020B0703020202090204" pitchFamily="34" charset="0"/>
              </a:rPr>
              <a:t>Mortality</a:t>
            </a:r>
            <a:r>
              <a:rPr lang="it-IT" sz="800" i="1" dirty="0">
                <a:solidFill>
                  <a:schemeClr val="tx1">
                    <a:lumMod val="75000"/>
                  </a:schemeClr>
                </a:solidFill>
                <a:latin typeface="Trebuchet MS" panose="020B0703020202090204" pitchFamily="34" charset="0"/>
              </a:rPr>
              <a:t> in </a:t>
            </a:r>
            <a:r>
              <a:rPr lang="it-IT" sz="800" i="1" dirty="0" err="1">
                <a:solidFill>
                  <a:schemeClr val="tx1">
                    <a:lumMod val="75000"/>
                  </a:schemeClr>
                </a:solidFill>
                <a:latin typeface="Trebuchet MS" panose="020B0703020202090204" pitchFamily="34" charset="0"/>
              </a:rPr>
              <a:t>Patients</a:t>
            </a:r>
            <a:r>
              <a:rPr lang="it-IT" sz="800" i="1" dirty="0">
                <a:solidFill>
                  <a:schemeClr val="tx1">
                    <a:lumMod val="75000"/>
                  </a:schemeClr>
                </a:solidFill>
                <a:latin typeface="Trebuchet MS" panose="020B0703020202090204" pitchFamily="34" charset="0"/>
              </a:rPr>
              <a:t> With </a:t>
            </a:r>
            <a:r>
              <a:rPr lang="it-IT" sz="800" i="1" dirty="0" err="1">
                <a:solidFill>
                  <a:schemeClr val="tx1">
                    <a:lumMod val="75000"/>
                  </a:schemeClr>
                </a:solidFill>
                <a:latin typeface="Trebuchet MS" panose="020B0703020202090204" pitchFamily="34" charset="0"/>
              </a:rPr>
              <a:t>Atherosclerotic</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Cardiovascular</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Disease</a:t>
            </a:r>
            <a:r>
              <a:rPr lang="it-IT" sz="800" i="1" dirty="0">
                <a:solidFill>
                  <a:schemeClr val="tx1">
                    <a:lumMod val="75000"/>
                  </a:schemeClr>
                </a:solidFill>
                <a:latin typeface="Trebuchet MS" panose="020B0703020202090204" pitchFamily="34" charset="0"/>
              </a:rPr>
              <a:t>.</a:t>
            </a:r>
          </a:p>
          <a:p>
            <a:pPr algn="r">
              <a:defRPr/>
            </a:pPr>
            <a:r>
              <a:rPr lang="it-IT" sz="800" i="1" dirty="0" err="1">
                <a:solidFill>
                  <a:schemeClr val="tx1">
                    <a:lumMod val="75000"/>
                  </a:schemeClr>
                </a:solidFill>
                <a:latin typeface="Trebuchet MS" panose="020B0703020202090204" pitchFamily="34" charset="0"/>
              </a:rPr>
              <a:t>Rodriguez</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F</a:t>
            </a:r>
            <a:r>
              <a:rPr lang="it-IT" sz="800" i="1" dirty="0">
                <a:solidFill>
                  <a:schemeClr val="tx1">
                    <a:lumMod val="75000"/>
                  </a:schemeClr>
                </a:solidFill>
                <a:latin typeface="Trebuchet MS" panose="020B0703020202090204" pitchFamily="34" charset="0"/>
              </a:rPr>
              <a:t>, Maron DJ, </a:t>
            </a:r>
            <a:r>
              <a:rPr lang="it-IT" sz="800" i="1" dirty="0" err="1">
                <a:solidFill>
                  <a:schemeClr val="tx1">
                    <a:lumMod val="75000"/>
                  </a:schemeClr>
                </a:solidFill>
                <a:latin typeface="Trebuchet MS" panose="020B0703020202090204" pitchFamily="34" charset="0"/>
              </a:rPr>
              <a:t>Knowles</a:t>
            </a:r>
            <a:r>
              <a:rPr lang="it-IT" sz="800" i="1" dirty="0">
                <a:solidFill>
                  <a:schemeClr val="tx1">
                    <a:lumMod val="75000"/>
                  </a:schemeClr>
                </a:solidFill>
                <a:latin typeface="Trebuchet MS" panose="020B0703020202090204" pitchFamily="34" charset="0"/>
              </a:rPr>
              <a:t> JW, </a:t>
            </a:r>
            <a:r>
              <a:rPr lang="it-IT" sz="800" i="1" dirty="0" err="1">
                <a:solidFill>
                  <a:schemeClr val="tx1">
                    <a:lumMod val="75000"/>
                  </a:schemeClr>
                </a:solidFill>
                <a:latin typeface="Trebuchet MS" panose="020B0703020202090204" pitchFamily="34" charset="0"/>
              </a:rPr>
              <a:t>Virani</a:t>
            </a:r>
            <a:r>
              <a:rPr lang="it-IT" sz="800" i="1" dirty="0">
                <a:solidFill>
                  <a:schemeClr val="tx1">
                    <a:lumMod val="75000"/>
                  </a:schemeClr>
                </a:solidFill>
                <a:latin typeface="Trebuchet MS" panose="020B0703020202090204" pitchFamily="34" charset="0"/>
              </a:rPr>
              <a:t> SS, </a:t>
            </a:r>
            <a:r>
              <a:rPr lang="it-IT" sz="800" i="1" dirty="0" err="1">
                <a:solidFill>
                  <a:schemeClr val="tx1">
                    <a:lumMod val="75000"/>
                  </a:schemeClr>
                </a:solidFill>
                <a:latin typeface="Trebuchet MS" panose="020B0703020202090204" pitchFamily="34" charset="0"/>
              </a:rPr>
              <a:t>Lin</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S</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Heidenreich</a:t>
            </a:r>
            <a:r>
              <a:rPr lang="it-IT" sz="800" i="1" dirty="0">
                <a:solidFill>
                  <a:schemeClr val="tx1">
                    <a:lumMod val="75000"/>
                  </a:schemeClr>
                </a:solidFill>
                <a:latin typeface="Trebuchet MS" panose="020B0703020202090204" pitchFamily="34" charset="0"/>
              </a:rPr>
              <a:t> PA. JAMA </a:t>
            </a:r>
            <a:r>
              <a:rPr lang="it-IT" sz="800" i="1" dirty="0" err="1">
                <a:solidFill>
                  <a:schemeClr val="tx1">
                    <a:lumMod val="75000"/>
                  </a:schemeClr>
                </a:solidFill>
                <a:latin typeface="Trebuchet MS" panose="020B0703020202090204" pitchFamily="34" charset="0"/>
              </a:rPr>
              <a:t>Cardiol</a:t>
            </a:r>
            <a:r>
              <a:rPr lang="it-IT" sz="800" i="1" dirty="0">
                <a:solidFill>
                  <a:schemeClr val="tx1">
                    <a:lumMod val="75000"/>
                  </a:schemeClr>
                </a:solidFill>
                <a:latin typeface="Trebuchet MS" panose="020B0703020202090204" pitchFamily="34" charset="0"/>
              </a:rPr>
              <a:t>. 2019 Mar 1;4(3):206-213. </a:t>
            </a:r>
          </a:p>
        </p:txBody>
      </p:sp>
      <p:sp>
        <p:nvSpPr>
          <p:cNvPr id="3" name="CasellaDiTesto 2">
            <a:extLst>
              <a:ext uri="{FF2B5EF4-FFF2-40B4-BE49-F238E27FC236}">
                <a16:creationId xmlns:a16="http://schemas.microsoft.com/office/drawing/2014/main" id="{CC111000-E4E6-432A-BCD4-16CFE511AF88}"/>
              </a:ext>
            </a:extLst>
          </p:cNvPr>
          <p:cNvSpPr txBox="1"/>
          <p:nvPr/>
        </p:nvSpPr>
        <p:spPr>
          <a:xfrm>
            <a:off x="100147" y="293368"/>
            <a:ext cx="11991706" cy="1200329"/>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Clinical outcomes (1.2) </a:t>
            </a:r>
            <a:endParaRPr lang="it-IT" sz="3600" dirty="0">
              <a:solidFill>
                <a:srgbClr val="C00000"/>
              </a:solidFill>
              <a:latin typeface="Arial Rounded MT Bold" panose="020F0704030504030204" pitchFamily="34" charset="77"/>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90922850-652A-4783-B7A7-B91062670AB0}"/>
              </a:ext>
            </a:extLst>
          </p:cNvPr>
          <p:cNvGrpSpPr/>
          <p:nvPr/>
        </p:nvGrpSpPr>
        <p:grpSpPr>
          <a:xfrm>
            <a:off x="2146300" y="1704801"/>
            <a:ext cx="7723257" cy="3448397"/>
            <a:chOff x="1689100" y="1878013"/>
            <a:chExt cx="8524875" cy="4114801"/>
          </a:xfrm>
        </p:grpSpPr>
        <p:pic>
          <p:nvPicPr>
            <p:cNvPr id="16388" name="Immagine 8">
              <a:extLst>
                <a:ext uri="{FF2B5EF4-FFF2-40B4-BE49-F238E27FC236}">
                  <a16:creationId xmlns:a16="http://schemas.microsoft.com/office/drawing/2014/main" id="{D8E32F2B-5A26-4794-B322-1F36EAE1E4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9100" y="1878013"/>
              <a:ext cx="6853238" cy="3382962"/>
            </a:xfrm>
            <a:prstGeom prst="rect">
              <a:avLst/>
            </a:prstGeom>
            <a:noFill/>
            <a:ln w="28575">
              <a:solidFill>
                <a:srgbClr val="648345"/>
              </a:solidFill>
              <a:miter lim="800000"/>
              <a:headEnd/>
              <a:tailEnd/>
            </a:ln>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81C7488E-4779-4930-9057-488736B56D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9713" y="2000251"/>
              <a:ext cx="3624262" cy="3992563"/>
            </a:xfrm>
            <a:prstGeom prst="rect">
              <a:avLst/>
            </a:prstGeom>
            <a:noFill/>
            <a:ln w="28575">
              <a:solidFill>
                <a:srgbClr val="59002D"/>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CasellaDiTesto 1">
            <a:extLst>
              <a:ext uri="{FF2B5EF4-FFF2-40B4-BE49-F238E27FC236}">
                <a16:creationId xmlns:a16="http://schemas.microsoft.com/office/drawing/2014/main" id="{1D61AE5D-CC85-4B17-9DAB-41870D292BAC}"/>
              </a:ext>
            </a:extLst>
          </p:cNvPr>
          <p:cNvSpPr txBox="1"/>
          <p:nvPr/>
        </p:nvSpPr>
        <p:spPr>
          <a:xfrm>
            <a:off x="3066084" y="5255639"/>
            <a:ext cx="6591300" cy="338138"/>
          </a:xfrm>
          <a:prstGeom prst="rect">
            <a:avLst/>
          </a:prstGeom>
          <a:noFill/>
        </p:spPr>
        <p:txBody>
          <a:bodyPr>
            <a:spAutoFit/>
          </a:bodyPr>
          <a:lstStyle/>
          <a:p>
            <a:pPr algn="r">
              <a:defRPr/>
            </a:pPr>
            <a:r>
              <a:rPr lang="it-IT" sz="800" i="1" dirty="0">
                <a:solidFill>
                  <a:schemeClr val="tx1">
                    <a:lumMod val="75000"/>
                  </a:schemeClr>
                </a:solidFill>
                <a:latin typeface="Trebuchet MS" panose="020B0703020202090204" pitchFamily="34" charset="0"/>
              </a:rPr>
              <a:t>Source: </a:t>
            </a:r>
            <a:r>
              <a:rPr lang="it-IT" sz="800" i="1" dirty="0" err="1">
                <a:solidFill>
                  <a:schemeClr val="tx1">
                    <a:lumMod val="75000"/>
                  </a:schemeClr>
                </a:solidFill>
                <a:latin typeface="Trebuchet MS" panose="020B0703020202090204" pitchFamily="34" charset="0"/>
              </a:rPr>
              <a:t>Combined</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Effect</a:t>
            </a:r>
            <a:r>
              <a:rPr lang="it-IT" sz="800" i="1" dirty="0">
                <a:solidFill>
                  <a:schemeClr val="tx1">
                    <a:lumMod val="75000"/>
                  </a:schemeClr>
                </a:solidFill>
                <a:latin typeface="Trebuchet MS" panose="020B0703020202090204" pitchFamily="34" charset="0"/>
              </a:rPr>
              <a:t> of </a:t>
            </a:r>
            <a:r>
              <a:rPr lang="it-IT" sz="800" i="1" dirty="0" err="1">
                <a:solidFill>
                  <a:schemeClr val="tx1">
                    <a:lumMod val="75000"/>
                  </a:schemeClr>
                </a:solidFill>
                <a:latin typeface="Trebuchet MS" panose="020B0703020202090204" pitchFamily="34" charset="0"/>
              </a:rPr>
              <a:t>Income</a:t>
            </a:r>
            <a:r>
              <a:rPr lang="it-IT" sz="800" i="1" dirty="0">
                <a:solidFill>
                  <a:schemeClr val="tx1">
                    <a:lumMod val="75000"/>
                  </a:schemeClr>
                </a:solidFill>
                <a:latin typeface="Trebuchet MS" panose="020B0703020202090204" pitchFamily="34" charset="0"/>
              </a:rPr>
              <a:t> and </a:t>
            </a:r>
            <a:r>
              <a:rPr lang="it-IT" sz="800" i="1" dirty="0" err="1">
                <a:solidFill>
                  <a:schemeClr val="tx1">
                    <a:lumMod val="75000"/>
                  </a:schemeClr>
                </a:solidFill>
                <a:latin typeface="Trebuchet MS" panose="020B0703020202090204" pitchFamily="34" charset="0"/>
              </a:rPr>
              <a:t>Medication</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Adherence</a:t>
            </a:r>
            <a:r>
              <a:rPr lang="it-IT" sz="800" i="1" dirty="0">
                <a:solidFill>
                  <a:schemeClr val="tx1">
                    <a:lumMod val="75000"/>
                  </a:schemeClr>
                </a:solidFill>
                <a:latin typeface="Trebuchet MS" panose="020B0703020202090204" pitchFamily="34" charset="0"/>
              </a:rPr>
              <a:t> on </a:t>
            </a:r>
            <a:r>
              <a:rPr lang="it-IT" sz="800" i="1" dirty="0" err="1">
                <a:solidFill>
                  <a:schemeClr val="tx1">
                    <a:lumMod val="75000"/>
                  </a:schemeClr>
                </a:solidFill>
                <a:latin typeface="Trebuchet MS" panose="020B0703020202090204" pitchFamily="34" charset="0"/>
              </a:rPr>
              <a:t>Mortality</a:t>
            </a:r>
            <a:r>
              <a:rPr lang="it-IT" sz="800" i="1" dirty="0">
                <a:solidFill>
                  <a:schemeClr val="tx1">
                    <a:lumMod val="75000"/>
                  </a:schemeClr>
                </a:solidFill>
                <a:latin typeface="Trebuchet MS" panose="020B0703020202090204" pitchFamily="34" charset="0"/>
              </a:rPr>
              <a:t> in </a:t>
            </a:r>
            <a:r>
              <a:rPr lang="it-IT" sz="800" i="1" dirty="0" err="1">
                <a:solidFill>
                  <a:schemeClr val="tx1">
                    <a:lumMod val="75000"/>
                  </a:schemeClr>
                </a:solidFill>
                <a:latin typeface="Trebuchet MS" panose="020B0703020202090204" pitchFamily="34" charset="0"/>
              </a:rPr>
              <a:t>Newly</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Treated</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Hypertension</a:t>
            </a:r>
            <a:r>
              <a:rPr lang="it-IT" sz="800" i="1" dirty="0">
                <a:solidFill>
                  <a:schemeClr val="tx1">
                    <a:lumMod val="75000"/>
                  </a:schemeClr>
                </a:solidFill>
                <a:latin typeface="Trebuchet MS" panose="020B0703020202090204" pitchFamily="34" charset="0"/>
              </a:rPr>
              <a:t>: Nationwide Study of 16 Million </a:t>
            </a:r>
            <a:r>
              <a:rPr lang="it-IT" sz="800" i="1" dirty="0" err="1">
                <a:solidFill>
                  <a:schemeClr val="tx1">
                    <a:lumMod val="75000"/>
                  </a:schemeClr>
                </a:solidFill>
                <a:latin typeface="Trebuchet MS" panose="020B0703020202090204" pitchFamily="34" charset="0"/>
              </a:rPr>
              <a:t>Person</a:t>
            </a:r>
            <a:r>
              <a:rPr lang="it-IT" sz="800" i="1" dirty="0">
                <a:solidFill>
                  <a:schemeClr val="tx1">
                    <a:lumMod val="75000"/>
                  </a:schemeClr>
                </a:solidFill>
                <a:latin typeface="Trebuchet MS" panose="020B0703020202090204" pitchFamily="34" charset="0"/>
              </a:rPr>
              <a:t>-Years. Lee H, Park JH, Floyd JS, Park </a:t>
            </a:r>
            <a:r>
              <a:rPr lang="it-IT" sz="800" i="1" dirty="0" err="1">
                <a:solidFill>
                  <a:schemeClr val="tx1">
                    <a:lumMod val="75000"/>
                  </a:schemeClr>
                </a:solidFill>
                <a:latin typeface="Trebuchet MS" panose="020B0703020202090204" pitchFamily="34" charset="0"/>
              </a:rPr>
              <a:t>S</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Kim</a:t>
            </a:r>
            <a:r>
              <a:rPr lang="it-IT" sz="800" i="1" dirty="0">
                <a:solidFill>
                  <a:schemeClr val="tx1">
                    <a:lumMod val="75000"/>
                  </a:schemeClr>
                </a:solidFill>
                <a:latin typeface="Trebuchet MS" panose="020B0703020202090204" pitchFamily="34" charset="0"/>
              </a:rPr>
              <a:t> HC. </a:t>
            </a:r>
            <a:r>
              <a:rPr lang="it-IT" sz="800" i="1" dirty="0" err="1">
                <a:solidFill>
                  <a:schemeClr val="tx1">
                    <a:lumMod val="75000"/>
                  </a:schemeClr>
                </a:solidFill>
                <a:latin typeface="Trebuchet MS" panose="020B0703020202090204" pitchFamily="34" charset="0"/>
              </a:rPr>
              <a:t>J</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Am</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Heart</a:t>
            </a:r>
            <a:r>
              <a:rPr lang="it-IT" sz="800" i="1" dirty="0">
                <a:solidFill>
                  <a:schemeClr val="tx1">
                    <a:lumMod val="75000"/>
                  </a:schemeClr>
                </a:solidFill>
                <a:latin typeface="Trebuchet MS" panose="020B0703020202090204" pitchFamily="34" charset="0"/>
              </a:rPr>
              <a:t> </a:t>
            </a:r>
            <a:r>
              <a:rPr lang="it-IT" sz="800" i="1" dirty="0" err="1">
                <a:solidFill>
                  <a:schemeClr val="tx1">
                    <a:lumMod val="75000"/>
                  </a:schemeClr>
                </a:solidFill>
                <a:latin typeface="Trebuchet MS" panose="020B0703020202090204" pitchFamily="34" charset="0"/>
              </a:rPr>
              <a:t>Assoc</a:t>
            </a:r>
            <a:r>
              <a:rPr lang="it-IT" sz="800" i="1" dirty="0">
                <a:solidFill>
                  <a:schemeClr val="tx1">
                    <a:lumMod val="75000"/>
                  </a:schemeClr>
                </a:solidFill>
                <a:latin typeface="Trebuchet MS" panose="020B0703020202090204" pitchFamily="34" charset="0"/>
              </a:rPr>
              <a:t>. 2019 </a:t>
            </a:r>
          </a:p>
        </p:txBody>
      </p:sp>
      <p:sp>
        <p:nvSpPr>
          <p:cNvPr id="5" name="CasellaDiTesto 4">
            <a:extLst>
              <a:ext uri="{FF2B5EF4-FFF2-40B4-BE49-F238E27FC236}">
                <a16:creationId xmlns:a16="http://schemas.microsoft.com/office/drawing/2014/main" id="{FFE76980-1B1B-4457-99CA-C6DCCC98DE31}"/>
              </a:ext>
            </a:extLst>
          </p:cNvPr>
          <p:cNvSpPr txBox="1"/>
          <p:nvPr/>
        </p:nvSpPr>
        <p:spPr>
          <a:xfrm>
            <a:off x="100147" y="293368"/>
            <a:ext cx="11991706" cy="1200329"/>
          </a:xfrm>
          <a:prstGeom prst="rect">
            <a:avLst/>
          </a:prstGeom>
          <a:noFill/>
        </p:spPr>
        <p:txBody>
          <a:bodyPr wrap="square" rtlCol="0">
            <a:spAutoFit/>
          </a:bodyPr>
          <a:lstStyle/>
          <a:p>
            <a:r>
              <a:rPr lang="en-US" sz="3600" dirty="0">
                <a:solidFill>
                  <a:srgbClr val="C00000"/>
                </a:solidFill>
                <a:latin typeface="Arial Rounded MT Bold" panose="020F0704030504030204" pitchFamily="34" charset="77"/>
              </a:rPr>
              <a:t>Why is adherence to treatment so important? Clinical outcomes (1.3) </a:t>
            </a:r>
            <a:endParaRPr lang="it-IT" sz="3600" dirty="0">
              <a:solidFill>
                <a:srgbClr val="C00000"/>
              </a:solidFill>
              <a:latin typeface="Arial Rounded MT Bold" panose="020F0704030504030204" pitchFamily="34" charset="77"/>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1124</Words>
  <Application>Microsoft Office PowerPoint</Application>
  <PresentationFormat>Widescreen</PresentationFormat>
  <Paragraphs>128</Paragraphs>
  <Slides>22</Slides>
  <Notes>5</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22</vt:i4>
      </vt:variant>
    </vt:vector>
  </HeadingPairs>
  <TitlesOfParts>
    <vt:vector size="31" baseType="lpstr">
      <vt:lpstr>Arial</vt:lpstr>
      <vt:lpstr>Arial Rounded MT Bold</vt:lpstr>
      <vt:lpstr>Calibri</vt:lpstr>
      <vt:lpstr>Calibri Light</vt:lpstr>
      <vt:lpstr>Lucida Sans Unicode</vt:lpstr>
      <vt:lpstr>Times New Roman</vt:lpstr>
      <vt:lpstr>Trebuchet MS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lorenzo blasina</dc:creator>
  <cp:lastModifiedBy>Daniela Quaggia</cp:lastModifiedBy>
  <cp:revision>20</cp:revision>
  <dcterms:created xsi:type="dcterms:W3CDTF">2020-10-23T08:46:20Z</dcterms:created>
  <dcterms:modified xsi:type="dcterms:W3CDTF">2020-11-17T15:08:52Z</dcterms:modified>
</cp:coreProperties>
</file>