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300" r:id="rId6"/>
    <p:sldId id="299" r:id="rId7"/>
    <p:sldId id="301" r:id="rId8"/>
    <p:sldId id="302" r:id="rId9"/>
    <p:sldId id="303" r:id="rId10"/>
    <p:sldId id="304" r:id="rId11"/>
    <p:sldId id="263" r:id="rId12"/>
    <p:sldId id="266" r:id="rId13"/>
    <p:sldId id="271" r:id="rId14"/>
    <p:sldId id="305" r:id="rId15"/>
    <p:sldId id="298" r:id="rId16"/>
    <p:sldId id="306" r:id="rId17"/>
    <p:sldId id="307" r:id="rId18"/>
    <p:sldId id="308" r:id="rId19"/>
    <p:sldId id="309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9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48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44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21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57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98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32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44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02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39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92D6-B33D-4917-B8C0-A7BDB83A0708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56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9"/>
            <a:ext cx="12194257" cy="68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Inappropriate </a:t>
            </a:r>
            <a:r>
              <a:rPr lang="it-IT" dirty="0" err="1"/>
              <a:t>diet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794EDF-ECFB-4ED0-B2CC-32B04F37876B}"/>
              </a:ext>
            </a:extLst>
          </p:cNvPr>
          <p:cNvSpPr txBox="1"/>
          <p:nvPr/>
        </p:nvSpPr>
        <p:spPr>
          <a:xfrm>
            <a:off x="628660" y="1690688"/>
            <a:ext cx="43737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Globally in 2017 diet-linked risk factors have been responsible for 11 million deaths worldwide.</a:t>
            </a:r>
          </a:p>
          <a:p>
            <a:pPr algn="ctr"/>
            <a:endParaRPr lang="en-US" sz="2800" dirty="0">
              <a:latin typeface="+mj-lt"/>
            </a:endParaRPr>
          </a:p>
          <a:p>
            <a:pPr algn="ctr"/>
            <a:r>
              <a:rPr lang="en-US" sz="2800" dirty="0">
                <a:latin typeface="+mj-lt"/>
              </a:rPr>
              <a:t>Particularly they were linked to CV diseases, cancer, diabetes.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87132A-2517-4E86-9B49-61AAE830E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61" y="2107619"/>
            <a:ext cx="6247516" cy="307028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5CA9B55-5C75-4056-ADE0-450E9ED80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827"/>
          <a:stretch/>
        </p:blipFill>
        <p:spPr>
          <a:xfrm>
            <a:off x="6198291" y="585876"/>
            <a:ext cx="5545201" cy="11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</a:t>
            </a:r>
            <a:r>
              <a:rPr lang="it-IT" dirty="0" err="1"/>
              <a:t>at</a:t>
            </a:r>
            <a:r>
              <a:rPr lang="it-IT" dirty="0"/>
              <a:t> risk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Country’s</a:t>
            </a:r>
            <a:r>
              <a:rPr lang="it-IT" dirty="0"/>
              <a:t> </a:t>
            </a:r>
            <a:r>
              <a:rPr lang="it-IT" dirty="0" err="1"/>
              <a:t>population</a:t>
            </a:r>
            <a:r>
              <a:rPr lang="it-IT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DA5A6-A29F-4E10-B61F-732295419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072"/>
            <a:ext cx="6373575" cy="4130091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Low risk: Andorra, Austria, </a:t>
            </a:r>
            <a:r>
              <a:rPr lang="it-IT" dirty="0" err="1"/>
              <a:t>Belgium</a:t>
            </a:r>
            <a:r>
              <a:rPr lang="it-IT" dirty="0"/>
              <a:t>*, Cyprus, </a:t>
            </a:r>
            <a:r>
              <a:rPr lang="it-IT" dirty="0" err="1"/>
              <a:t>Denmark</a:t>
            </a:r>
            <a:r>
              <a:rPr lang="it-IT" dirty="0"/>
              <a:t>, </a:t>
            </a:r>
            <a:r>
              <a:rPr lang="it-IT" dirty="0" err="1"/>
              <a:t>Finland</a:t>
            </a:r>
            <a:r>
              <a:rPr lang="it-IT" dirty="0"/>
              <a:t>, France, Germany, </a:t>
            </a:r>
            <a:r>
              <a:rPr lang="it-IT" dirty="0" err="1"/>
              <a:t>Greece</a:t>
            </a:r>
            <a:r>
              <a:rPr lang="it-IT" dirty="0"/>
              <a:t>*, Iceland, </a:t>
            </a:r>
            <a:r>
              <a:rPr lang="it-IT" dirty="0" err="1"/>
              <a:t>Ireland</a:t>
            </a:r>
            <a:r>
              <a:rPr lang="it-IT" dirty="0"/>
              <a:t>, Israel, </a:t>
            </a:r>
            <a:r>
              <a:rPr lang="it-IT" dirty="0" err="1"/>
              <a:t>Italy</a:t>
            </a:r>
            <a:r>
              <a:rPr lang="it-IT" dirty="0"/>
              <a:t>, Luxembourg, Malta, Monaco, The Netherlands*, </a:t>
            </a:r>
            <a:r>
              <a:rPr lang="it-IT" dirty="0" err="1"/>
              <a:t>Norway</a:t>
            </a:r>
            <a:r>
              <a:rPr lang="it-IT" dirty="0"/>
              <a:t>, Portugal, San Marino, Slovenia, </a:t>
            </a:r>
            <a:r>
              <a:rPr lang="it-IT" dirty="0" err="1"/>
              <a:t>Spain</a:t>
            </a:r>
            <a:r>
              <a:rPr lang="it-IT" dirty="0"/>
              <a:t>*, </a:t>
            </a:r>
            <a:r>
              <a:rPr lang="it-IT" dirty="0" err="1"/>
              <a:t>Sweden</a:t>
            </a:r>
            <a:r>
              <a:rPr lang="it-IT" dirty="0"/>
              <a:t>*, </a:t>
            </a:r>
            <a:r>
              <a:rPr lang="it-IT" dirty="0" err="1"/>
              <a:t>Switzerland</a:t>
            </a:r>
            <a:r>
              <a:rPr lang="it-IT" dirty="0"/>
              <a:t> and the United Kingdom.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High risk: Albania, Algeria, Armenia, Azerbaijan, Belarus, Bulgaria, </a:t>
            </a:r>
            <a:r>
              <a:rPr lang="it-IT" dirty="0" err="1"/>
              <a:t>Egypt</a:t>
            </a:r>
            <a:r>
              <a:rPr lang="it-IT" dirty="0"/>
              <a:t>, Georgia, Kazakhstan, Kyrgyzstan, Latvia, FYR Macedonia, Moldova, Russian Federation, </a:t>
            </a:r>
            <a:r>
              <a:rPr lang="it-IT" dirty="0" err="1"/>
              <a:t>Syrian</a:t>
            </a:r>
            <a:r>
              <a:rPr lang="it-IT" dirty="0"/>
              <a:t> </a:t>
            </a:r>
            <a:r>
              <a:rPr lang="it-IT" dirty="0" err="1"/>
              <a:t>Arab</a:t>
            </a:r>
            <a:r>
              <a:rPr lang="it-IT" dirty="0"/>
              <a:t> Republic, Tajikistan, Turkmenistan, Ukraine and Uzbekistan.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EDB6D5-D1A7-4E34-BD5C-3A1883A5BA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54" y="1308168"/>
            <a:ext cx="4099361" cy="40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3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Some of the Risk </a:t>
            </a:r>
            <a:r>
              <a:rPr lang="it-IT" dirty="0" err="1"/>
              <a:t>Factors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in the charts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DA5A6-A29F-4E10-B61F-732295419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2"/>
            <a:ext cx="9603275" cy="4437822"/>
          </a:xfrm>
        </p:spPr>
        <p:txBody>
          <a:bodyPr>
            <a:normAutofit/>
          </a:bodyPr>
          <a:lstStyle/>
          <a:p>
            <a:r>
              <a:rPr lang="it-IT" sz="2800" dirty="0"/>
              <a:t>Risk </a:t>
            </a:r>
            <a:r>
              <a:rPr lang="it-IT" sz="2800" dirty="0" err="1"/>
              <a:t>may</a:t>
            </a:r>
            <a:r>
              <a:rPr lang="it-IT" sz="2800" dirty="0"/>
              <a:t> be </a:t>
            </a:r>
            <a:r>
              <a:rPr lang="it-IT" sz="2800" dirty="0" err="1"/>
              <a:t>different</a:t>
            </a:r>
            <a:r>
              <a:rPr lang="it-IT" sz="2800" dirty="0"/>
              <a:t> </a:t>
            </a:r>
            <a:r>
              <a:rPr lang="it-IT" sz="2800" dirty="0" err="1"/>
              <a:t>if</a:t>
            </a:r>
            <a:r>
              <a:rPr lang="it-IT" sz="2800" dirty="0"/>
              <a:t>:</a:t>
            </a:r>
          </a:p>
          <a:p>
            <a:pPr lvl="1"/>
            <a:r>
              <a:rPr lang="it-IT" sz="2400" dirty="0" err="1"/>
              <a:t>Sedentary</a:t>
            </a:r>
            <a:r>
              <a:rPr lang="it-IT" sz="2400" dirty="0"/>
              <a:t> or obese </a:t>
            </a:r>
            <a:r>
              <a:rPr lang="it-IT" sz="2400" dirty="0" err="1"/>
              <a:t>subjects</a:t>
            </a:r>
            <a:endParaRPr lang="it-IT" sz="2400" dirty="0"/>
          </a:p>
          <a:p>
            <a:pPr lvl="1"/>
            <a:r>
              <a:rPr lang="it-IT" sz="2400" dirty="0" err="1"/>
              <a:t>Diet</a:t>
            </a:r>
            <a:endParaRPr lang="it-IT" sz="2400" dirty="0"/>
          </a:p>
          <a:p>
            <a:pPr lvl="1"/>
            <a:r>
              <a:rPr lang="it-IT" sz="2400" dirty="0"/>
              <a:t>Family history of premature CVD</a:t>
            </a:r>
          </a:p>
          <a:p>
            <a:pPr lvl="1"/>
            <a:r>
              <a:rPr lang="it-IT" sz="2400" dirty="0" err="1"/>
              <a:t>Socially</a:t>
            </a:r>
            <a:r>
              <a:rPr lang="it-IT" sz="2400" dirty="0"/>
              <a:t> </a:t>
            </a:r>
            <a:r>
              <a:rPr lang="it-IT" sz="2400" dirty="0" err="1"/>
              <a:t>deprived</a:t>
            </a:r>
            <a:r>
              <a:rPr lang="it-IT" sz="2400" dirty="0"/>
              <a:t> </a:t>
            </a:r>
            <a:r>
              <a:rPr lang="it-IT" sz="2400" dirty="0" err="1"/>
              <a:t>individuals</a:t>
            </a:r>
            <a:endParaRPr lang="it-IT" sz="2400" dirty="0"/>
          </a:p>
          <a:p>
            <a:pPr lvl="1"/>
            <a:r>
              <a:rPr lang="it-IT" sz="2400" dirty="0"/>
              <a:t>Labs</a:t>
            </a:r>
          </a:p>
          <a:p>
            <a:pPr lvl="1"/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exams</a:t>
            </a:r>
            <a:endParaRPr lang="it-IT" sz="2400" dirty="0"/>
          </a:p>
          <a:p>
            <a:pPr lvl="1"/>
            <a:r>
              <a:rPr lang="it-IT" sz="2400" dirty="0" err="1"/>
              <a:t>Comorbidities</a:t>
            </a:r>
            <a:endParaRPr lang="it-IT" sz="2400" dirty="0"/>
          </a:p>
          <a:p>
            <a:pPr lvl="1"/>
            <a:endParaRPr lang="it-IT" sz="2400" dirty="0"/>
          </a:p>
          <a:p>
            <a:pPr lvl="1"/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E97DE8D-6F9A-47AD-BAC4-CD2DB5297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87" y="1165889"/>
            <a:ext cx="4105013" cy="27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8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Since</a:t>
            </a:r>
            <a:r>
              <a:rPr lang="it-IT" dirty="0"/>
              <a:t> </a:t>
            </a:r>
            <a:r>
              <a:rPr lang="it-IT" dirty="0" err="1"/>
              <a:t>migration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…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1451579" y="19838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>
                <a:effectLst/>
              </a:defRPr>
            </a:lvl1pPr>
            <a:lvl2pPr marL="685800" lvl="1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cap="none" baseline="0">
                <a:effectLst/>
              </a:defRPr>
            </a:lvl2pPr>
            <a:lvl3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effectLst/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cap="none" baseline="0">
                <a:effectLst/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aseline="0">
                <a:effectLst/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aseline="0">
                <a:effectLst/>
              </a:defRPr>
            </a:lvl9pPr>
          </a:lstStyle>
          <a:p>
            <a:r>
              <a:rPr lang="it-IT" dirty="0" err="1"/>
              <a:t>Among</a:t>
            </a:r>
            <a:r>
              <a:rPr lang="it-IT" dirty="0"/>
              <a:t> </a:t>
            </a:r>
            <a:r>
              <a:rPr lang="en-US" dirty="0"/>
              <a:t>first-generation immigrants consider:</a:t>
            </a:r>
          </a:p>
          <a:p>
            <a:pPr lvl="1"/>
            <a:r>
              <a:rPr lang="en-US" dirty="0"/>
              <a:t>Southern Asia: multiply the risk by 1.4</a:t>
            </a:r>
          </a:p>
          <a:p>
            <a:pPr lvl="1"/>
            <a:r>
              <a:rPr lang="en-US" dirty="0"/>
              <a:t>Sub-Saharan Africa and the Caribbean: multiply the risk by 1.3</a:t>
            </a:r>
          </a:p>
          <a:p>
            <a:pPr lvl="1"/>
            <a:r>
              <a:rPr lang="en-US" dirty="0"/>
              <a:t>Western Asia: multiply the risk by 1.2</a:t>
            </a:r>
          </a:p>
          <a:p>
            <a:pPr lvl="1"/>
            <a:r>
              <a:rPr lang="en-US" dirty="0"/>
              <a:t>Northern Africa: multiply the risk by 0.9</a:t>
            </a:r>
          </a:p>
          <a:p>
            <a:pPr lvl="1"/>
            <a:r>
              <a:rPr lang="en-US" dirty="0"/>
              <a:t>Eastern Asia or South America: multiply the risk by 0.7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53438B-2F54-467F-B5C2-DEA0C11EB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130" y="0"/>
            <a:ext cx="2968869" cy="24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63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There’s</a:t>
            </a:r>
            <a:r>
              <a:rPr lang="it-IT" dirty="0"/>
              <a:t> a base under the base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1" y="2004645"/>
            <a:ext cx="5035062" cy="4172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>
                <a:effectLst/>
              </a:defRPr>
            </a:lvl1pPr>
            <a:lvl2pPr marL="685800" lvl="1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cap="none" baseline="0">
                <a:effectLst/>
              </a:defRPr>
            </a:lvl2pPr>
            <a:lvl3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effectLst/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cap="none" baseline="0">
                <a:effectLst/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aseline="0">
                <a:effectLst/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aseline="0">
                <a:effectLst/>
              </a:defRPr>
            </a:lvl9pPr>
          </a:lstStyle>
          <a:p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want</a:t>
            </a:r>
            <a:r>
              <a:rPr lang="it-IT" dirty="0"/>
              <a:t> to </a:t>
            </a:r>
            <a:r>
              <a:rPr lang="it-IT" dirty="0" err="1"/>
              <a:t>aim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a </a:t>
            </a:r>
            <a:r>
              <a:rPr lang="it-IT" dirty="0" err="1"/>
              <a:t>longer</a:t>
            </a:r>
            <a:r>
              <a:rPr lang="it-IT" dirty="0"/>
              <a:t> life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a </a:t>
            </a:r>
            <a:r>
              <a:rPr lang="it-IT" dirty="0" err="1"/>
              <a:t>haigher</a:t>
            </a:r>
            <a:r>
              <a:rPr lang="it-IT" dirty="0"/>
              <a:t> </a:t>
            </a:r>
            <a:r>
              <a:rPr lang="it-IT" dirty="0" err="1"/>
              <a:t>quality</a:t>
            </a:r>
            <a:r>
              <a:rPr lang="it-IT" dirty="0"/>
              <a:t> of life,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target the base of the </a:t>
            </a:r>
            <a:r>
              <a:rPr lang="it-IT" dirty="0" err="1"/>
              <a:t>pyramid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BDAF8D-CBFE-4857-91FC-2395422F9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2712"/>
            <a:ext cx="5948142" cy="39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49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can the </a:t>
            </a:r>
            <a:r>
              <a:rPr lang="it-IT" dirty="0" err="1"/>
              <a:t>population</a:t>
            </a:r>
            <a:r>
              <a:rPr lang="it-IT" dirty="0"/>
              <a:t> strategy be?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1560028"/>
            <a:ext cx="5615355" cy="4172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>
                <a:effectLst/>
              </a:defRPr>
            </a:lvl1pPr>
            <a:lvl2pPr marL="685800" lvl="1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cap="none" baseline="0">
                <a:effectLst/>
              </a:defRPr>
            </a:lvl2pPr>
            <a:lvl3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effectLst/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cap="none" baseline="0">
                <a:effectLst/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aseline="0">
                <a:effectLst/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aseline="0">
                <a:effectLst/>
              </a:defRPr>
            </a:lvl9pPr>
          </a:lstStyle>
          <a:p>
            <a:r>
              <a:rPr lang="it-IT" dirty="0"/>
              <a:t>Evaluation of the </a:t>
            </a:r>
            <a:r>
              <a:rPr lang="it-IT" dirty="0" err="1"/>
              <a:t>whole</a:t>
            </a:r>
            <a:r>
              <a:rPr lang="it-IT" dirty="0"/>
              <a:t> </a:t>
            </a:r>
            <a:r>
              <a:rPr lang="it-IT" dirty="0" err="1"/>
              <a:t>population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a database </a:t>
            </a:r>
            <a:r>
              <a:rPr lang="it-IT" dirty="0" err="1"/>
              <a:t>analysis</a:t>
            </a:r>
            <a:endParaRPr lang="it-IT" dirty="0"/>
          </a:p>
          <a:p>
            <a:r>
              <a:rPr lang="it-IT" dirty="0"/>
              <a:t>Shift from a </a:t>
            </a:r>
            <a:r>
              <a:rPr lang="it-IT" dirty="0" err="1"/>
              <a:t>waiting</a:t>
            </a:r>
            <a:r>
              <a:rPr lang="it-IT" dirty="0"/>
              <a:t> medicine to an </a:t>
            </a:r>
            <a:r>
              <a:rPr lang="it-IT" dirty="0" err="1"/>
              <a:t>initiative</a:t>
            </a:r>
            <a:r>
              <a:rPr lang="it-IT" dirty="0"/>
              <a:t> medicine</a:t>
            </a:r>
          </a:p>
          <a:p>
            <a:r>
              <a:rPr lang="it-IT" dirty="0" err="1"/>
              <a:t>Approach</a:t>
            </a:r>
            <a:r>
              <a:rPr lang="it-IT" dirty="0"/>
              <a:t> can be </a:t>
            </a:r>
            <a:r>
              <a:rPr lang="it-IT" dirty="0" err="1"/>
              <a:t>done</a:t>
            </a:r>
            <a:r>
              <a:rPr lang="it-IT" dirty="0"/>
              <a:t> inside a </a:t>
            </a:r>
            <a:r>
              <a:rPr lang="it-IT" dirty="0" err="1"/>
              <a:t>medical</a:t>
            </a:r>
            <a:r>
              <a:rPr lang="it-IT" dirty="0"/>
              <a:t> clinic or </a:t>
            </a:r>
            <a:r>
              <a:rPr lang="it-IT" dirty="0" err="1"/>
              <a:t>outside</a:t>
            </a:r>
            <a:endParaRPr lang="it-IT" dirty="0"/>
          </a:p>
          <a:p>
            <a:r>
              <a:rPr lang="it-IT" dirty="0"/>
              <a:t>Must be </a:t>
            </a:r>
            <a:r>
              <a:rPr lang="it-IT" dirty="0" err="1"/>
              <a:t>considered</a:t>
            </a:r>
            <a:r>
              <a:rPr lang="it-IT" dirty="0"/>
              <a:t> the social </a:t>
            </a:r>
            <a:r>
              <a:rPr lang="it-IT" dirty="0" err="1"/>
              <a:t>aspects</a:t>
            </a:r>
            <a:r>
              <a:rPr lang="it-IT" dirty="0"/>
              <a:t> and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health</a:t>
            </a:r>
            <a:r>
              <a:rPr lang="it-IT" dirty="0"/>
              <a:t> </a:t>
            </a:r>
            <a:r>
              <a:rPr lang="it-IT" dirty="0" err="1"/>
              <a:t>aspects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7D669D3-874A-45DD-91D2-2194C0AE7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"/>
          <a:stretch/>
        </p:blipFill>
        <p:spPr>
          <a:xfrm>
            <a:off x="6453555" y="1332636"/>
            <a:ext cx="5738446" cy="39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29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can the </a:t>
            </a:r>
            <a:r>
              <a:rPr lang="it-IT" dirty="0" err="1"/>
              <a:t>population</a:t>
            </a:r>
            <a:r>
              <a:rPr lang="it-IT" dirty="0"/>
              <a:t> strategy be?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1342841"/>
            <a:ext cx="7664116" cy="4172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>
                <a:effectLst/>
              </a:defRPr>
            </a:lvl1pPr>
            <a:lvl2pPr marL="685800" lvl="1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cap="none" baseline="0">
                <a:effectLst/>
              </a:defRPr>
            </a:lvl2pPr>
            <a:lvl3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effectLst/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cap="none" baseline="0">
                <a:effectLst/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aseline="0">
                <a:effectLst/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aseline="0">
                <a:effectLst/>
              </a:defRPr>
            </a:lvl9pPr>
          </a:lstStyle>
          <a:p>
            <a:r>
              <a:rPr lang="it-IT" dirty="0"/>
              <a:t>Policy makers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adopt</a:t>
            </a:r>
            <a:r>
              <a:rPr lang="it-IT" dirty="0"/>
              <a:t> strategies for CVD </a:t>
            </a:r>
            <a:r>
              <a:rPr lang="it-IT" dirty="0" err="1"/>
              <a:t>prevention</a:t>
            </a:r>
            <a:r>
              <a:rPr lang="it-IT" dirty="0"/>
              <a:t> and doctors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advocate</a:t>
            </a:r>
            <a:r>
              <a:rPr lang="it-IT" dirty="0"/>
              <a:t> for </a:t>
            </a:r>
            <a:r>
              <a:rPr lang="it-IT" dirty="0" err="1"/>
              <a:t>them</a:t>
            </a:r>
            <a:r>
              <a:rPr lang="it-IT" dirty="0"/>
              <a:t>:</a:t>
            </a:r>
          </a:p>
          <a:p>
            <a:pPr lvl="1"/>
            <a:r>
              <a:rPr lang="it-IT" dirty="0" err="1"/>
              <a:t>Taxation</a:t>
            </a:r>
            <a:r>
              <a:rPr lang="it-IT" dirty="0"/>
              <a:t> of </a:t>
            </a:r>
            <a:r>
              <a:rPr lang="it-IT" dirty="0" err="1"/>
              <a:t>tobacco</a:t>
            </a:r>
            <a:r>
              <a:rPr lang="it-IT" dirty="0"/>
              <a:t>, </a:t>
            </a:r>
            <a:r>
              <a:rPr lang="it-IT" dirty="0" err="1"/>
              <a:t>salt</a:t>
            </a:r>
            <a:r>
              <a:rPr lang="it-IT" dirty="0"/>
              <a:t>, sugar and alcohol (and </a:t>
            </a:r>
            <a:r>
              <a:rPr lang="it-IT" dirty="0" err="1"/>
              <a:t>reinvestments</a:t>
            </a:r>
            <a:r>
              <a:rPr lang="it-IT" dirty="0"/>
              <a:t> of the revenues on preventive strategies)</a:t>
            </a:r>
          </a:p>
          <a:p>
            <a:pPr lvl="1"/>
            <a:r>
              <a:rPr lang="it-IT" dirty="0" err="1"/>
              <a:t>Limitation</a:t>
            </a:r>
            <a:r>
              <a:rPr lang="it-IT" dirty="0"/>
              <a:t> of smoking </a:t>
            </a:r>
            <a:r>
              <a:rPr lang="it-IT" dirty="0" err="1"/>
              <a:t>permissions</a:t>
            </a:r>
            <a:endParaRPr lang="it-IT" dirty="0"/>
          </a:p>
          <a:p>
            <a:pPr lvl="1"/>
            <a:r>
              <a:rPr lang="it-IT" dirty="0"/>
              <a:t>Strategies to </a:t>
            </a:r>
            <a:r>
              <a:rPr lang="it-IT" dirty="0" err="1"/>
              <a:t>limit</a:t>
            </a:r>
            <a:r>
              <a:rPr lang="it-IT" dirty="0"/>
              <a:t> </a:t>
            </a:r>
            <a:r>
              <a:rPr lang="it-IT" dirty="0" err="1"/>
              <a:t>child</a:t>
            </a:r>
            <a:r>
              <a:rPr lang="it-IT" dirty="0"/>
              <a:t> </a:t>
            </a:r>
            <a:r>
              <a:rPr lang="it-IT" dirty="0" err="1"/>
              <a:t>obesity</a:t>
            </a:r>
            <a:r>
              <a:rPr lang="it-IT" dirty="0"/>
              <a:t> (</a:t>
            </a:r>
            <a:r>
              <a:rPr lang="it-IT" dirty="0" err="1"/>
              <a:t>avoid</a:t>
            </a:r>
            <a:r>
              <a:rPr lang="it-IT" dirty="0"/>
              <a:t> snack dispensers in schools, incentives on </a:t>
            </a:r>
            <a:r>
              <a:rPr lang="it-IT" dirty="0" err="1"/>
              <a:t>physical</a:t>
            </a:r>
            <a:r>
              <a:rPr lang="it-IT" dirty="0"/>
              <a:t> activities, gyms)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EF638C3-CB87-42C1-BD8B-A55A7A7E9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181" y="1342841"/>
            <a:ext cx="3487819" cy="19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71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can the </a:t>
            </a:r>
            <a:r>
              <a:rPr lang="it-IT" dirty="0" err="1"/>
              <a:t>population</a:t>
            </a:r>
            <a:r>
              <a:rPr lang="it-IT" dirty="0"/>
              <a:t> strategy be?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1342841"/>
            <a:ext cx="7865981" cy="4172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>
                <a:effectLst/>
              </a:defRPr>
            </a:lvl1pPr>
            <a:lvl2pPr marL="685800" lvl="1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cap="none" baseline="0">
                <a:effectLst/>
              </a:defRPr>
            </a:lvl2pPr>
            <a:lvl3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effectLst/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cap="none" baseline="0">
                <a:effectLst/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aseline="0">
                <a:effectLst/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aseline="0">
                <a:effectLst/>
              </a:defRPr>
            </a:lvl9pPr>
          </a:lstStyle>
          <a:p>
            <a:r>
              <a:rPr lang="it-IT" dirty="0"/>
              <a:t>Policy makers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adopt</a:t>
            </a:r>
            <a:r>
              <a:rPr lang="it-IT" dirty="0"/>
              <a:t> strategies for CVD </a:t>
            </a:r>
            <a:r>
              <a:rPr lang="it-IT" dirty="0" err="1"/>
              <a:t>prevention</a:t>
            </a:r>
            <a:r>
              <a:rPr lang="it-IT" dirty="0"/>
              <a:t> and doctors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advocate</a:t>
            </a:r>
            <a:r>
              <a:rPr lang="it-IT" dirty="0"/>
              <a:t> for </a:t>
            </a:r>
            <a:r>
              <a:rPr lang="it-IT" dirty="0" err="1"/>
              <a:t>them</a:t>
            </a:r>
            <a:r>
              <a:rPr lang="it-IT" dirty="0"/>
              <a:t>:</a:t>
            </a:r>
          </a:p>
          <a:p>
            <a:pPr lvl="1"/>
            <a:r>
              <a:rPr lang="it-IT" dirty="0" err="1"/>
              <a:t>Realize</a:t>
            </a:r>
            <a:r>
              <a:rPr lang="it-IT" dirty="0"/>
              <a:t> public </a:t>
            </a:r>
            <a:r>
              <a:rPr lang="it-IT" dirty="0" err="1"/>
              <a:t>courses</a:t>
            </a:r>
            <a:r>
              <a:rPr lang="it-IT" dirty="0"/>
              <a:t> for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education</a:t>
            </a:r>
            <a:r>
              <a:rPr lang="it-IT" dirty="0"/>
              <a:t> for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ages</a:t>
            </a:r>
            <a:endParaRPr lang="it-IT" dirty="0"/>
          </a:p>
          <a:p>
            <a:pPr lvl="1"/>
            <a:r>
              <a:rPr lang="it-IT" dirty="0" err="1"/>
              <a:t>Enhance</a:t>
            </a:r>
            <a:r>
              <a:rPr lang="it-IT" dirty="0"/>
              <a:t> </a:t>
            </a:r>
            <a:r>
              <a:rPr lang="it-IT" dirty="0" err="1"/>
              <a:t>health</a:t>
            </a:r>
            <a:r>
              <a:rPr lang="it-IT" dirty="0"/>
              <a:t> </a:t>
            </a:r>
            <a:r>
              <a:rPr lang="it-IT" dirty="0" err="1"/>
              <a:t>education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school</a:t>
            </a:r>
          </a:p>
          <a:p>
            <a:pPr lvl="1"/>
            <a:r>
              <a:rPr lang="it-IT" dirty="0" err="1"/>
              <a:t>Let</a:t>
            </a:r>
            <a:r>
              <a:rPr lang="it-IT" dirty="0"/>
              <a:t> the services for smoking and alcohol </a:t>
            </a:r>
            <a:r>
              <a:rPr lang="it-IT" dirty="0" err="1"/>
              <a:t>cessation</a:t>
            </a:r>
            <a:r>
              <a:rPr lang="it-IT" dirty="0"/>
              <a:t> be </a:t>
            </a:r>
            <a:r>
              <a:rPr lang="it-IT" dirty="0" err="1"/>
              <a:t>accessible</a:t>
            </a:r>
            <a:r>
              <a:rPr lang="it-IT" dirty="0"/>
              <a:t> and free</a:t>
            </a:r>
          </a:p>
          <a:p>
            <a:pPr lvl="1"/>
            <a:r>
              <a:rPr lang="it-IT" dirty="0" err="1"/>
              <a:t>Enable</a:t>
            </a:r>
            <a:r>
              <a:rPr lang="it-IT" dirty="0"/>
              <a:t> strategies to reduce </a:t>
            </a:r>
            <a:r>
              <a:rPr lang="it-IT" dirty="0" err="1"/>
              <a:t>pollution</a:t>
            </a:r>
            <a:r>
              <a:rPr lang="it-IT" dirty="0"/>
              <a:t> and </a:t>
            </a:r>
            <a:r>
              <a:rPr lang="it-IT" dirty="0" err="1"/>
              <a:t>prefer</a:t>
            </a:r>
            <a:r>
              <a:rPr lang="it-IT" dirty="0"/>
              <a:t> non </a:t>
            </a:r>
            <a:r>
              <a:rPr lang="it-IT" dirty="0" err="1"/>
              <a:t>polluting</a:t>
            </a:r>
            <a:r>
              <a:rPr lang="it-IT" dirty="0"/>
              <a:t> </a:t>
            </a:r>
            <a:r>
              <a:rPr lang="it-IT" dirty="0" err="1"/>
              <a:t>means</a:t>
            </a:r>
            <a:r>
              <a:rPr lang="it-IT" dirty="0"/>
              <a:t> of </a:t>
            </a:r>
            <a:r>
              <a:rPr lang="it-IT" dirty="0" err="1"/>
              <a:t>transport</a:t>
            </a: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EF638C3-CB87-42C1-BD8B-A55A7A7E9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181" y="1342841"/>
            <a:ext cx="3487819" cy="19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78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can the </a:t>
            </a:r>
            <a:r>
              <a:rPr lang="it-IT" dirty="0" err="1"/>
              <a:t>population</a:t>
            </a:r>
            <a:r>
              <a:rPr lang="it-IT" dirty="0"/>
              <a:t> strategy be?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1342841"/>
            <a:ext cx="7865981" cy="4172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>
                <a:effectLst/>
              </a:defRPr>
            </a:lvl1pPr>
            <a:lvl2pPr marL="685800" lvl="1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cap="none" baseline="0">
                <a:effectLst/>
              </a:defRPr>
            </a:lvl2pPr>
            <a:lvl3pPr marL="1143000" lvl="2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effectLst/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cap="none" baseline="0">
                <a:effectLst/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effectLst/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aseline="0">
                <a:effectLst/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baseline="0">
                <a:effectLst/>
              </a:defRPr>
            </a:lvl9pPr>
          </a:lstStyle>
          <a:p>
            <a:r>
              <a:rPr lang="it-IT" dirty="0"/>
              <a:t>Doctors and Local </a:t>
            </a:r>
            <a:r>
              <a:rPr lang="it-IT" dirty="0" err="1"/>
              <a:t>Health</a:t>
            </a:r>
            <a:r>
              <a:rPr lang="it-IT" dirty="0"/>
              <a:t> </a:t>
            </a:r>
            <a:r>
              <a:rPr lang="it-IT" dirty="0" err="1"/>
              <a:t>Authorities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:</a:t>
            </a:r>
          </a:p>
          <a:p>
            <a:pPr lvl="1"/>
            <a:r>
              <a:rPr lang="it-IT" dirty="0" err="1"/>
              <a:t>Analyze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’ databases to track people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higher</a:t>
            </a:r>
            <a:r>
              <a:rPr lang="it-IT" dirty="0"/>
              <a:t> risk of CVD</a:t>
            </a:r>
          </a:p>
          <a:p>
            <a:pPr lvl="1"/>
            <a:r>
              <a:rPr lang="it-IT" dirty="0"/>
              <a:t>Be </a:t>
            </a:r>
            <a:r>
              <a:rPr lang="it-IT" dirty="0" err="1"/>
              <a:t>able</a:t>
            </a:r>
            <a:r>
              <a:rPr lang="it-IT" dirty="0"/>
              <a:t> to screen </a:t>
            </a:r>
            <a:r>
              <a:rPr lang="it-IT" dirty="0" err="1"/>
              <a:t>all</a:t>
            </a:r>
            <a:r>
              <a:rPr lang="it-IT" dirty="0"/>
              <a:t> the people in the </a:t>
            </a:r>
            <a:r>
              <a:rPr lang="it-IT" dirty="0" err="1"/>
              <a:t>ages</a:t>
            </a:r>
            <a:r>
              <a:rPr lang="it-IT" dirty="0"/>
              <a:t>/</a:t>
            </a:r>
            <a:r>
              <a:rPr lang="it-IT" dirty="0" err="1"/>
              <a:t>populations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risk</a:t>
            </a:r>
          </a:p>
          <a:p>
            <a:pPr lvl="1"/>
            <a:r>
              <a:rPr lang="it-IT" dirty="0" err="1"/>
              <a:t>Deal</a:t>
            </a:r>
            <a:r>
              <a:rPr lang="it-IT" dirty="0"/>
              <a:t> with policy makers to </a:t>
            </a:r>
            <a:r>
              <a:rPr lang="it-IT" dirty="0" err="1"/>
              <a:t>realize</a:t>
            </a:r>
            <a:r>
              <a:rPr lang="it-IT" dirty="0"/>
              <a:t> </a:t>
            </a:r>
            <a:r>
              <a:rPr lang="it-IT" dirty="0" err="1"/>
              <a:t>initiatives</a:t>
            </a:r>
            <a:r>
              <a:rPr lang="it-IT" dirty="0"/>
              <a:t> for </a:t>
            </a:r>
            <a:r>
              <a:rPr lang="it-IT" dirty="0" err="1"/>
              <a:t>cardiovascular</a:t>
            </a:r>
            <a:r>
              <a:rPr lang="it-IT" dirty="0"/>
              <a:t> </a:t>
            </a:r>
            <a:r>
              <a:rPr lang="it-IT" dirty="0" err="1"/>
              <a:t>prevention</a:t>
            </a:r>
            <a:r>
              <a:rPr lang="it-IT" dirty="0"/>
              <a:t> </a:t>
            </a:r>
            <a:r>
              <a:rPr lang="it-IT" dirty="0" err="1"/>
              <a:t>directly</a:t>
            </a:r>
            <a:r>
              <a:rPr lang="it-IT" dirty="0"/>
              <a:t> on the </a:t>
            </a:r>
            <a:r>
              <a:rPr lang="it-IT" dirty="0" err="1"/>
              <a:t>population</a:t>
            </a:r>
            <a:endParaRPr lang="it-IT" dirty="0"/>
          </a:p>
          <a:p>
            <a:pPr lvl="1"/>
            <a:r>
              <a:rPr lang="it-IT" dirty="0" err="1"/>
              <a:t>Provide</a:t>
            </a:r>
            <a:r>
              <a:rPr lang="it-IT" dirty="0"/>
              <a:t> services </a:t>
            </a:r>
            <a:r>
              <a:rPr lang="it-IT" dirty="0" err="1"/>
              <a:t>aiming</a:t>
            </a:r>
            <a:r>
              <a:rPr lang="it-IT" dirty="0"/>
              <a:t> control of CV risk </a:t>
            </a:r>
            <a:r>
              <a:rPr lang="it-IT" dirty="0" err="1"/>
              <a:t>factors</a:t>
            </a:r>
            <a:endParaRPr lang="it-IT" dirty="0"/>
          </a:p>
          <a:p>
            <a:pPr lvl="1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49243E-F92A-4985-AA38-435E235977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11" y="1342841"/>
            <a:ext cx="3312089" cy="22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12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804519"/>
            <a:ext cx="9603275" cy="1049235"/>
          </a:xfrm>
        </p:spPr>
        <p:txBody>
          <a:bodyPr/>
          <a:lstStyle/>
          <a:p>
            <a:pPr algn="ctr"/>
            <a:r>
              <a:rPr lang="it-IT" dirty="0"/>
              <a:t>Thank </a:t>
            </a:r>
            <a:r>
              <a:rPr lang="it-IT" dirty="0" err="1"/>
              <a:t>you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572C8B-00DF-4BF5-AA97-3BF2442EB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06" y="1853754"/>
            <a:ext cx="4342985" cy="35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9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30D5AC-A3C1-4E54-A7A5-F0A0D5A918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Cardiovascular</a:t>
            </a:r>
            <a:r>
              <a:rPr lang="it-IT" dirty="0"/>
              <a:t> risk: a </a:t>
            </a:r>
            <a:r>
              <a:rPr lang="it-IT" dirty="0" err="1"/>
              <a:t>population</a:t>
            </a:r>
            <a:r>
              <a:rPr lang="it-IT" dirty="0"/>
              <a:t> </a:t>
            </a:r>
            <a:r>
              <a:rPr lang="it-IT" dirty="0" err="1"/>
              <a:t>oriented</a:t>
            </a:r>
            <a:r>
              <a:rPr lang="it-IT" dirty="0"/>
              <a:t> </a:t>
            </a:r>
            <a:r>
              <a:rPr lang="it-IT" dirty="0" err="1"/>
              <a:t>approach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CC41EA8-D123-4C7C-889C-E420EF2A0A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Stratification of the whole population in risk class</a:t>
            </a:r>
          </a:p>
          <a:p>
            <a:r>
              <a:rPr lang="en-US" dirty="0"/>
              <a:t>appropriate measures on large numbers.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568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</a:t>
            </a:r>
            <a:r>
              <a:rPr lang="it-IT" dirty="0" err="1"/>
              <a:t>is</a:t>
            </a:r>
            <a:r>
              <a:rPr lang="it-IT" dirty="0"/>
              <a:t> CV risk </a:t>
            </a:r>
            <a:r>
              <a:rPr lang="it-IT" dirty="0" err="1"/>
              <a:t>measured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DA5A6-A29F-4E10-B61F-732295419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051"/>
            <a:ext cx="4644421" cy="4147676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Evaluation of CV events/</a:t>
            </a:r>
            <a:r>
              <a:rPr lang="it-IT" dirty="0" err="1"/>
              <a:t>mortality</a:t>
            </a:r>
            <a:r>
              <a:rPr lang="it-IT" dirty="0"/>
              <a:t> </a:t>
            </a:r>
            <a:r>
              <a:rPr lang="it-IT" dirty="0" err="1"/>
              <a:t>incidence</a:t>
            </a:r>
            <a:r>
              <a:rPr lang="it-IT" dirty="0"/>
              <a:t> </a:t>
            </a:r>
            <a:r>
              <a:rPr lang="it-IT" dirty="0" err="1"/>
              <a:t>considering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variables</a:t>
            </a:r>
            <a:endParaRPr lang="it-IT" dirty="0"/>
          </a:p>
          <a:p>
            <a:pPr lvl="1"/>
            <a:r>
              <a:rPr lang="it-IT" dirty="0"/>
              <a:t>Sex</a:t>
            </a:r>
          </a:p>
          <a:p>
            <a:pPr lvl="1"/>
            <a:r>
              <a:rPr lang="it-IT" dirty="0"/>
              <a:t>Age (</a:t>
            </a:r>
            <a:r>
              <a:rPr lang="it-IT" dirty="0" err="1"/>
              <a:t>considered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50-69 </a:t>
            </a:r>
            <a:r>
              <a:rPr lang="it-IT" dirty="0" err="1"/>
              <a:t>years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Cholesterol</a:t>
            </a:r>
            <a:r>
              <a:rPr lang="it-IT" dirty="0"/>
              <a:t>/HDL/LDL</a:t>
            </a:r>
          </a:p>
          <a:p>
            <a:pPr lvl="1"/>
            <a:r>
              <a:rPr lang="it-IT" dirty="0"/>
              <a:t>Blood pressure</a:t>
            </a:r>
          </a:p>
          <a:p>
            <a:pPr lvl="1"/>
            <a:r>
              <a:rPr lang="it-IT" dirty="0"/>
              <a:t>Smoking status</a:t>
            </a:r>
          </a:p>
          <a:p>
            <a:pPr lvl="1"/>
            <a:r>
              <a:rPr lang="it-IT" dirty="0"/>
              <a:t>BMI</a:t>
            </a:r>
          </a:p>
          <a:p>
            <a:pPr lvl="1"/>
            <a:r>
              <a:rPr lang="it-IT" dirty="0" err="1"/>
              <a:t>Ethnicity</a:t>
            </a:r>
            <a:endParaRPr lang="it-IT" dirty="0"/>
          </a:p>
          <a:p>
            <a:pPr lvl="1"/>
            <a:r>
              <a:rPr lang="it-IT" dirty="0" err="1"/>
              <a:t>Diabetes</a:t>
            </a:r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7A4BA4-7EA3-431C-A74E-F2464DE2F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234" y="371417"/>
            <a:ext cx="4513354" cy="451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High risk </a:t>
            </a:r>
            <a:r>
              <a:rPr lang="it-IT" dirty="0" err="1"/>
              <a:t>outside</a:t>
            </a:r>
            <a:r>
              <a:rPr lang="it-IT" dirty="0"/>
              <a:t> the charts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DA5A6-A29F-4E10-B61F-732295419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Some </a:t>
            </a:r>
            <a:r>
              <a:rPr lang="it-IT" dirty="0" err="1"/>
              <a:t>categories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considered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high/</a:t>
            </a:r>
            <a:r>
              <a:rPr lang="it-IT" dirty="0" err="1"/>
              <a:t>very</a:t>
            </a:r>
            <a:r>
              <a:rPr lang="it-IT" dirty="0"/>
              <a:t> high risk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outside</a:t>
            </a:r>
            <a:r>
              <a:rPr lang="it-IT" dirty="0"/>
              <a:t> the charts:</a:t>
            </a:r>
          </a:p>
          <a:p>
            <a:pPr lvl="1"/>
            <a:r>
              <a:rPr lang="it-IT" dirty="0" err="1"/>
              <a:t>Documented</a:t>
            </a:r>
            <a:r>
              <a:rPr lang="it-IT" dirty="0"/>
              <a:t> CV </a:t>
            </a:r>
            <a:r>
              <a:rPr lang="it-IT" dirty="0" err="1"/>
              <a:t>disease</a:t>
            </a:r>
            <a:endParaRPr lang="it-IT" dirty="0"/>
          </a:p>
          <a:p>
            <a:pPr lvl="1"/>
            <a:r>
              <a:rPr lang="it-IT" dirty="0" err="1"/>
              <a:t>Diabetes</a:t>
            </a:r>
            <a:r>
              <a:rPr lang="it-IT" dirty="0"/>
              <a:t> </a:t>
            </a:r>
            <a:r>
              <a:rPr lang="it-IT" dirty="0" err="1"/>
              <a:t>Mellitus</a:t>
            </a:r>
            <a:endParaRPr lang="it-IT" dirty="0"/>
          </a:p>
          <a:p>
            <a:pPr lvl="1"/>
            <a:r>
              <a:rPr lang="it-IT" dirty="0" err="1"/>
              <a:t>Chronic</a:t>
            </a:r>
            <a:r>
              <a:rPr lang="it-IT" dirty="0"/>
              <a:t> </a:t>
            </a:r>
            <a:r>
              <a:rPr lang="it-IT" dirty="0" err="1"/>
              <a:t>kidney</a:t>
            </a:r>
            <a:r>
              <a:rPr lang="it-IT" dirty="0"/>
              <a:t> </a:t>
            </a:r>
            <a:r>
              <a:rPr lang="it-IT" dirty="0" err="1"/>
              <a:t>disease</a:t>
            </a:r>
            <a:endParaRPr lang="it-IT" dirty="0"/>
          </a:p>
          <a:p>
            <a:pPr lvl="1"/>
            <a:r>
              <a:rPr lang="it-IT" dirty="0"/>
              <a:t>Highly </a:t>
            </a:r>
            <a:r>
              <a:rPr lang="it-IT" dirty="0" err="1"/>
              <a:t>elevated</a:t>
            </a:r>
            <a:r>
              <a:rPr lang="it-IT" dirty="0"/>
              <a:t> single risk </a:t>
            </a:r>
            <a:r>
              <a:rPr lang="it-IT" dirty="0" err="1"/>
              <a:t>factor</a:t>
            </a:r>
            <a:r>
              <a:rPr lang="it-IT" dirty="0"/>
              <a:t>:</a:t>
            </a:r>
          </a:p>
          <a:p>
            <a:pPr lvl="2"/>
            <a:r>
              <a:rPr lang="it-IT" dirty="0"/>
              <a:t>High </a:t>
            </a:r>
            <a:r>
              <a:rPr lang="it-IT" dirty="0" err="1"/>
              <a:t>cholesterol</a:t>
            </a:r>
            <a:r>
              <a:rPr lang="it-IT" dirty="0"/>
              <a:t> (&gt;310 mg/dl)</a:t>
            </a:r>
          </a:p>
          <a:p>
            <a:pPr lvl="2"/>
            <a:r>
              <a:rPr lang="it-IT" dirty="0"/>
              <a:t>High </a:t>
            </a:r>
            <a:r>
              <a:rPr lang="it-IT" dirty="0" err="1"/>
              <a:t>blood</a:t>
            </a:r>
            <a:r>
              <a:rPr lang="it-IT" dirty="0"/>
              <a:t> pressure (&gt;180/110 mmHg)</a:t>
            </a:r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734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 </a:t>
            </a:r>
            <a:r>
              <a:rPr lang="it-IT" dirty="0" err="1"/>
              <a:t>example</a:t>
            </a:r>
            <a:r>
              <a:rPr lang="it-IT" dirty="0"/>
              <a:t>: </a:t>
            </a:r>
            <a:r>
              <a:rPr lang="it-IT" dirty="0" err="1"/>
              <a:t>reducing</a:t>
            </a:r>
            <a:br>
              <a:rPr lang="it-IT" dirty="0"/>
            </a:br>
            <a:r>
              <a:rPr lang="it-IT" dirty="0"/>
              <a:t>LDL </a:t>
            </a:r>
            <a:r>
              <a:rPr lang="it-IT" dirty="0" err="1"/>
              <a:t>cholesterol</a:t>
            </a:r>
            <a:r>
              <a:rPr lang="it-IT" dirty="0"/>
              <a:t> and </a:t>
            </a:r>
            <a:r>
              <a:rPr lang="it-IT" dirty="0" err="1"/>
              <a:t>blood</a:t>
            </a:r>
            <a:r>
              <a:rPr lang="it-IT" dirty="0"/>
              <a:t> pressure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C82530E-70B0-447F-94AC-0EEAA37C3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60"/>
          <a:stretch/>
        </p:blipFill>
        <p:spPr>
          <a:xfrm>
            <a:off x="3627690" y="2055813"/>
            <a:ext cx="5430140" cy="297366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406647-364F-46E0-B26D-E7C9A8C42EE0}"/>
              </a:ext>
            </a:extLst>
          </p:cNvPr>
          <p:cNvSpPr txBox="1"/>
          <p:nvPr/>
        </p:nvSpPr>
        <p:spPr>
          <a:xfrm>
            <a:off x="409257" y="1966919"/>
            <a:ext cx="28960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+mj-lt"/>
              </a:rPr>
              <a:t>A </a:t>
            </a:r>
            <a:r>
              <a:rPr lang="it-IT" sz="2800" dirty="0" err="1">
                <a:latin typeface="+mj-lt"/>
              </a:rPr>
              <a:t>reduction</a:t>
            </a:r>
            <a:r>
              <a:rPr lang="it-IT" sz="2800" dirty="0">
                <a:latin typeface="+mj-lt"/>
              </a:rPr>
              <a:t> of LDL-c </a:t>
            </a:r>
            <a:r>
              <a:rPr lang="it-IT" sz="2800" dirty="0" err="1">
                <a:latin typeface="+mj-lt"/>
              </a:rPr>
              <a:t>concentration</a:t>
            </a:r>
            <a:r>
              <a:rPr lang="it-IT" sz="2800" dirty="0">
                <a:latin typeface="+mj-lt"/>
              </a:rPr>
              <a:t> and </a:t>
            </a:r>
            <a:r>
              <a:rPr lang="it-IT" sz="2800" dirty="0" err="1">
                <a:latin typeface="+mj-lt"/>
              </a:rPr>
              <a:t>blood</a:t>
            </a:r>
            <a:r>
              <a:rPr lang="it-IT" sz="2800" dirty="0">
                <a:latin typeface="+mj-lt"/>
              </a:rPr>
              <a:t> pressure </a:t>
            </a:r>
            <a:r>
              <a:rPr lang="it-IT" sz="2800" dirty="0" err="1">
                <a:latin typeface="+mj-lt"/>
              </a:rPr>
              <a:t>reduces</a:t>
            </a:r>
            <a:r>
              <a:rPr lang="it-IT" sz="2800" dirty="0">
                <a:latin typeface="+mj-lt"/>
              </a:rPr>
              <a:t> the risk of </a:t>
            </a:r>
            <a:r>
              <a:rPr lang="it-IT" sz="2800" dirty="0" err="1">
                <a:latin typeface="+mj-lt"/>
              </a:rPr>
              <a:t>cardiovascular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>
                <a:latin typeface="+mj-lt"/>
              </a:rPr>
              <a:t>death</a:t>
            </a:r>
            <a:r>
              <a:rPr lang="it-IT" sz="2800" dirty="0">
                <a:latin typeface="+mj-lt"/>
              </a:rPr>
              <a:t> in </a:t>
            </a:r>
            <a:r>
              <a:rPr lang="it-IT" sz="2800" dirty="0" err="1">
                <a:latin typeface="+mj-lt"/>
              </a:rPr>
              <a:t>all</a:t>
            </a:r>
            <a:r>
              <a:rPr lang="it-IT" sz="2800" dirty="0">
                <a:latin typeface="+mj-lt"/>
              </a:rPr>
              <a:t> class of risk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42D5FF5-E14A-4461-B1CB-80C128536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833" y="0"/>
            <a:ext cx="2711167" cy="52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4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example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smoking </a:t>
            </a:r>
            <a:r>
              <a:rPr lang="it-IT" dirty="0" err="1"/>
              <a:t>cessation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6F44BC-8CF5-43BF-BD6C-9EF595D32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504" y="0"/>
            <a:ext cx="6477496" cy="26856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C31D5A9-DC38-437B-8F98-E829AFED1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504" y="2325506"/>
            <a:ext cx="6388974" cy="302317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794EDF-ECFB-4ED0-B2CC-32B04F37876B}"/>
              </a:ext>
            </a:extLst>
          </p:cNvPr>
          <p:cNvSpPr txBox="1"/>
          <p:nvPr/>
        </p:nvSpPr>
        <p:spPr>
          <a:xfrm>
            <a:off x="620272" y="2261738"/>
            <a:ext cx="3790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+mj-lt"/>
              </a:rPr>
              <a:t>Smoking </a:t>
            </a:r>
            <a:r>
              <a:rPr lang="it-IT" sz="2800" dirty="0" err="1">
                <a:latin typeface="+mj-lt"/>
              </a:rPr>
              <a:t>cessation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>
                <a:latin typeface="+mj-lt"/>
              </a:rPr>
              <a:t>reduces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>
                <a:latin typeface="+mj-lt"/>
              </a:rPr>
              <a:t>heart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>
                <a:latin typeface="+mj-lt"/>
              </a:rPr>
              <a:t>disease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>
                <a:latin typeface="+mj-lt"/>
              </a:rPr>
              <a:t>mortality</a:t>
            </a:r>
            <a:r>
              <a:rPr lang="it-IT" sz="2800" dirty="0">
                <a:latin typeface="+mj-lt"/>
              </a:rPr>
              <a:t> and stroke</a:t>
            </a:r>
          </a:p>
        </p:txBody>
      </p:sp>
    </p:spTree>
    <p:extLst>
      <p:ext uri="{BB962C8B-B14F-4D97-AF65-F5344CB8AC3E}">
        <p14:creationId xmlns:p14="http://schemas.microsoft.com/office/powerpoint/2010/main" val="21570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Smoking </a:t>
            </a:r>
            <a:r>
              <a:rPr lang="it-IT" dirty="0" err="1"/>
              <a:t>habits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794EDF-ECFB-4ED0-B2CC-32B04F37876B}"/>
              </a:ext>
            </a:extLst>
          </p:cNvPr>
          <p:cNvSpPr txBox="1"/>
          <p:nvPr/>
        </p:nvSpPr>
        <p:spPr>
          <a:xfrm>
            <a:off x="620272" y="2261738"/>
            <a:ext cx="37909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Daily smokers are more than 10% of the population in almost every EU Country, reaching peaks of over 25% in some of them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DA7C320-91C7-4A52-8972-06BAC0785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05" y="1466576"/>
            <a:ext cx="7668695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8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Childhood</a:t>
            </a:r>
            <a:r>
              <a:rPr lang="it-IT" dirty="0"/>
              <a:t> </a:t>
            </a:r>
            <a:r>
              <a:rPr lang="it-IT" dirty="0" err="1"/>
              <a:t>obesity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794EDF-ECFB-4ED0-B2CC-32B04F37876B}"/>
              </a:ext>
            </a:extLst>
          </p:cNvPr>
          <p:cNvSpPr txBox="1"/>
          <p:nvPr/>
        </p:nvSpPr>
        <p:spPr>
          <a:xfrm>
            <a:off x="558079" y="1766787"/>
            <a:ext cx="43737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Obese children reach up to 21% of total children population and overweight children are up to over 40%, especially in Countries of the Mediterranean Area (Cyprus, Greece, Italy, Spain)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EC08F3A-1239-4E77-9947-BCC39240E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476" y="0"/>
            <a:ext cx="3166524" cy="29439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3FF9CD7-5D76-462E-9227-C576703D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290" y="1990266"/>
            <a:ext cx="4894366" cy="338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Insufficient</a:t>
            </a:r>
            <a:r>
              <a:rPr lang="it-IT" dirty="0"/>
              <a:t> </a:t>
            </a:r>
            <a:r>
              <a:rPr lang="it-IT" dirty="0" err="1"/>
              <a:t>physical</a:t>
            </a:r>
            <a:r>
              <a:rPr lang="it-IT" dirty="0"/>
              <a:t> activity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794EDF-ECFB-4ED0-B2CC-32B04F37876B}"/>
              </a:ext>
            </a:extLst>
          </p:cNvPr>
          <p:cNvSpPr txBox="1"/>
          <p:nvPr/>
        </p:nvSpPr>
        <p:spPr>
          <a:xfrm>
            <a:off x="838200" y="1441552"/>
            <a:ext cx="4373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1 out of 2 European citizen is sedentary.</a:t>
            </a:r>
          </a:p>
          <a:p>
            <a:pPr algn="ctr"/>
            <a:r>
              <a:rPr lang="en-US" sz="2800" dirty="0">
                <a:latin typeface="+mj-lt"/>
              </a:rPr>
              <a:t>Another 20% exercises less than necessary.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EBA7847-E514-447D-AA81-954A08DA7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035" y="243869"/>
            <a:ext cx="4172763" cy="140029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49CE133-900D-4339-83B1-53E201A94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681" y="1690688"/>
            <a:ext cx="5153319" cy="468093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CC7D8BB-309F-4AB5-A7EE-FFFAB8396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91962"/>
            <a:ext cx="4496435" cy="22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732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Presentazione standard di PowerPoint</vt:lpstr>
      <vt:lpstr>Cardiovascular risk: a population oriented approach</vt:lpstr>
      <vt:lpstr>How is CV risk measured</vt:lpstr>
      <vt:lpstr>High risk outside the charts</vt:lpstr>
      <vt:lpstr>An example: reducing LDL cholesterol and blood pressure</vt:lpstr>
      <vt:lpstr>Another example: smoking cessation</vt:lpstr>
      <vt:lpstr>Smoking habits</vt:lpstr>
      <vt:lpstr>Childhood obesity</vt:lpstr>
      <vt:lpstr>Insufficient physical activity</vt:lpstr>
      <vt:lpstr>Inappropriate diet</vt:lpstr>
      <vt:lpstr>How at risk is your Country’s population?</vt:lpstr>
      <vt:lpstr>Some of the Risk Factors are not considered in the charts</vt:lpstr>
      <vt:lpstr>Since migration is very important…</vt:lpstr>
      <vt:lpstr>There’s a base under the base</vt:lpstr>
      <vt:lpstr>What can the population strategy be?</vt:lpstr>
      <vt:lpstr>What can the population strategy be?</vt:lpstr>
      <vt:lpstr>What can the population strategy be?</vt:lpstr>
      <vt:lpstr>What can the population strategy be?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blasina</dc:creator>
  <cp:lastModifiedBy>Stefano Celotto</cp:lastModifiedBy>
  <cp:revision>2</cp:revision>
  <dcterms:created xsi:type="dcterms:W3CDTF">2020-10-23T08:46:20Z</dcterms:created>
  <dcterms:modified xsi:type="dcterms:W3CDTF">2020-10-25T17:18:08Z</dcterms:modified>
</cp:coreProperties>
</file>