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77" r:id="rId2"/>
    <p:sldId id="256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48" d="100"/>
          <a:sy n="48" d="100"/>
        </p:scale>
        <p:origin x="12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975357" y="3029934"/>
            <a:ext cx="11054086" cy="2090708"/>
          </a:xfrm>
          <a:prstGeom prst="rect">
            <a:avLst/>
          </a:prstGeom>
        </p:spPr>
        <p:txBody>
          <a:bodyPr lIns="92475" tIns="92475" rIns="92475" bIns="92475"/>
          <a:lstStyle>
            <a:lvl1pPr defTabSz="1300431">
              <a:defRPr sz="6000" b="1">
                <a:solidFill>
                  <a:srgbClr val="075A9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50715" y="5527040"/>
            <a:ext cx="9103369" cy="2492590"/>
          </a:xfrm>
          <a:prstGeom prst="rect">
            <a:avLst/>
          </a:prstGeom>
        </p:spPr>
        <p:txBody>
          <a:bodyPr lIns="92475" tIns="92475" rIns="92475" bIns="92475" anchor="t"/>
          <a:lstStyle>
            <a:lvl1pPr marL="0" indent="0" algn="ctr" defTabSz="1300431">
              <a:spcBef>
                <a:spcPts val="800"/>
              </a:spcBef>
              <a:buSzTx/>
              <a:buNone/>
              <a:defRPr sz="4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indent="0" algn="ctr" defTabSz="1300431">
              <a:spcBef>
                <a:spcPts val="800"/>
              </a:spcBef>
              <a:buSzTx/>
              <a:buNone/>
              <a:defRPr sz="4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indent="0" algn="ctr" defTabSz="1300431">
              <a:spcBef>
                <a:spcPts val="800"/>
              </a:spcBef>
              <a:buSzTx/>
              <a:buNone/>
              <a:defRPr sz="4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indent="0" algn="ctr" defTabSz="1300431">
              <a:spcBef>
                <a:spcPts val="800"/>
              </a:spcBef>
              <a:buSzTx/>
              <a:buNone/>
              <a:defRPr sz="4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indent="0" algn="ctr" defTabSz="1300431">
              <a:spcBef>
                <a:spcPts val="800"/>
              </a:spcBef>
              <a:buSzTx/>
              <a:buNone/>
              <a:defRPr sz="4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836" y="9099361"/>
            <a:ext cx="394726" cy="400852"/>
          </a:xfrm>
          <a:prstGeom prst="rect">
            <a:avLst/>
          </a:prstGeom>
        </p:spPr>
        <p:txBody>
          <a:bodyPr lIns="92475" tIns="92475" rIns="92475" bIns="92475" anchor="ctr"/>
          <a:lstStyle>
            <a:lvl1pPr algn="r" defTabSz="1300431">
              <a:defRPr sz="14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650237" y="390596"/>
            <a:ext cx="11704327" cy="1625605"/>
          </a:xfrm>
          <a:prstGeom prst="rect">
            <a:avLst/>
          </a:prstGeom>
        </p:spPr>
        <p:txBody>
          <a:bodyPr lIns="92475" tIns="92475" rIns="92475" bIns="92475"/>
          <a:lstStyle>
            <a:lvl1pPr defTabSz="1300431">
              <a:defRPr sz="6000" b="1">
                <a:solidFill>
                  <a:srgbClr val="075A9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7" y="2275838"/>
            <a:ext cx="11704327" cy="6436932"/>
          </a:xfrm>
          <a:prstGeom prst="rect">
            <a:avLst/>
          </a:prstGeom>
        </p:spPr>
        <p:txBody>
          <a:bodyPr lIns="92475" tIns="92475" rIns="92475" bIns="92475" anchor="t"/>
          <a:lstStyle>
            <a:lvl1pPr marL="464102" indent="-464102" defTabSz="1300431">
              <a:spcBef>
                <a:spcPts val="800"/>
              </a:spcBef>
              <a:buSzPct val="100000"/>
              <a:buFont typeface="Arial"/>
              <a:defRPr sz="42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63458" indent="-442001" defTabSz="1300431">
              <a:spcBef>
                <a:spcPts val="800"/>
              </a:spcBef>
              <a:buSzPct val="100000"/>
              <a:buFont typeface="Arial"/>
              <a:buChar char="–"/>
              <a:defRPr sz="42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055450" indent="-412536" defTabSz="1300431">
              <a:spcBef>
                <a:spcPts val="800"/>
              </a:spcBef>
              <a:buSzPct val="100000"/>
              <a:buFont typeface="Arial"/>
              <a:defRPr sz="42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459414" indent="-495042" defTabSz="1300431">
              <a:spcBef>
                <a:spcPts val="800"/>
              </a:spcBef>
              <a:buSzPct val="100000"/>
              <a:buFont typeface="Arial"/>
              <a:buChar char="–"/>
              <a:defRPr sz="42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780872" indent="-495044" defTabSz="1300431">
              <a:spcBef>
                <a:spcPts val="800"/>
              </a:spcBef>
              <a:buSzPct val="100000"/>
              <a:buFont typeface="Arial"/>
              <a:buChar char="»"/>
              <a:defRPr sz="42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836" y="9099361"/>
            <a:ext cx="394726" cy="400852"/>
          </a:xfrm>
          <a:prstGeom prst="rect">
            <a:avLst/>
          </a:prstGeom>
        </p:spPr>
        <p:txBody>
          <a:bodyPr lIns="92475" tIns="92475" rIns="92475" bIns="92475" anchor="ctr"/>
          <a:lstStyle>
            <a:lvl1pPr algn="r" defTabSz="1300431">
              <a:defRPr sz="14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650237" y="390596"/>
            <a:ext cx="11704327" cy="1625605"/>
          </a:xfrm>
          <a:prstGeom prst="rect">
            <a:avLst/>
          </a:prstGeom>
        </p:spPr>
        <p:txBody>
          <a:bodyPr lIns="92475" tIns="92475" rIns="92475" bIns="92475"/>
          <a:lstStyle>
            <a:lvl1pPr defTabSz="1300431">
              <a:defRPr sz="6000" b="1">
                <a:solidFill>
                  <a:srgbClr val="075A9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7" y="2275838"/>
            <a:ext cx="11704327" cy="6436932"/>
          </a:xfrm>
          <a:prstGeom prst="rect">
            <a:avLst/>
          </a:prstGeom>
        </p:spPr>
        <p:txBody>
          <a:bodyPr lIns="92475" tIns="92475" rIns="92475" bIns="92475" anchor="t"/>
          <a:lstStyle>
            <a:lvl1pPr marL="464102" indent="-464102" defTabSz="1300431">
              <a:spcBef>
                <a:spcPts val="800"/>
              </a:spcBef>
              <a:buSzPct val="100000"/>
              <a:buFont typeface="Arial"/>
              <a:defRPr sz="42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63458" indent="-442001" defTabSz="1300431">
              <a:spcBef>
                <a:spcPts val="800"/>
              </a:spcBef>
              <a:buSzPct val="100000"/>
              <a:buFont typeface="Arial"/>
              <a:buChar char="–"/>
              <a:defRPr sz="42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055450" indent="-412536" defTabSz="1300431">
              <a:spcBef>
                <a:spcPts val="800"/>
              </a:spcBef>
              <a:buSzPct val="100000"/>
              <a:buFont typeface="Arial"/>
              <a:defRPr sz="42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459414" indent="-495042" defTabSz="1300431">
              <a:spcBef>
                <a:spcPts val="800"/>
              </a:spcBef>
              <a:buSzPct val="100000"/>
              <a:buFont typeface="Arial"/>
              <a:buChar char="–"/>
              <a:defRPr sz="42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780872" indent="-495044" defTabSz="1300431">
              <a:spcBef>
                <a:spcPts val="800"/>
              </a:spcBef>
              <a:buSzPct val="100000"/>
              <a:buFont typeface="Arial"/>
              <a:buChar char="»"/>
              <a:defRPr sz="42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836" y="9099361"/>
            <a:ext cx="394726" cy="400852"/>
          </a:xfrm>
          <a:prstGeom prst="rect">
            <a:avLst/>
          </a:prstGeom>
        </p:spPr>
        <p:txBody>
          <a:bodyPr lIns="92475" tIns="92475" rIns="92475" bIns="92475" anchor="ctr"/>
          <a:lstStyle>
            <a:lvl1pPr algn="r" defTabSz="1300431">
              <a:defRPr sz="14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650239" y="390596"/>
            <a:ext cx="11704322" cy="1625602"/>
          </a:xfrm>
          <a:prstGeom prst="rect">
            <a:avLst/>
          </a:prstGeom>
        </p:spPr>
        <p:txBody>
          <a:bodyPr lIns="65022" tIns="65022" rIns="65022" bIns="65022"/>
          <a:lstStyle>
            <a:lvl1pPr defTabSz="1300480">
              <a:defRPr sz="6200" b="1">
                <a:solidFill>
                  <a:srgbClr val="075A9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50239" y="2183270"/>
            <a:ext cx="5746046" cy="909886"/>
          </a:xfrm>
          <a:prstGeom prst="rect">
            <a:avLst/>
          </a:prstGeom>
        </p:spPr>
        <p:txBody>
          <a:bodyPr lIns="65022" tIns="65022" rIns="65022" bIns="65022" anchor="b"/>
          <a:lstStyle>
            <a:lvl1pPr marL="0" indent="0" defTabSz="1300480">
              <a:spcBef>
                <a:spcPts val="700"/>
              </a:spcBef>
              <a:buSzTx/>
              <a:buNone/>
              <a:defRPr sz="34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indent="0" defTabSz="1300480">
              <a:spcBef>
                <a:spcPts val="700"/>
              </a:spcBef>
              <a:buSzTx/>
              <a:buNone/>
              <a:defRPr sz="34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indent="0" defTabSz="1300480">
              <a:spcBef>
                <a:spcPts val="700"/>
              </a:spcBef>
              <a:buSzTx/>
              <a:buNone/>
              <a:defRPr sz="34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indent="0" defTabSz="1300480">
              <a:spcBef>
                <a:spcPts val="700"/>
              </a:spcBef>
              <a:buSzTx/>
              <a:buNone/>
              <a:defRPr sz="34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indent="0" defTabSz="1300480">
              <a:spcBef>
                <a:spcPts val="700"/>
              </a:spcBef>
              <a:buSzTx/>
              <a:buNone/>
              <a:defRPr sz="34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606257" y="2183270"/>
            <a:ext cx="5748304" cy="909886"/>
          </a:xfrm>
          <a:prstGeom prst="rect">
            <a:avLst/>
          </a:prstGeom>
        </p:spPr>
        <p:txBody>
          <a:bodyPr lIns="65022" tIns="65022" rIns="65022" bIns="65022" anchor="b"/>
          <a:lstStyle/>
          <a:p>
            <a:pPr marL="471487" indent="-471487" defTabSz="1300480">
              <a:spcBef>
                <a:spcPts val="900"/>
              </a:spcBef>
              <a:buSzPct val="100000"/>
              <a:buFont typeface="Arial"/>
              <a:defRPr sz="44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6588" y="9107764"/>
            <a:ext cx="367973" cy="384046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1300480">
              <a:defRPr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 Text"/>
          <p:cNvSpPr txBox="1">
            <a:spLocks noGrp="1"/>
          </p:cNvSpPr>
          <p:nvPr>
            <p:ph type="title"/>
          </p:nvPr>
        </p:nvSpPr>
        <p:spPr>
          <a:xfrm>
            <a:off x="650239" y="390596"/>
            <a:ext cx="11704322" cy="1625602"/>
          </a:xfrm>
          <a:prstGeom prst="rect">
            <a:avLst/>
          </a:prstGeom>
        </p:spPr>
        <p:txBody>
          <a:bodyPr lIns="65021" tIns="65021" rIns="65021" bIns="65021"/>
          <a:lstStyle>
            <a:lvl1pPr defTabSz="1300480">
              <a:defRPr sz="6200" b="1">
                <a:solidFill>
                  <a:srgbClr val="075A9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155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1" tIns="65021" rIns="65021" bIns="65021" anchor="t"/>
          <a:lstStyle>
            <a:lvl1pPr marL="471487" indent="-471487" defTabSz="1300480">
              <a:spcBef>
                <a:spcPts val="900"/>
              </a:spcBef>
              <a:buSzPct val="100000"/>
              <a:buFont typeface="Arial"/>
              <a:defRPr sz="44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06235" indent="-449035" defTabSz="1300480">
              <a:spcBef>
                <a:spcPts val="900"/>
              </a:spcBef>
              <a:buSzPct val="100000"/>
              <a:buFont typeface="Arial"/>
              <a:buChar char="–"/>
              <a:defRPr sz="44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419100" defTabSz="1300480">
              <a:spcBef>
                <a:spcPts val="900"/>
              </a:spcBef>
              <a:buSzPct val="100000"/>
              <a:buFont typeface="Arial"/>
              <a:defRPr sz="44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74520" indent="-502920" defTabSz="1300480">
              <a:spcBef>
                <a:spcPts val="900"/>
              </a:spcBef>
              <a:buSzPct val="100000"/>
              <a:buFont typeface="Arial"/>
              <a:buChar char="–"/>
              <a:defRPr sz="44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331720" indent="-502920" defTabSz="1300480">
              <a:spcBef>
                <a:spcPts val="900"/>
              </a:spcBef>
              <a:buSzPct val="100000"/>
              <a:buFont typeface="Arial"/>
              <a:buChar char="»"/>
              <a:defRPr sz="44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6593" y="9107765"/>
            <a:ext cx="367970" cy="384043"/>
          </a:xfrm>
          <a:prstGeom prst="rect">
            <a:avLst/>
          </a:prstGeom>
        </p:spPr>
        <p:txBody>
          <a:bodyPr lIns="65021" tIns="65021" rIns="65021" bIns="65021" anchor="ctr"/>
          <a:lstStyle>
            <a:lvl1pPr algn="r" defTabSz="1300480">
              <a:defRPr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Text"/>
          <p:cNvSpPr txBox="1">
            <a:spLocks noGrp="1"/>
          </p:cNvSpPr>
          <p:nvPr>
            <p:ph type="title"/>
          </p:nvPr>
        </p:nvSpPr>
        <p:spPr>
          <a:xfrm>
            <a:off x="650237" y="390593"/>
            <a:ext cx="11704327" cy="1625607"/>
          </a:xfrm>
          <a:prstGeom prst="rect">
            <a:avLst/>
          </a:prstGeom>
        </p:spPr>
        <p:txBody>
          <a:bodyPr lIns="65021" tIns="65021" rIns="65021" bIns="65021"/>
          <a:lstStyle>
            <a:lvl1pPr defTabSz="1300480">
              <a:defRPr sz="5800" b="1">
                <a:solidFill>
                  <a:srgbClr val="075A9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164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7" y="2275835"/>
            <a:ext cx="11704327" cy="6436935"/>
          </a:xfrm>
          <a:prstGeom prst="rect">
            <a:avLst/>
          </a:prstGeom>
        </p:spPr>
        <p:txBody>
          <a:bodyPr lIns="65021" tIns="65021" rIns="65021" bIns="65021" anchor="t"/>
          <a:lstStyle>
            <a:lvl1pPr marL="450053" indent="-450053" defTabSz="1300480">
              <a:spcBef>
                <a:spcPts val="800"/>
              </a:spcBef>
              <a:buSzPct val="100000"/>
              <a:buFont typeface="Arial"/>
              <a:defRPr sz="42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885821" indent="-428621" defTabSz="1300480">
              <a:spcBef>
                <a:spcPts val="800"/>
              </a:spcBef>
              <a:buSzPct val="100000"/>
              <a:buFont typeface="Arial"/>
              <a:buChar char="–"/>
              <a:defRPr sz="42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14450" indent="-400050" defTabSz="1300480">
              <a:spcBef>
                <a:spcPts val="800"/>
              </a:spcBef>
              <a:buSzPct val="100000"/>
              <a:buFont typeface="Arial"/>
              <a:defRPr sz="42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51659" indent="-480058" defTabSz="1300480">
              <a:spcBef>
                <a:spcPts val="800"/>
              </a:spcBef>
              <a:buSzPct val="100000"/>
              <a:buFont typeface="Arial"/>
              <a:buChar char="–"/>
              <a:defRPr sz="42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308860" indent="-480060" defTabSz="1300480">
              <a:spcBef>
                <a:spcPts val="800"/>
              </a:spcBef>
              <a:buSzPct val="100000"/>
              <a:buFont typeface="Arial"/>
              <a:buChar char="»"/>
              <a:defRPr sz="42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4746" y="9126816"/>
            <a:ext cx="339817" cy="345944"/>
          </a:xfrm>
          <a:prstGeom prst="rect">
            <a:avLst/>
          </a:prstGeom>
        </p:spPr>
        <p:txBody>
          <a:bodyPr lIns="65021" tIns="65021" rIns="65021" bIns="65021" anchor="ctr"/>
          <a:lstStyle>
            <a:lvl1pPr algn="r" defTabSz="1300480">
              <a:defRPr sz="14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Text"/>
          <p:cNvSpPr txBox="1">
            <a:spLocks noGrp="1"/>
          </p:cNvSpPr>
          <p:nvPr>
            <p:ph type="title"/>
          </p:nvPr>
        </p:nvSpPr>
        <p:spPr>
          <a:xfrm>
            <a:off x="975359" y="3029937"/>
            <a:ext cx="11054082" cy="2090704"/>
          </a:xfrm>
          <a:prstGeom prst="rect">
            <a:avLst/>
          </a:prstGeom>
        </p:spPr>
        <p:txBody>
          <a:bodyPr lIns="65022" tIns="65022" rIns="65022" bIns="65022"/>
          <a:lstStyle>
            <a:lvl1pPr defTabSz="1300480">
              <a:defRPr sz="6200" b="1">
                <a:solidFill>
                  <a:srgbClr val="075A9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1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50719" y="5527040"/>
            <a:ext cx="9103362" cy="2492587"/>
          </a:xfrm>
          <a:prstGeom prst="rect">
            <a:avLst/>
          </a:prstGeom>
        </p:spPr>
        <p:txBody>
          <a:bodyPr lIns="65022" tIns="65022" rIns="65022" bIns="65022" anchor="t"/>
          <a:lstStyle>
            <a:lvl1pPr marL="0" indent="0" algn="ctr" defTabSz="1300480">
              <a:spcBef>
                <a:spcPts val="900"/>
              </a:spcBef>
              <a:buSzTx/>
              <a:buNone/>
              <a:defRPr sz="44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indent="0" algn="ctr" defTabSz="1300480">
              <a:spcBef>
                <a:spcPts val="900"/>
              </a:spcBef>
              <a:buSzTx/>
              <a:buNone/>
              <a:defRPr sz="44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indent="0" algn="ctr" defTabSz="1300480">
              <a:spcBef>
                <a:spcPts val="900"/>
              </a:spcBef>
              <a:buSzTx/>
              <a:buNone/>
              <a:defRPr sz="44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indent="0" algn="ctr" defTabSz="1300480">
              <a:spcBef>
                <a:spcPts val="900"/>
              </a:spcBef>
              <a:buSzTx/>
              <a:buNone/>
              <a:defRPr sz="44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indent="0" algn="ctr" defTabSz="1300480">
              <a:spcBef>
                <a:spcPts val="900"/>
              </a:spcBef>
              <a:buSzTx/>
              <a:buNone/>
              <a:defRPr sz="44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6588" y="9107764"/>
            <a:ext cx="367973" cy="384046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1300480">
              <a:defRPr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png"/><Relationship Id="rId4" Type="http://schemas.openxmlformats.org/officeDocument/2006/relationships/hyperlink" Target="https://www.youtube.com/watch?v=AUoYS_eseCw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png"/><Relationship Id="rId4" Type="http://schemas.openxmlformats.org/officeDocument/2006/relationships/hyperlink" Target="https://www.youtube.com/watch?v=K1lYxQMNYNI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tif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fPA.org/Events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hyperlink" Target="https://www.youtube.com/watch?v=VEY6Ywy3R3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246"/>
          <p:cNvSpPr txBox="1">
            <a:spLocks noGrp="1"/>
          </p:cNvSpPr>
          <p:nvPr>
            <p:ph type="title"/>
          </p:nvPr>
        </p:nvSpPr>
        <p:spPr>
          <a:xfrm>
            <a:off x="6917635" y="1232452"/>
            <a:ext cx="5762046" cy="5711687"/>
          </a:xfrm>
          <a:prstGeom prst="rect">
            <a:avLst/>
          </a:prstGeom>
        </p:spPr>
        <p:txBody>
          <a:bodyPr>
            <a:noAutofit/>
          </a:bodyPr>
          <a:lstStyle>
            <a:lvl1pPr defTabSz="1627622">
              <a:defRPr sz="8200"/>
            </a:lvl1pPr>
          </a:lstStyle>
          <a:p>
            <a:r>
              <a:rPr lang="en-GB" sz="4000" dirty="0"/>
              <a:t>Balanced Pain Management (US)</a:t>
            </a:r>
            <a:br>
              <a:rPr lang="en-GB" sz="4000" dirty="0"/>
            </a:br>
            <a:br>
              <a:rPr lang="en-GB" sz="4000" dirty="0"/>
            </a:br>
            <a:r>
              <a:rPr lang="en-GB" sz="4000" dirty="0"/>
              <a:t>Neil Betteridge</a:t>
            </a:r>
            <a:br>
              <a:rPr lang="en-GB" sz="4000" dirty="0"/>
            </a:br>
            <a:r>
              <a:rPr lang="en-GB" sz="4000" dirty="0"/>
              <a:t>Strategic Adviser, GAfPA</a:t>
            </a:r>
            <a:br>
              <a:rPr lang="en-GB" sz="4000" dirty="0"/>
            </a:br>
            <a:br>
              <a:rPr lang="en-GB" sz="4000" dirty="0"/>
            </a:br>
            <a:r>
              <a:rPr lang="en-GB" sz="3200" dirty="0"/>
              <a:t>Brussels</a:t>
            </a:r>
            <a:br>
              <a:rPr lang="en-GB" sz="4000" dirty="0"/>
            </a:br>
            <a:r>
              <a:rPr lang="en-GB" sz="2800" dirty="0"/>
              <a:t>26 April 2018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214328069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77"/>
          <p:cNvSpPr txBox="1">
            <a:spLocks noGrp="1"/>
          </p:cNvSpPr>
          <p:nvPr>
            <p:ph type="title"/>
          </p:nvPr>
        </p:nvSpPr>
        <p:spPr>
          <a:xfrm>
            <a:off x="541866" y="442524"/>
            <a:ext cx="10555116" cy="1625602"/>
          </a:xfrm>
          <a:prstGeom prst="rect">
            <a:avLst/>
          </a:prstGeom>
        </p:spPr>
        <p:txBody>
          <a:bodyPr/>
          <a:lstStyle>
            <a:lvl1pPr algn="l" defTabSz="1105366">
              <a:defRPr sz="4400"/>
            </a:lvl1pPr>
          </a:lstStyle>
          <a:p>
            <a:r>
              <a:t>Advocating for a Balanced Policy Approach</a:t>
            </a:r>
          </a:p>
        </p:txBody>
      </p:sp>
      <p:pic>
        <p:nvPicPr>
          <p:cNvPr id="211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rcRect t="39835" b="28888"/>
          <a:stretch>
            <a:fillRect/>
          </a:stretch>
        </p:blipFill>
        <p:spPr>
          <a:xfrm>
            <a:off x="5857116" y="4768426"/>
            <a:ext cx="6243107" cy="4777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rcRect b="60162"/>
          <a:stretch>
            <a:fillRect/>
          </a:stretch>
        </p:blipFill>
        <p:spPr>
          <a:xfrm>
            <a:off x="541866" y="2394787"/>
            <a:ext cx="5687493" cy="55434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77"/>
          <p:cNvSpPr txBox="1">
            <a:spLocks noGrp="1"/>
          </p:cNvSpPr>
          <p:nvPr>
            <p:ph type="title"/>
          </p:nvPr>
        </p:nvSpPr>
        <p:spPr>
          <a:xfrm>
            <a:off x="541866" y="442524"/>
            <a:ext cx="10555116" cy="1625602"/>
          </a:xfrm>
          <a:prstGeom prst="rect">
            <a:avLst/>
          </a:prstGeom>
        </p:spPr>
        <p:txBody>
          <a:bodyPr/>
          <a:lstStyle>
            <a:lvl1pPr algn="l" defTabSz="1105366">
              <a:defRPr sz="4400"/>
            </a:lvl1pPr>
          </a:lstStyle>
          <a:p>
            <a:r>
              <a:t>Advocating for a Balanced Policy Approach</a:t>
            </a:r>
          </a:p>
        </p:txBody>
      </p:sp>
      <p:pic>
        <p:nvPicPr>
          <p:cNvPr id="215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rcRect l="33333" t="15824" r="34166" b="3397"/>
          <a:stretch>
            <a:fillRect/>
          </a:stretch>
        </p:blipFill>
        <p:spPr>
          <a:xfrm>
            <a:off x="3343769" y="2384213"/>
            <a:ext cx="4951309" cy="6601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itle 12"/>
          <p:cNvSpPr txBox="1">
            <a:spLocks noGrp="1"/>
          </p:cNvSpPr>
          <p:nvPr>
            <p:ph type="title"/>
          </p:nvPr>
        </p:nvSpPr>
        <p:spPr>
          <a:xfrm>
            <a:off x="198684" y="372533"/>
            <a:ext cx="10295468" cy="1625603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Abuse-Deterrent Technology</a:t>
            </a:r>
          </a:p>
        </p:txBody>
      </p:sp>
      <p:sp>
        <p:nvSpPr>
          <p:cNvPr id="218" name="Text Placeholder 8"/>
          <p:cNvSpPr txBox="1">
            <a:spLocks noGrp="1"/>
          </p:cNvSpPr>
          <p:nvPr>
            <p:ph type="body" sz="quarter" idx="1"/>
          </p:nvPr>
        </p:nvSpPr>
        <p:spPr>
          <a:xfrm>
            <a:off x="650239" y="2183270"/>
            <a:ext cx="5746047" cy="909886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t>2010</a:t>
            </a:r>
          </a:p>
        </p:txBody>
      </p:sp>
      <p:sp>
        <p:nvSpPr>
          <p:cNvPr id="219" name="Content Placeholder 6"/>
          <p:cNvSpPr txBox="1"/>
          <p:nvPr/>
        </p:nvSpPr>
        <p:spPr>
          <a:xfrm>
            <a:off x="650239" y="3093155"/>
            <a:ext cx="5746047" cy="5619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2" tIns="65022" rIns="65022" bIns="65022">
            <a:normAutofit/>
          </a:bodyPr>
          <a:lstStyle>
            <a:lvl1pPr algn="l" defTabSz="1300480">
              <a:spcBef>
                <a:spcPts val="700"/>
              </a:spcBef>
              <a:defRPr sz="3400" b="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FDA approves the first abuse-deterrent opioid pain pill</a:t>
            </a:r>
          </a:p>
        </p:txBody>
      </p:sp>
      <p:sp>
        <p:nvSpPr>
          <p:cNvPr id="220" name="Text Placeholder 10"/>
          <p:cNvSpPr>
            <a:spLocks noGrp="1"/>
          </p:cNvSpPr>
          <p:nvPr>
            <p:ph type="body" idx="13"/>
          </p:nvPr>
        </p:nvSpPr>
        <p:spPr>
          <a:xfrm>
            <a:off x="6136639" y="2183270"/>
            <a:ext cx="5748304" cy="9098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marL="0" indent="0" algn="ctr" defTabSz="1300480">
              <a:spcBef>
                <a:spcPts val="700"/>
              </a:spcBef>
              <a:buSzTx/>
              <a:buFont typeface="Arial"/>
              <a:buNone/>
              <a:defRPr sz="34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2017</a:t>
            </a:r>
          </a:p>
        </p:txBody>
      </p:sp>
      <p:sp>
        <p:nvSpPr>
          <p:cNvPr id="221" name="Content Placeholder 11"/>
          <p:cNvSpPr txBox="1"/>
          <p:nvPr/>
        </p:nvSpPr>
        <p:spPr>
          <a:xfrm>
            <a:off x="6353386" y="3093155"/>
            <a:ext cx="5314810" cy="5619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2" tIns="65022" rIns="65022" bIns="65022">
            <a:normAutofit/>
          </a:bodyPr>
          <a:lstStyle>
            <a:lvl1pPr algn="l" defTabSz="1300480">
              <a:spcBef>
                <a:spcPts val="700"/>
              </a:spcBef>
              <a:defRPr sz="3400" b="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The Institute for Clinical and Economic Review deems the technology too expensive, not cost effective</a:t>
            </a:r>
          </a:p>
        </p:txBody>
      </p:sp>
      <p:pic>
        <p:nvPicPr>
          <p:cNvPr id="222" name="Content Placeholder 2" descr="Content Placeholder 2"/>
          <p:cNvPicPr>
            <a:picLocks noChangeAspect="1"/>
          </p:cNvPicPr>
          <p:nvPr/>
        </p:nvPicPr>
        <p:blipFill>
          <a:blip r:embed="rId3">
            <a:extLst/>
          </a:blip>
          <a:srcRect t="17773"/>
          <a:stretch>
            <a:fillRect/>
          </a:stretch>
        </p:blipFill>
        <p:spPr>
          <a:xfrm>
            <a:off x="5762976" y="6911808"/>
            <a:ext cx="4334936" cy="2507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icture 2" descr="Picture 2">
            <a:hlinkClick r:id="rId4"/>
          </p:cNvPr>
          <p:cNvPicPr>
            <a:picLocks noChangeAspect="1"/>
          </p:cNvPicPr>
          <p:nvPr/>
        </p:nvPicPr>
        <p:blipFill>
          <a:blip r:embed="rId5">
            <a:extLst/>
          </a:blip>
          <a:srcRect l="21668" t="18932" r="23332" b="29804"/>
          <a:stretch>
            <a:fillRect/>
          </a:stretch>
        </p:blipFill>
        <p:spPr>
          <a:xfrm>
            <a:off x="277253" y="5225814"/>
            <a:ext cx="4722783" cy="23613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77"/>
          <p:cNvSpPr txBox="1">
            <a:spLocks noGrp="1"/>
          </p:cNvSpPr>
          <p:nvPr>
            <p:ph type="title"/>
          </p:nvPr>
        </p:nvSpPr>
        <p:spPr>
          <a:xfrm>
            <a:off x="541866" y="442524"/>
            <a:ext cx="10555116" cy="1625602"/>
          </a:xfrm>
          <a:prstGeom prst="rect">
            <a:avLst/>
          </a:prstGeom>
        </p:spPr>
        <p:txBody>
          <a:bodyPr/>
          <a:lstStyle>
            <a:lvl1pPr algn="l" defTabSz="1105366">
              <a:defRPr sz="4400"/>
            </a:lvl1pPr>
          </a:lstStyle>
          <a:p>
            <a:r>
              <a:t>The Institute for Clinical and Economic Review </a:t>
            </a:r>
          </a:p>
        </p:txBody>
      </p:sp>
      <p:pic>
        <p:nvPicPr>
          <p:cNvPr id="22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33948" t="18268" r="33750" b="3559"/>
          <a:stretch>
            <a:fillRect/>
          </a:stretch>
        </p:blipFill>
        <p:spPr>
          <a:xfrm>
            <a:off x="1633516" y="1876007"/>
            <a:ext cx="5839127" cy="7641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64292" y="-1"/>
            <a:ext cx="3228698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77"/>
          <p:cNvSpPr txBox="1">
            <a:spLocks noGrp="1"/>
          </p:cNvSpPr>
          <p:nvPr>
            <p:ph type="title"/>
          </p:nvPr>
        </p:nvSpPr>
        <p:spPr>
          <a:xfrm>
            <a:off x="541866" y="442524"/>
            <a:ext cx="10555116" cy="1625602"/>
          </a:xfrm>
          <a:prstGeom prst="rect">
            <a:avLst/>
          </a:prstGeom>
        </p:spPr>
        <p:txBody>
          <a:bodyPr/>
          <a:lstStyle>
            <a:lvl1pPr algn="l" defTabSz="1105366">
              <a:defRPr sz="4400"/>
            </a:lvl1pPr>
          </a:lstStyle>
          <a:p>
            <a:r>
              <a:t>Summit 2016</a:t>
            </a:r>
          </a:p>
        </p:txBody>
      </p:sp>
      <p:pic>
        <p:nvPicPr>
          <p:cNvPr id="230" name="K1lYxQMNYNI" descr="K1lYxQMNYNI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1866" y="2068125"/>
            <a:ext cx="10326484" cy="5808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Picture 7" descr="Picture 7">
            <a:hlinkClick r:id="rId4"/>
          </p:cNvPr>
          <p:cNvPicPr>
            <a:picLocks noChangeAspect="1"/>
          </p:cNvPicPr>
          <p:nvPr/>
        </p:nvPicPr>
        <p:blipFill>
          <a:blip r:embed="rId5">
            <a:extLst/>
          </a:blip>
          <a:srcRect l="3847" t="8433" r="1409" b="8375"/>
          <a:stretch>
            <a:fillRect/>
          </a:stretch>
        </p:blipFill>
        <p:spPr>
          <a:xfrm>
            <a:off x="1241860" y="2544308"/>
            <a:ext cx="8984642" cy="4859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46"/>
          <p:cNvSpPr txBox="1">
            <a:spLocks noGrp="1"/>
          </p:cNvSpPr>
          <p:nvPr>
            <p:ph type="title"/>
          </p:nvPr>
        </p:nvSpPr>
        <p:spPr>
          <a:xfrm>
            <a:off x="6935893" y="2492586"/>
            <a:ext cx="5743788" cy="3603419"/>
          </a:xfrm>
          <a:prstGeom prst="rect">
            <a:avLst/>
          </a:prstGeom>
        </p:spPr>
        <p:txBody>
          <a:bodyPr/>
          <a:lstStyle>
            <a:lvl1pPr defTabSz="1627622">
              <a:defRPr sz="6800"/>
            </a:lvl1pPr>
          </a:lstStyle>
          <a:p>
            <a:r>
              <a:t>Final Thoughts 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46"/>
          <p:cNvSpPr txBox="1">
            <a:spLocks noGrp="1"/>
          </p:cNvSpPr>
          <p:nvPr>
            <p:ph type="title"/>
          </p:nvPr>
        </p:nvSpPr>
        <p:spPr>
          <a:xfrm>
            <a:off x="6864626" y="861391"/>
            <a:ext cx="5164817" cy="585746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627622">
              <a:defRPr sz="8200"/>
            </a:lvl1pPr>
          </a:lstStyle>
          <a:p>
            <a:br>
              <a:rPr lang="en-GB" sz="4000" dirty="0"/>
            </a:br>
            <a:br>
              <a:rPr lang="en-GB" sz="4000" dirty="0"/>
            </a:br>
            <a:br>
              <a:rPr lang="en-GB" sz="4000" dirty="0"/>
            </a:br>
            <a:r>
              <a:rPr lang="en-GB" sz="4000" dirty="0"/>
              <a:t>EAfPA  workshops at:</a:t>
            </a:r>
            <a:br>
              <a:rPr lang="en-GB" sz="4000" dirty="0"/>
            </a:br>
            <a:br>
              <a:rPr lang="en-GB" sz="4000" dirty="0"/>
            </a:br>
            <a:r>
              <a:rPr lang="en-GB" sz="4000" dirty="0"/>
              <a:t>- SIP 2017, Malta</a:t>
            </a:r>
            <a:br>
              <a:rPr lang="en-GB" sz="4000" dirty="0"/>
            </a:br>
            <a:br>
              <a:rPr lang="en-GB" sz="4000" dirty="0"/>
            </a:br>
            <a:r>
              <a:rPr lang="en-GB" sz="4000" dirty="0"/>
              <a:t>- EFIC 2017, Copenhagen </a:t>
            </a:r>
            <a:br>
              <a:rPr lang="en-GB" sz="4000" dirty="0"/>
            </a:br>
            <a:br>
              <a:rPr lang="en-GB" sz="4000" dirty="0"/>
            </a:br>
            <a:r>
              <a:rPr lang="en-GB" sz="4000" dirty="0"/>
              <a:t>- EULAR, 2017 and 2018</a:t>
            </a:r>
            <a:br>
              <a:rPr lang="en-GB" sz="4000" dirty="0"/>
            </a:br>
            <a:br>
              <a:rPr lang="en-GB" sz="4000" dirty="0"/>
            </a:br>
            <a:endParaRPr lang="en-GB" sz="4000" dirty="0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age31-small.png" descr="image31-sma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954" y="2092383"/>
            <a:ext cx="6751032" cy="4501237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hape 248"/>
          <p:cNvSpPr txBox="1">
            <a:spLocks noGrp="1"/>
          </p:cNvSpPr>
          <p:nvPr>
            <p:ph type="title" idx="4294967295"/>
          </p:nvPr>
        </p:nvSpPr>
        <p:spPr>
          <a:xfrm>
            <a:off x="-1" y="261902"/>
            <a:ext cx="10620588" cy="1625601"/>
          </a:xfrm>
          <a:prstGeom prst="rect">
            <a:avLst/>
          </a:prstGeom>
        </p:spPr>
        <p:txBody>
          <a:bodyPr lIns="65021" tIns="65021" rIns="65021" bIns="65021"/>
          <a:lstStyle>
            <a:lvl1pPr defTabSz="1461161">
              <a:defRPr sz="4600" b="1">
                <a:solidFill>
                  <a:srgbClr val="075A9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Symposiums, Summits &amp; and Workshops</a:t>
            </a:r>
          </a:p>
        </p:txBody>
      </p:sp>
      <p:pic>
        <p:nvPicPr>
          <p:cNvPr id="239" name="image23.jpeg" descr="image2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35167" y="5650546"/>
            <a:ext cx="2896302" cy="3861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age25.tif" descr="image25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245" y="6290744"/>
            <a:ext cx="3133149" cy="2088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age26.jpeg" descr="image26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33492" y="6060015"/>
            <a:ext cx="2589200" cy="3452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27.jpeg" descr="image27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152640" y="2492586"/>
            <a:ext cx="3990388" cy="2992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30.jpeg" descr="image30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391448" y="5608914"/>
            <a:ext cx="2966909" cy="3955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39.png" descr="image39.png"/>
          <p:cNvPicPr>
            <a:picLocks noChangeAspect="1"/>
          </p:cNvPicPr>
          <p:nvPr/>
        </p:nvPicPr>
        <p:blipFill>
          <a:blip r:embed="rId3">
            <a:extLst/>
          </a:blip>
          <a:srcRect l="27478" t="10273" r="37213" b="7524"/>
          <a:stretch>
            <a:fillRect/>
          </a:stretch>
        </p:blipFill>
        <p:spPr>
          <a:xfrm rot="720000">
            <a:off x="8049510" y="2109910"/>
            <a:ext cx="4084366" cy="5298636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hape 265"/>
          <p:cNvSpPr txBox="1">
            <a:spLocks noGrp="1"/>
          </p:cNvSpPr>
          <p:nvPr>
            <p:ph type="title"/>
          </p:nvPr>
        </p:nvSpPr>
        <p:spPr>
          <a:xfrm>
            <a:off x="464992" y="130949"/>
            <a:ext cx="11704327" cy="2144896"/>
          </a:xfrm>
          <a:prstGeom prst="rect">
            <a:avLst/>
          </a:prstGeom>
        </p:spPr>
        <p:txBody>
          <a:bodyPr/>
          <a:lstStyle/>
          <a:p>
            <a:r>
              <a:t>Educational Materials</a:t>
            </a:r>
          </a:p>
        </p:txBody>
      </p:sp>
      <p:pic>
        <p:nvPicPr>
          <p:cNvPr id="247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rcRect l="13158" t="12045" r="11105"/>
          <a:stretch>
            <a:fillRect/>
          </a:stretch>
        </p:blipFill>
        <p:spPr>
          <a:xfrm rot="21000000">
            <a:off x="882017" y="2161318"/>
            <a:ext cx="6141385" cy="3856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48032" y="5903593"/>
            <a:ext cx="6852921" cy="3850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Naming Poster  Presentations"/>
          <p:cNvSpPr txBox="1">
            <a:spLocks noGrp="1"/>
          </p:cNvSpPr>
          <p:nvPr>
            <p:ph type="title"/>
          </p:nvPr>
        </p:nvSpPr>
        <p:spPr>
          <a:xfrm>
            <a:off x="650239" y="390596"/>
            <a:ext cx="11704322" cy="1625604"/>
          </a:xfrm>
          <a:prstGeom prst="rect">
            <a:avLst/>
          </a:prstGeom>
        </p:spPr>
        <p:txBody>
          <a:bodyPr/>
          <a:lstStyle/>
          <a:p>
            <a:pPr algn="l">
              <a:defRPr sz="5600">
                <a:solidFill>
                  <a:srgbClr val="FFFFFF"/>
                </a:solidFill>
              </a:defRPr>
            </a:pPr>
            <a:r>
              <a:t>Naming Poster</a:t>
            </a:r>
            <a:r>
              <a:rPr sz="2400" b="0"/>
              <a:t>  </a:t>
            </a:r>
            <a:r>
              <a:t>Presentations</a:t>
            </a:r>
          </a:p>
        </p:txBody>
      </p:sp>
      <p:pic>
        <p:nvPicPr>
          <p:cNvPr id="251" name="Global Poster Presentations Convey Need for Distinct Biosimilar Names - The Alliance for Patient Access - Mozilla Firefox" descr="Global Poster Presentations Convey Need for Distinct Biosimilar Names - The Alliance for Patient Access - Mozilla Firefox"/>
          <p:cNvPicPr>
            <a:picLocks noChangeAspect="1"/>
          </p:cNvPicPr>
          <p:nvPr/>
        </p:nvPicPr>
        <p:blipFill>
          <a:blip r:embed="rId3">
            <a:extLst/>
          </a:blip>
          <a:srcRect l="15000" t="28425" r="29166" b="17638"/>
          <a:stretch>
            <a:fillRect/>
          </a:stretch>
        </p:blipFill>
        <p:spPr>
          <a:xfrm>
            <a:off x="433491" y="2926079"/>
            <a:ext cx="12462939" cy="65105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 1"/>
          <p:cNvSpPr txBox="1">
            <a:spLocks noGrp="1"/>
          </p:cNvSpPr>
          <p:nvPr>
            <p:ph type="title"/>
          </p:nvPr>
        </p:nvSpPr>
        <p:spPr>
          <a:xfrm>
            <a:off x="3467944" y="390594"/>
            <a:ext cx="8886621" cy="1625607"/>
          </a:xfrm>
          <a:prstGeom prst="rect">
            <a:avLst/>
          </a:prstGeom>
        </p:spPr>
        <p:txBody>
          <a:bodyPr/>
          <a:lstStyle/>
          <a:p>
            <a:pPr algn="r" defTabSz="1136057">
              <a:defRPr sz="4608"/>
            </a:pPr>
            <a:r>
              <a:rPr dirty="0"/>
              <a:t>Physician and Patient Voices</a:t>
            </a:r>
          </a:p>
          <a:p>
            <a:pPr algn="r" defTabSz="1136057">
              <a:defRPr sz="4608"/>
            </a:pPr>
            <a:r>
              <a:rPr dirty="0"/>
              <a:t>Informing Policymaking</a:t>
            </a:r>
          </a:p>
        </p:txBody>
      </p:sp>
      <p:pic>
        <p:nvPicPr>
          <p:cNvPr id="184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r="26666"/>
          <a:stretch>
            <a:fillRect/>
          </a:stretch>
        </p:blipFill>
        <p:spPr>
          <a:xfrm>
            <a:off x="4441799" y="2261005"/>
            <a:ext cx="7194075" cy="55181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AfPA’s Upcoming Programs"/>
          <p:cNvSpPr txBox="1">
            <a:spLocks noGrp="1"/>
          </p:cNvSpPr>
          <p:nvPr>
            <p:ph type="title"/>
          </p:nvPr>
        </p:nvSpPr>
        <p:spPr>
          <a:xfrm>
            <a:off x="4660050" y="541863"/>
            <a:ext cx="7477764" cy="1625607"/>
          </a:xfrm>
          <a:prstGeom prst="rect">
            <a:avLst/>
          </a:prstGeom>
        </p:spPr>
        <p:txBody>
          <a:bodyPr/>
          <a:lstStyle>
            <a:lvl1pPr defTabSz="988360">
              <a:defRPr sz="4400"/>
            </a:lvl1pPr>
          </a:lstStyle>
          <a:p>
            <a:r>
              <a:t>GAfPA’s Upcoming Programs</a:t>
            </a:r>
          </a:p>
        </p:txBody>
      </p:sp>
      <p:sp>
        <p:nvSpPr>
          <p:cNvPr id="254" name="Global Alliance for Patient Access Policy Workshop…"/>
          <p:cNvSpPr txBox="1">
            <a:spLocks noGrp="1"/>
          </p:cNvSpPr>
          <p:nvPr>
            <p:ph type="body" idx="1"/>
          </p:nvPr>
        </p:nvSpPr>
        <p:spPr>
          <a:xfrm>
            <a:off x="3576319" y="2384211"/>
            <a:ext cx="8886618" cy="6177287"/>
          </a:xfrm>
          <a:prstGeom prst="rect">
            <a:avLst/>
          </a:prstGeom>
        </p:spPr>
        <p:txBody>
          <a:bodyPr anchor="ctr"/>
          <a:lstStyle/>
          <a:p>
            <a:pPr marL="0" indent="0" algn="ctr" defTabSz="378784">
              <a:lnSpc>
                <a:spcPct val="90000"/>
              </a:lnSpc>
              <a:spcBef>
                <a:spcPts val="0"/>
              </a:spcBef>
              <a:buSzTx/>
              <a:buNone/>
              <a:defRPr sz="1400" b="1">
                <a:solidFill>
                  <a:srgbClr val="000000"/>
                </a:solidFill>
              </a:defRPr>
            </a:pPr>
            <a:endParaRPr/>
          </a:p>
          <a:p>
            <a:pPr marL="0" indent="0" defTabSz="378784">
              <a:lnSpc>
                <a:spcPct val="90000"/>
              </a:lnSpc>
              <a:spcBef>
                <a:spcPts val="0"/>
              </a:spcBef>
              <a:buSzTx/>
              <a:buNone/>
              <a:defRPr sz="1400">
                <a:solidFill>
                  <a:srgbClr val="000000"/>
                </a:solidFill>
              </a:defRPr>
            </a:pPr>
            <a:endParaRPr/>
          </a:p>
          <a:p>
            <a:pPr marL="90906" indent="-90906" defTabSz="378784">
              <a:lnSpc>
                <a:spcPct val="90000"/>
              </a:lnSpc>
              <a:spcBef>
                <a:spcPts val="0"/>
              </a:spcBef>
              <a:buSzPct val="75000"/>
              <a:buFontTx/>
              <a:defRPr sz="1400" b="1">
                <a:solidFill>
                  <a:srgbClr val="000000"/>
                </a:solidFill>
              </a:defRPr>
            </a:pPr>
            <a:r>
              <a:t>Global Alliance for Patient Access Policy Workshop</a:t>
            </a:r>
          </a:p>
          <a:p>
            <a:pPr marL="225769" lvl="1" indent="-90906" defTabSz="378784">
              <a:lnSpc>
                <a:spcPct val="90000"/>
              </a:lnSpc>
              <a:spcBef>
                <a:spcPts val="0"/>
              </a:spcBef>
              <a:buSzPct val="75000"/>
              <a:buFontTx/>
              <a:buChar char="•"/>
              <a:defRPr sz="1400" b="1">
                <a:solidFill>
                  <a:srgbClr val="000000"/>
                </a:solidFill>
              </a:defRPr>
            </a:pPr>
            <a:r>
              <a:t>Budapest, January 13-14</a:t>
            </a:r>
          </a:p>
          <a:p>
            <a:pPr marL="225769" lvl="1" indent="-90906" defTabSz="378784">
              <a:lnSpc>
                <a:spcPct val="90000"/>
              </a:lnSpc>
              <a:spcBef>
                <a:spcPts val="0"/>
              </a:spcBef>
              <a:buSzPct val="75000"/>
              <a:buFontTx/>
              <a:buChar char="•"/>
              <a:defRPr sz="1400" b="1">
                <a:solidFill>
                  <a:srgbClr val="000000"/>
                </a:solidFill>
              </a:defRPr>
            </a:pPr>
            <a:endParaRPr/>
          </a:p>
          <a:p>
            <a:pPr marL="90906" indent="-90906" defTabSz="378784">
              <a:lnSpc>
                <a:spcPct val="90000"/>
              </a:lnSpc>
              <a:spcBef>
                <a:spcPts val="0"/>
              </a:spcBef>
              <a:buSzPct val="75000"/>
              <a:buFontTx/>
              <a:defRPr sz="1400" b="1">
                <a:solidFill>
                  <a:srgbClr val="000000"/>
                </a:solidFill>
              </a:defRPr>
            </a:pPr>
            <a:r>
              <a:t>Global Alliance for Patient Access Policy Workshop</a:t>
            </a:r>
          </a:p>
          <a:p>
            <a:pPr marL="376969" lvl="1" indent="-90906" defTabSz="378784">
              <a:lnSpc>
                <a:spcPct val="90000"/>
              </a:lnSpc>
              <a:spcBef>
                <a:spcPts val="0"/>
              </a:spcBef>
              <a:buSzPct val="75000"/>
              <a:buFontTx/>
              <a:buChar char="•"/>
              <a:defRPr sz="1400" b="1">
                <a:solidFill>
                  <a:srgbClr val="000000"/>
                </a:solidFill>
              </a:defRPr>
            </a:pPr>
            <a:r>
              <a:t>Munich, May 5-6</a:t>
            </a:r>
          </a:p>
          <a:p>
            <a:pPr marL="225769" lvl="1" indent="-90906" defTabSz="378784">
              <a:lnSpc>
                <a:spcPct val="90000"/>
              </a:lnSpc>
              <a:spcBef>
                <a:spcPts val="0"/>
              </a:spcBef>
              <a:buSzPct val="75000"/>
              <a:buFontTx/>
              <a:buChar char="•"/>
              <a:defRPr sz="1400" b="1">
                <a:solidFill>
                  <a:srgbClr val="000000"/>
                </a:solidFill>
              </a:defRPr>
            </a:pPr>
            <a:endParaRPr/>
          </a:p>
          <a:p>
            <a:pPr marL="90906" indent="-90906" defTabSz="378784">
              <a:lnSpc>
                <a:spcPct val="90000"/>
              </a:lnSpc>
              <a:spcBef>
                <a:spcPts val="0"/>
              </a:spcBef>
              <a:buSzPct val="75000"/>
              <a:buFontTx/>
              <a:defRPr sz="1400" b="1">
                <a:solidFill>
                  <a:srgbClr val="000000"/>
                </a:solidFill>
              </a:defRPr>
            </a:pPr>
            <a:r>
              <a:t>Patient Advocacy Conference</a:t>
            </a:r>
          </a:p>
          <a:p>
            <a:pPr marL="376969" lvl="1" indent="-90906" defTabSz="378784">
              <a:lnSpc>
                <a:spcPct val="90000"/>
              </a:lnSpc>
              <a:spcBef>
                <a:spcPts val="0"/>
              </a:spcBef>
              <a:buSzPct val="75000"/>
              <a:buFontTx/>
              <a:buChar char="•"/>
              <a:defRPr sz="1400" b="1">
                <a:solidFill>
                  <a:srgbClr val="000000"/>
                </a:solidFill>
              </a:defRPr>
            </a:pPr>
            <a:r>
              <a:t>Rome, May 24</a:t>
            </a:r>
          </a:p>
          <a:p>
            <a:pPr marL="225769" lvl="1" indent="-90906" defTabSz="378784">
              <a:lnSpc>
                <a:spcPct val="90000"/>
              </a:lnSpc>
              <a:spcBef>
                <a:spcPts val="0"/>
              </a:spcBef>
              <a:buSzPct val="75000"/>
              <a:buFontTx/>
              <a:buChar char="•"/>
              <a:defRPr sz="1400" b="1">
                <a:solidFill>
                  <a:srgbClr val="000000"/>
                </a:solidFill>
              </a:defRPr>
            </a:pPr>
            <a:endParaRPr/>
          </a:p>
          <a:p>
            <a:pPr marL="90906" indent="-90906" defTabSz="378784">
              <a:lnSpc>
                <a:spcPct val="90000"/>
              </a:lnSpc>
              <a:spcBef>
                <a:spcPts val="0"/>
              </a:spcBef>
              <a:buSzPct val="75000"/>
              <a:buFontTx/>
              <a:defRPr sz="1400" b="1">
                <a:solidFill>
                  <a:srgbClr val="000000"/>
                </a:solidFill>
              </a:defRPr>
            </a:pPr>
            <a:r>
              <a:t>Societal Impact of Pain</a:t>
            </a:r>
          </a:p>
          <a:p>
            <a:pPr marL="225769" lvl="1" indent="-90906" defTabSz="378784">
              <a:lnSpc>
                <a:spcPct val="90000"/>
              </a:lnSpc>
              <a:spcBef>
                <a:spcPts val="0"/>
              </a:spcBef>
              <a:buSzPct val="75000"/>
              <a:buFontTx/>
              <a:buChar char="•"/>
              <a:defRPr sz="1400" b="1">
                <a:solidFill>
                  <a:srgbClr val="000000"/>
                </a:solidFill>
              </a:defRPr>
            </a:pPr>
            <a:r>
              <a:t>Malta, June 8-9</a:t>
            </a:r>
          </a:p>
          <a:p>
            <a:pPr marL="225769" lvl="1" indent="-90906" defTabSz="378784">
              <a:lnSpc>
                <a:spcPct val="90000"/>
              </a:lnSpc>
              <a:spcBef>
                <a:spcPts val="0"/>
              </a:spcBef>
              <a:buSzPct val="75000"/>
              <a:buFontTx/>
              <a:buChar char="•"/>
              <a:defRPr sz="1400" b="1">
                <a:solidFill>
                  <a:srgbClr val="000000"/>
                </a:solidFill>
              </a:defRPr>
            </a:pPr>
            <a:endParaRPr/>
          </a:p>
          <a:p>
            <a:pPr marL="90906" indent="-90906" defTabSz="378784">
              <a:lnSpc>
                <a:spcPct val="90000"/>
              </a:lnSpc>
              <a:spcBef>
                <a:spcPts val="0"/>
              </a:spcBef>
              <a:buSzPct val="75000"/>
              <a:buFontTx/>
              <a:defRPr sz="1400" b="1">
                <a:solidFill>
                  <a:srgbClr val="000000"/>
                </a:solidFill>
              </a:defRPr>
            </a:pPr>
            <a:r>
              <a:t>Latin America, Advocacy Summit </a:t>
            </a:r>
          </a:p>
          <a:p>
            <a:pPr marL="225769" lvl="1" indent="-90906" defTabSz="378784">
              <a:lnSpc>
                <a:spcPct val="90000"/>
              </a:lnSpc>
              <a:spcBef>
                <a:spcPts val="0"/>
              </a:spcBef>
              <a:buSzPct val="75000"/>
              <a:buFontTx/>
              <a:buChar char="•"/>
              <a:defRPr sz="1400" b="1">
                <a:solidFill>
                  <a:srgbClr val="000000"/>
                </a:solidFill>
              </a:defRPr>
            </a:pPr>
            <a:r>
              <a:t>Rio de Janeiro, August 25-26</a:t>
            </a:r>
          </a:p>
          <a:p>
            <a:pPr marL="225769" lvl="1" indent="-90906" defTabSz="378784">
              <a:lnSpc>
                <a:spcPct val="90000"/>
              </a:lnSpc>
              <a:spcBef>
                <a:spcPts val="0"/>
              </a:spcBef>
              <a:buSzPct val="75000"/>
              <a:buFontTx/>
              <a:buChar char="•"/>
              <a:defRPr sz="1400" b="1">
                <a:solidFill>
                  <a:srgbClr val="000000"/>
                </a:solidFill>
              </a:defRPr>
            </a:pPr>
            <a:endParaRPr/>
          </a:p>
          <a:p>
            <a:pPr marL="90906" indent="-90906" defTabSz="378784">
              <a:lnSpc>
                <a:spcPct val="90000"/>
              </a:lnSpc>
              <a:spcBef>
                <a:spcPts val="0"/>
              </a:spcBef>
              <a:buSzPct val="75000"/>
              <a:buFontTx/>
              <a:defRPr sz="1400" b="1">
                <a:solidFill>
                  <a:srgbClr val="000000"/>
                </a:solidFill>
              </a:defRPr>
            </a:pPr>
            <a:r>
              <a:t>Global Alliance for Patient Access Policy Workshop</a:t>
            </a:r>
          </a:p>
          <a:p>
            <a:pPr marL="225769" lvl="1" indent="-90906" defTabSz="378784">
              <a:lnSpc>
                <a:spcPct val="90000"/>
              </a:lnSpc>
              <a:spcBef>
                <a:spcPts val="0"/>
              </a:spcBef>
              <a:buSzPct val="75000"/>
              <a:buFontTx/>
              <a:buChar char="•"/>
              <a:defRPr sz="1400" b="1">
                <a:solidFill>
                  <a:srgbClr val="000000"/>
                </a:solidFill>
              </a:defRPr>
            </a:pPr>
            <a:r>
              <a:t>Warsaw, September 15-16</a:t>
            </a:r>
          </a:p>
          <a:p>
            <a:pPr marL="225769" lvl="1" indent="-90906" defTabSz="378784">
              <a:lnSpc>
                <a:spcPct val="90000"/>
              </a:lnSpc>
              <a:spcBef>
                <a:spcPts val="0"/>
              </a:spcBef>
              <a:buSzPct val="75000"/>
              <a:buFontTx/>
              <a:buChar char="•"/>
              <a:defRPr sz="1400" b="1">
                <a:solidFill>
                  <a:srgbClr val="000000"/>
                </a:solidFill>
              </a:defRPr>
            </a:pPr>
            <a:endParaRPr/>
          </a:p>
          <a:p>
            <a:pPr marL="90906" indent="-90906" defTabSz="378784">
              <a:lnSpc>
                <a:spcPct val="90000"/>
              </a:lnSpc>
              <a:spcBef>
                <a:spcPts val="0"/>
              </a:spcBef>
              <a:buSzPct val="75000"/>
              <a:buFontTx/>
              <a:defRPr sz="1400" b="1">
                <a:solidFill>
                  <a:srgbClr val="000000"/>
                </a:solidFill>
              </a:defRPr>
            </a:pPr>
            <a:r>
              <a:t>Global Alliance for Patient Access Policy Workshop</a:t>
            </a:r>
          </a:p>
          <a:p>
            <a:pPr marL="225769" lvl="1" indent="-90906" defTabSz="378784">
              <a:lnSpc>
                <a:spcPct val="90000"/>
              </a:lnSpc>
              <a:spcBef>
                <a:spcPts val="0"/>
              </a:spcBef>
              <a:buSzPct val="75000"/>
              <a:buFontTx/>
              <a:buChar char="•"/>
              <a:defRPr sz="1400" b="1">
                <a:solidFill>
                  <a:srgbClr val="000000"/>
                </a:solidFill>
              </a:defRPr>
            </a:pPr>
            <a:r>
              <a:t>Rome, November 10-11</a:t>
            </a:r>
          </a:p>
          <a:p>
            <a:pPr marL="225769" lvl="1" indent="-90906" defTabSz="378784">
              <a:lnSpc>
                <a:spcPct val="90000"/>
              </a:lnSpc>
              <a:spcBef>
                <a:spcPts val="0"/>
              </a:spcBef>
              <a:buSzPct val="75000"/>
              <a:buFontTx/>
              <a:buChar char="•"/>
              <a:defRPr sz="1400" b="1">
                <a:solidFill>
                  <a:srgbClr val="000000"/>
                </a:solidFill>
              </a:defRPr>
            </a:pPr>
            <a:endParaRPr/>
          </a:p>
          <a:p>
            <a:pPr marL="90906" indent="-90906" defTabSz="378784">
              <a:lnSpc>
                <a:spcPct val="90000"/>
              </a:lnSpc>
              <a:spcBef>
                <a:spcPts val="0"/>
              </a:spcBef>
              <a:buSzPct val="75000"/>
              <a:buFontTx/>
              <a:defRPr sz="1400" b="1">
                <a:solidFill>
                  <a:srgbClr val="000000"/>
                </a:solidFill>
              </a:defRPr>
            </a:pPr>
            <a:r>
              <a:t>2017 Medical Society Meetings</a:t>
            </a:r>
          </a:p>
          <a:p>
            <a:pPr marL="225769" lvl="1" indent="-90906" defTabSz="378784">
              <a:lnSpc>
                <a:spcPct val="90000"/>
              </a:lnSpc>
              <a:spcBef>
                <a:spcPts val="0"/>
              </a:spcBef>
              <a:buSzPct val="75000"/>
              <a:buFontTx/>
              <a:buChar char="•"/>
              <a:defRPr sz="1400" b="1">
                <a:solidFill>
                  <a:srgbClr val="000000"/>
                </a:solidFill>
              </a:defRPr>
            </a:pPr>
            <a:r>
              <a:t>ECCO, EFIC, EULAR, MDS, ESMO, UEG Week, ACR, EADV</a:t>
            </a:r>
          </a:p>
          <a:p>
            <a:pPr marL="376969" lvl="1" indent="-90906" defTabSz="378784">
              <a:lnSpc>
                <a:spcPct val="90000"/>
              </a:lnSpc>
              <a:spcBef>
                <a:spcPts val="0"/>
              </a:spcBef>
              <a:buSzPct val="75000"/>
              <a:buFontTx/>
              <a:defRPr sz="1400">
                <a:solidFill>
                  <a:srgbClr val="000000"/>
                </a:solidFill>
              </a:defRPr>
            </a:pPr>
            <a:endParaRPr/>
          </a:p>
          <a:p>
            <a:pPr marL="90906" indent="-90906" defTabSz="378784">
              <a:lnSpc>
                <a:spcPct val="90000"/>
              </a:lnSpc>
              <a:spcBef>
                <a:spcPts val="0"/>
              </a:spcBef>
              <a:buSzPct val="75000"/>
              <a:buFontTx/>
              <a:defRPr sz="14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>
                <a:hlinkClick r:id="rId3"/>
              </a:rPr>
              <a:t>www.GAfPA.org/Events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Website"/>
          <p:cNvSpPr txBox="1">
            <a:spLocks noGrp="1"/>
          </p:cNvSpPr>
          <p:nvPr>
            <p:ph type="title"/>
          </p:nvPr>
        </p:nvSpPr>
        <p:spPr>
          <a:xfrm>
            <a:off x="-22583" y="442521"/>
            <a:ext cx="11119565" cy="1625607"/>
          </a:xfrm>
          <a:prstGeom prst="rect">
            <a:avLst/>
          </a:prstGeom>
        </p:spPr>
        <p:txBody>
          <a:bodyPr/>
          <a:lstStyle/>
          <a:p>
            <a:r>
              <a:t>Website </a:t>
            </a:r>
          </a:p>
        </p:txBody>
      </p:sp>
      <p:pic>
        <p:nvPicPr>
          <p:cNvPr id="257" name="GAFPA | Global Alliance for Patient Access - Mozilla Firefox" descr="GAFPA | Global Alliance for Patient Access - Mozilla Firefox"/>
          <p:cNvPicPr>
            <a:picLocks noChangeAspect="1"/>
          </p:cNvPicPr>
          <p:nvPr/>
        </p:nvPicPr>
        <p:blipFill>
          <a:blip r:embed="rId3">
            <a:extLst/>
          </a:blip>
          <a:srcRect l="5426" t="12766" r="5526" b="2129"/>
          <a:stretch>
            <a:fillRect/>
          </a:stretch>
        </p:blipFill>
        <p:spPr>
          <a:xfrm>
            <a:off x="391884" y="2155370"/>
            <a:ext cx="11573695" cy="6008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41"/>
          <p:cNvSpPr txBox="1">
            <a:spLocks noGrp="1"/>
          </p:cNvSpPr>
          <p:nvPr>
            <p:ph type="title"/>
          </p:nvPr>
        </p:nvSpPr>
        <p:spPr>
          <a:xfrm>
            <a:off x="1733973" y="1950719"/>
            <a:ext cx="9320108" cy="2090704"/>
          </a:xfrm>
          <a:prstGeom prst="rect">
            <a:avLst/>
          </a:prstGeom>
        </p:spPr>
        <p:txBody>
          <a:bodyPr/>
          <a:lstStyle/>
          <a:p>
            <a:pPr defTabSz="806296">
              <a:defRPr sz="3400">
                <a:solidFill>
                  <a:srgbClr val="FFFFFF"/>
                </a:solidFill>
              </a:defRPr>
            </a:pPr>
            <a:br/>
            <a:r>
              <a:t>Protecting Patient Access to Pain Medicine: </a:t>
            </a:r>
            <a:br/>
            <a:r>
              <a:rPr sz="2200" b="0" i="1"/>
              <a:t>The Role of Doctors and Patients</a:t>
            </a:r>
            <a:br>
              <a:rPr sz="2200" b="0" i="1"/>
            </a:br>
            <a:endParaRPr sz="2200" b="0" i="1"/>
          </a:p>
        </p:txBody>
      </p:sp>
      <p:sp>
        <p:nvSpPr>
          <p:cNvPr id="260" name="Shape 241"/>
          <p:cNvSpPr txBox="1"/>
          <p:nvPr/>
        </p:nvSpPr>
        <p:spPr>
          <a:xfrm>
            <a:off x="5310293" y="5201920"/>
            <a:ext cx="9753601" cy="2709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2" tIns="65022" rIns="65022" bIns="65022" anchor="ctr">
            <a:normAutofit/>
          </a:bodyPr>
          <a:lstStyle/>
          <a:p>
            <a:pPr defTabSz="1300480">
              <a:defRPr sz="2600" b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Brian Kennedy</a:t>
            </a:r>
            <a:endParaRPr sz="5800">
              <a:solidFill>
                <a:srgbClr val="075A96"/>
              </a:solidFill>
            </a:endParaRPr>
          </a:p>
          <a:p>
            <a:pPr defTabSz="1300480">
              <a:defRPr sz="2600" b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Executive Director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246"/>
          <p:cNvSpPr txBox="1">
            <a:spLocks noGrp="1"/>
          </p:cNvSpPr>
          <p:nvPr>
            <p:ph type="title"/>
          </p:nvPr>
        </p:nvSpPr>
        <p:spPr>
          <a:xfrm>
            <a:off x="6935893" y="2492586"/>
            <a:ext cx="5743788" cy="3603419"/>
          </a:xfrm>
          <a:prstGeom prst="rect">
            <a:avLst/>
          </a:prstGeom>
        </p:spPr>
        <p:txBody>
          <a:bodyPr/>
          <a:lstStyle>
            <a:lvl1pPr defTabSz="1627622">
              <a:defRPr sz="8200"/>
            </a:lvl1pPr>
          </a:lstStyle>
          <a:p>
            <a:r>
              <a:rPr dirty="0"/>
              <a:t>A Better Way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4994" y="130950"/>
            <a:ext cx="6145780" cy="2587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4221" y="2492586"/>
            <a:ext cx="7675662" cy="4117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rcRect l="30000" t="36020" r="33332" b="29806"/>
          <a:stretch>
            <a:fillRect/>
          </a:stretch>
        </p:blipFill>
        <p:spPr>
          <a:xfrm>
            <a:off x="4372626" y="5906344"/>
            <a:ext cx="7694509" cy="3847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rcRect l="20833" t="29892" r="20833" b="29600"/>
          <a:stretch>
            <a:fillRect/>
          </a:stretch>
        </p:blipFill>
        <p:spPr>
          <a:xfrm>
            <a:off x="7044266" y="669849"/>
            <a:ext cx="5635414" cy="20931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itle 3"/>
          <p:cNvSpPr txBox="1">
            <a:spLocks noGrp="1"/>
          </p:cNvSpPr>
          <p:nvPr>
            <p:ph type="title"/>
          </p:nvPr>
        </p:nvSpPr>
        <p:spPr>
          <a:xfrm>
            <a:off x="650238" y="390594"/>
            <a:ext cx="11704327" cy="1625607"/>
          </a:xfrm>
          <a:prstGeom prst="rect">
            <a:avLst/>
          </a:prstGeom>
        </p:spPr>
        <p:txBody>
          <a:bodyPr/>
          <a:lstStyle>
            <a:lvl1pPr algn="l" defTabSz="1105366">
              <a:defRPr sz="4400"/>
            </a:lvl1pPr>
          </a:lstStyle>
          <a:p>
            <a:r>
              <a:t>Advocating for Balanced Treatment Options </a:t>
            </a:r>
          </a:p>
        </p:txBody>
      </p:sp>
      <p:pic>
        <p:nvPicPr>
          <p:cNvPr id="194" name="VEY6Ywy3R3M" descr="VEY6Ywy3R3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750" y="2546773"/>
            <a:ext cx="12137816" cy="6827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Picture 4" descr="Picture 4">
            <a:hlinkClick r:id="rId4"/>
          </p:cNvPr>
          <p:cNvPicPr>
            <a:picLocks noChangeAspect="1"/>
          </p:cNvPicPr>
          <p:nvPr/>
        </p:nvPicPr>
        <p:blipFill>
          <a:blip r:embed="rId5">
            <a:extLst/>
          </a:blip>
          <a:srcRect l="25000" t="20486" r="24167" b="28251"/>
          <a:stretch>
            <a:fillRect/>
          </a:stretch>
        </p:blipFill>
        <p:spPr>
          <a:xfrm>
            <a:off x="1083733" y="3034451"/>
            <a:ext cx="10416976" cy="5635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 3"/>
          <p:cNvSpPr txBox="1">
            <a:spLocks noGrp="1"/>
          </p:cNvSpPr>
          <p:nvPr>
            <p:ph type="title"/>
          </p:nvPr>
        </p:nvSpPr>
        <p:spPr>
          <a:xfrm>
            <a:off x="650238" y="390594"/>
            <a:ext cx="11704327" cy="1625607"/>
          </a:xfrm>
          <a:prstGeom prst="rect">
            <a:avLst/>
          </a:prstGeom>
        </p:spPr>
        <p:txBody>
          <a:bodyPr/>
          <a:lstStyle>
            <a:lvl1pPr algn="l" defTabSz="1105366">
              <a:defRPr sz="4400"/>
            </a:lvl1pPr>
          </a:lstStyle>
          <a:p>
            <a:r>
              <a:t>Advocating for Balanced Treatment Options </a:t>
            </a:r>
          </a:p>
        </p:txBody>
      </p:sp>
      <p:pic>
        <p:nvPicPr>
          <p:cNvPr id="200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rcRect l="33333" t="15825" r="34166" b="4952"/>
          <a:stretch>
            <a:fillRect/>
          </a:stretch>
        </p:blipFill>
        <p:spPr>
          <a:xfrm>
            <a:off x="866986" y="2500923"/>
            <a:ext cx="5403918" cy="7066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rcRect l="33332" t="20485" r="34166" b="290"/>
          <a:stretch>
            <a:fillRect/>
          </a:stretch>
        </p:blipFill>
        <p:spPr>
          <a:xfrm>
            <a:off x="6610771" y="2500923"/>
            <a:ext cx="5302994" cy="69346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246"/>
          <p:cNvSpPr txBox="1">
            <a:spLocks noGrp="1"/>
          </p:cNvSpPr>
          <p:nvPr>
            <p:ph type="title"/>
          </p:nvPr>
        </p:nvSpPr>
        <p:spPr>
          <a:xfrm>
            <a:off x="6935893" y="2492586"/>
            <a:ext cx="5743788" cy="3603419"/>
          </a:xfrm>
          <a:prstGeom prst="rect">
            <a:avLst/>
          </a:prstGeom>
        </p:spPr>
        <p:txBody>
          <a:bodyPr/>
          <a:lstStyle>
            <a:lvl1pPr defTabSz="1627622">
              <a:defRPr sz="6800"/>
            </a:lvl1pPr>
          </a:lstStyle>
          <a:p>
            <a:r>
              <a:t>Advocacy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rcRect l="17500" t="13884" r="17499" b="1845"/>
          <a:stretch>
            <a:fillRect/>
          </a:stretch>
        </p:blipFill>
        <p:spPr>
          <a:xfrm>
            <a:off x="759917" y="2065345"/>
            <a:ext cx="11054084" cy="7688255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Title 3"/>
          <p:cNvSpPr txBox="1">
            <a:spLocks noGrp="1"/>
          </p:cNvSpPr>
          <p:nvPr>
            <p:ph type="title"/>
          </p:nvPr>
        </p:nvSpPr>
        <p:spPr>
          <a:xfrm>
            <a:off x="650236" y="390594"/>
            <a:ext cx="8561499" cy="1625607"/>
          </a:xfrm>
          <a:prstGeom prst="rect">
            <a:avLst/>
          </a:prstGeom>
        </p:spPr>
        <p:txBody>
          <a:bodyPr/>
          <a:lstStyle>
            <a:lvl1pPr algn="l" defTabSz="1105366">
              <a:defRPr sz="4400"/>
            </a:lvl1pPr>
          </a:lstStyle>
          <a:p>
            <a:r>
              <a:t>Integrated Care for Chronic Pain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itle 3"/>
          <p:cNvSpPr txBox="1">
            <a:spLocks noGrp="1"/>
          </p:cNvSpPr>
          <p:nvPr>
            <p:ph type="title"/>
          </p:nvPr>
        </p:nvSpPr>
        <p:spPr>
          <a:xfrm>
            <a:off x="650238" y="390594"/>
            <a:ext cx="11704327" cy="1625607"/>
          </a:xfrm>
          <a:prstGeom prst="rect">
            <a:avLst/>
          </a:prstGeom>
        </p:spPr>
        <p:txBody>
          <a:bodyPr/>
          <a:lstStyle/>
          <a:p>
            <a:pPr algn="l" defTabSz="1105366">
              <a:defRPr sz="4400"/>
            </a:pPr>
            <a:r>
              <a:t>Multimodal Analgesia for </a:t>
            </a:r>
            <a:br/>
            <a:r>
              <a:t>Acute Pain</a:t>
            </a:r>
          </a:p>
        </p:txBody>
      </p:sp>
      <p:pic>
        <p:nvPicPr>
          <p:cNvPr id="207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33080" t="15533" r="34420" b="5232"/>
          <a:stretch>
            <a:fillRect/>
          </a:stretch>
        </p:blipFill>
        <p:spPr>
          <a:xfrm>
            <a:off x="650236" y="2167466"/>
            <a:ext cx="5527043" cy="7228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rcRect l="33333" t="16829" r="34166" b="4380"/>
          <a:stretch>
            <a:fillRect/>
          </a:stretch>
        </p:blipFill>
        <p:spPr>
          <a:xfrm>
            <a:off x="6610773" y="2184152"/>
            <a:ext cx="5527039" cy="71882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201</Words>
  <Application>Microsoft Office PowerPoint</Application>
  <PresentationFormat>Custom</PresentationFormat>
  <Paragraphs>55</Paragraphs>
  <Slides>22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Century Gothic</vt:lpstr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Balanced Pain Management (US)  Neil Betteridge Strategic Adviser, GAfPA  Brussels 26 April 2018</vt:lpstr>
      <vt:lpstr>Physician and Patient Voices Informing Policymaking</vt:lpstr>
      <vt:lpstr>A Better Way</vt:lpstr>
      <vt:lpstr>PowerPoint Presentation</vt:lpstr>
      <vt:lpstr>Advocating for Balanced Treatment Options </vt:lpstr>
      <vt:lpstr>Advocating for Balanced Treatment Options </vt:lpstr>
      <vt:lpstr>Advocacy</vt:lpstr>
      <vt:lpstr>Integrated Care for Chronic Pain</vt:lpstr>
      <vt:lpstr>Multimodal Analgesia for  Acute Pain</vt:lpstr>
      <vt:lpstr>Advocating for a Balanced Policy Approach</vt:lpstr>
      <vt:lpstr>Advocating for a Balanced Policy Approach</vt:lpstr>
      <vt:lpstr>Abuse-Deterrent Technology</vt:lpstr>
      <vt:lpstr>The Institute for Clinical and Economic Review </vt:lpstr>
      <vt:lpstr>Summit 2016</vt:lpstr>
      <vt:lpstr>Final Thoughts </vt:lpstr>
      <vt:lpstr>   EAfPA  workshops at:  - SIP 2017, Malta  - EFIC 2017, Copenhagen   - EULAR, 2017 and 2018  </vt:lpstr>
      <vt:lpstr>Symposiums, Summits &amp; and Workshops</vt:lpstr>
      <vt:lpstr>Educational Materials</vt:lpstr>
      <vt:lpstr>Naming Poster  Presentations</vt:lpstr>
      <vt:lpstr>GAfPA’s Upcoming Programs</vt:lpstr>
      <vt:lpstr>Website </vt:lpstr>
      <vt:lpstr> Protecting Patient Access to Pain Medicine:  The Role of Doctors and Patients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Physician and Patient Voices Informing Policymaking</dc:title>
  <dc:creator>Neil</dc:creator>
  <cp:lastModifiedBy>Neil Betteridge</cp:lastModifiedBy>
  <cp:revision>5</cp:revision>
  <dcterms:modified xsi:type="dcterms:W3CDTF">2018-04-24T10:27:58Z</dcterms:modified>
</cp:coreProperties>
</file>