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60" r:id="rId4"/>
    <p:sldId id="261" r:id="rId5"/>
    <p:sldId id="354" r:id="rId6"/>
    <p:sldId id="356" r:id="rId7"/>
    <p:sldId id="360" r:id="rId8"/>
    <p:sldId id="363" r:id="rId9"/>
    <p:sldId id="369" r:id="rId10"/>
    <p:sldId id="370" r:id="rId11"/>
    <p:sldId id="386" r:id="rId12"/>
    <p:sldId id="373" r:id="rId13"/>
    <p:sldId id="382" r:id="rId14"/>
    <p:sldId id="375" r:id="rId15"/>
    <p:sldId id="376" r:id="rId16"/>
    <p:sldId id="378" r:id="rId17"/>
    <p:sldId id="379" r:id="rId18"/>
    <p:sldId id="385" r:id="rId19"/>
    <p:sldId id="357" r:id="rId2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516" autoAdjust="0"/>
    <p:restoredTop sz="95256" autoAdjust="0"/>
  </p:normalViewPr>
  <p:slideViewPr>
    <p:cSldViewPr snapToGrid="0">
      <p:cViewPr>
        <p:scale>
          <a:sx n="100" d="100"/>
          <a:sy n="100" d="100"/>
        </p:scale>
        <p:origin x="312" y="-3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artel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chemeClr val="accent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Proposals to facilitate ACCESS to ROUTINE vaccinations </a:t>
            </a:r>
            <a:endParaRPr lang="it-IT" sz="3200" dirty="0">
              <a:solidFill>
                <a:schemeClr val="accent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12404018780398123"/>
          <c:y val="8.0012419105542163E-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t-I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t-IT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Foglio1!$E$19:$E$21</c:f>
              <c:strCache>
                <c:ptCount val="3"/>
                <c:pt idx="0">
                  <c:v>Pharmacy-based delivery </c:v>
                </c:pt>
                <c:pt idx="1">
                  <c:v>School-based delivery </c:v>
                </c:pt>
                <c:pt idx="2">
                  <c:v>Improve communication </c:v>
                </c:pt>
              </c:strCache>
            </c:strRef>
          </c:cat>
          <c:val>
            <c:numRef>
              <c:f>Foglio1!$F$19:$F$21</c:f>
              <c:numCache>
                <c:formatCode>0%</c:formatCode>
                <c:ptCount val="3"/>
                <c:pt idx="0" formatCode="0.00%">
                  <c:v>0.439</c:v>
                </c:pt>
                <c:pt idx="1">
                  <c:v>0.5</c:v>
                </c:pt>
                <c:pt idx="2" formatCode="0.00%">
                  <c:v>0.51500000000000001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E5-46FB-9422-434C0C5B47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94145088"/>
        <c:axId val="394145416"/>
      </c:barChart>
      <c:catAx>
        <c:axId val="394145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it-IT"/>
          </a:p>
        </c:txPr>
        <c:crossAx val="394145416"/>
        <c:crosses val="autoZero"/>
        <c:auto val="1"/>
        <c:lblAlgn val="ctr"/>
        <c:lblOffset val="100"/>
        <c:noMultiLvlLbl val="0"/>
      </c:catAx>
      <c:valAx>
        <c:axId val="39414541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394145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B7BAE5-CD48-4413-97CA-25A84732D1E5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22CAD-B560-4712-AE40-C699416DF6C5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24790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CFDACC-B690-4C7F-8580-BD4264500BB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6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ANWERS: central points of contact clearly communicated to citizens - clear and timely access through relevant media to information - increasing logistical and transport capabilities - a - clearly defined - booking system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2CAD-B560-4712-AE40-C699416DF6C5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7291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ANWERS: central points of contact clearly communicated to citizens - clear and timely access through relevant media to information - increasing logistical and transport capabilities - a - clearly defined - booking system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2CAD-B560-4712-AE40-C699416DF6C5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7157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ANWERS: </a:t>
            </a:r>
            <a:r>
              <a:rPr lang="it-IT" dirty="0" err="1"/>
              <a:t>having</a:t>
            </a:r>
            <a:r>
              <a:rPr lang="it-IT" dirty="0"/>
              <a:t> up-to-date </a:t>
            </a:r>
            <a:r>
              <a:rPr lang="it-IT" dirty="0" err="1"/>
              <a:t>registries</a:t>
            </a:r>
            <a:r>
              <a:rPr lang="it-IT" dirty="0"/>
              <a:t> - </a:t>
            </a:r>
            <a:r>
              <a:rPr lang="en-US" dirty="0"/>
              <a:t>having registries fully compliant with data protection legislation - data appropriately collected to enable the subsequent post-marketing surveillance - data appropriately collected to enable ‘real time’ monitoring activities  -  having effective recall system for 2 doses vaccines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2CAD-B560-4712-AE40-C699416DF6C5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808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COMPLETE ANWERS: </a:t>
            </a:r>
            <a:r>
              <a:rPr lang="it-IT" dirty="0" err="1"/>
              <a:t>relevant</a:t>
            </a:r>
            <a:r>
              <a:rPr lang="it-IT" dirty="0"/>
              <a:t> media -  </a:t>
            </a:r>
            <a:r>
              <a:rPr lang="fr-FR" dirty="0" err="1"/>
              <a:t>popular</a:t>
            </a:r>
            <a:r>
              <a:rPr lang="fr-FR" dirty="0"/>
              <a:t> communication channels (online platforms) - </a:t>
            </a:r>
            <a:r>
              <a:rPr lang="en-US" dirty="0"/>
              <a:t>working with health professionals as trusted sources on vaccination matters - the National Medicines Agency - civil society organizations/patients </a:t>
            </a:r>
            <a:r>
              <a:rPr lang="en-US" dirty="0" err="1"/>
              <a:t>advocy</a:t>
            </a:r>
            <a:r>
              <a:rPr lang="en-US" dirty="0"/>
              <a:t> groups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2CAD-B560-4712-AE40-C699416DF6C5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544025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22CAD-B560-4712-AE40-C699416DF6C5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2420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59E-2ACF-4B64-A8C8-CF6C2C21CE0E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664-96AA-4D9A-BA7B-D5E4F4C79E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3268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59E-2ACF-4B64-A8C8-CF6C2C21CE0E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664-96AA-4D9A-BA7B-D5E4F4C79E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8079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59E-2ACF-4B64-A8C8-CF6C2C21CE0E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664-96AA-4D9A-BA7B-D5E4F4C79E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111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59E-2ACF-4B64-A8C8-CF6C2C21CE0E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664-96AA-4D9A-BA7B-D5E4F4C79E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1874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59E-2ACF-4B64-A8C8-CF6C2C21CE0E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664-96AA-4D9A-BA7B-D5E4F4C79E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92759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59E-2ACF-4B64-A8C8-CF6C2C21CE0E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664-96AA-4D9A-BA7B-D5E4F4C79E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402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59E-2ACF-4B64-A8C8-CF6C2C21CE0E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664-96AA-4D9A-BA7B-D5E4F4C79E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1214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59E-2ACF-4B64-A8C8-CF6C2C21CE0E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664-96AA-4D9A-BA7B-D5E4F4C79E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492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59E-2ACF-4B64-A8C8-CF6C2C21CE0E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664-96AA-4D9A-BA7B-D5E4F4C79E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4183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59E-2ACF-4B64-A8C8-CF6C2C21CE0E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664-96AA-4D9A-BA7B-D5E4F4C79E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2179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1E59E-2ACF-4B64-A8C8-CF6C2C21CE0E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B6664-96AA-4D9A-BA7B-D5E4F4C79E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74611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1E59E-2ACF-4B64-A8C8-CF6C2C21CE0E}" type="datetimeFigureOut">
              <a:rPr lang="it-IT" smtClean="0"/>
              <a:t>19/07/2021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8B6664-96AA-4D9A-BA7B-D5E4F4C79E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6480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activecitizenship.net/patients-rights/projects/383-vaccination-2021.htm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c.europa.eu/health/sites/default/files/vaccination/docs/2020_strategies_deployment_en.pdf" TargetMode="Externa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cpcervanteseivissa.blogspot.com/p/calendari-escolar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389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618308" y="3889263"/>
            <a:ext cx="109466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Eventuale sottotitolo o orario/data o spiegazione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952E4995-444C-4A67-A7E5-FC3360DB83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566" t="23333" r="18156" b="10032"/>
          <a:stretch/>
        </p:blipFill>
        <p:spPr>
          <a:xfrm>
            <a:off x="1500327" y="476953"/>
            <a:ext cx="8749895" cy="5182979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43D68DB-913D-4ECE-97B1-BA4C0CA11C76}"/>
              </a:ext>
            </a:extLst>
          </p:cNvPr>
          <p:cNvSpPr txBox="1"/>
          <p:nvPr/>
        </p:nvSpPr>
        <p:spPr>
          <a:xfrm>
            <a:off x="2399191" y="6011715"/>
            <a:ext cx="6165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1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Project Web page</a:t>
            </a:r>
            <a:endParaRPr lang="it-IT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6972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A20E267B-06FF-4168-B0A7-F49443C4A1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617" y="610352"/>
            <a:ext cx="11252973" cy="6119052"/>
          </a:xfrm>
          <a:prstGeom prst="rect">
            <a:avLst/>
          </a:prstGeom>
        </p:spPr>
      </p:pic>
      <p:sp>
        <p:nvSpPr>
          <p:cNvPr id="7" name="Freccia in giù 6">
            <a:extLst>
              <a:ext uri="{FF2B5EF4-FFF2-40B4-BE49-F238E27FC236}">
                <a16:creationId xmlns:a16="http://schemas.microsoft.com/office/drawing/2014/main" id="{EB66DF8E-4D8B-499D-BBF0-6AA65B4E3F74}"/>
              </a:ext>
            </a:extLst>
          </p:cNvPr>
          <p:cNvSpPr/>
          <p:nvPr/>
        </p:nvSpPr>
        <p:spPr>
          <a:xfrm>
            <a:off x="4709431" y="3344536"/>
            <a:ext cx="457202" cy="44054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Freccia in giù 7">
            <a:extLst>
              <a:ext uri="{FF2B5EF4-FFF2-40B4-BE49-F238E27FC236}">
                <a16:creationId xmlns:a16="http://schemas.microsoft.com/office/drawing/2014/main" id="{66F80FD3-8FD5-4072-9E4D-7C4691A7C46B}"/>
              </a:ext>
            </a:extLst>
          </p:cNvPr>
          <p:cNvSpPr/>
          <p:nvPr/>
        </p:nvSpPr>
        <p:spPr>
          <a:xfrm>
            <a:off x="2000601" y="3449606"/>
            <a:ext cx="457202" cy="44054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Titolo 5">
            <a:extLst>
              <a:ext uri="{FF2B5EF4-FFF2-40B4-BE49-F238E27FC236}">
                <a16:creationId xmlns:a16="http://schemas.microsoft.com/office/drawing/2014/main" id="{6489BCC9-C544-4084-AB14-CEF9F4A1027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817836" y="80971"/>
            <a:ext cx="5359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endParaRPr lang="it-IT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13027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ico 3">
            <a:extLst>
              <a:ext uri="{FF2B5EF4-FFF2-40B4-BE49-F238E27FC236}">
                <a16:creationId xmlns:a16="http://schemas.microsoft.com/office/drawing/2014/main" id="{C5CA5B36-B925-491B-B183-398B50A0B964}"/>
              </a:ext>
            </a:extLst>
          </p:cNvPr>
          <p:cNvGraphicFramePr>
            <a:graphicFrameLocks/>
          </p:cNvGraphicFramePr>
          <p:nvPr/>
        </p:nvGraphicFramePr>
        <p:xfrm>
          <a:off x="223935" y="261258"/>
          <a:ext cx="11672596" cy="4889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4BBADD3A-7399-49AB-9EB5-908BAD10A186}"/>
              </a:ext>
            </a:extLst>
          </p:cNvPr>
          <p:cNvSpPr txBox="1"/>
          <p:nvPr/>
        </p:nvSpPr>
        <p:spPr>
          <a:xfrm>
            <a:off x="223935" y="5198812"/>
            <a:ext cx="104036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spc="1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en-US" sz="2400" i="1" spc="1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Establish that adulthood protection against all vaccine-preventable diseases and the need to avoid unnecessary hospitalizations should remain a priority for the years to come” </a:t>
            </a:r>
            <a:endParaRPr lang="it-I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290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D7A2F7-1BAE-4209-9B43-6EC718C0E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9099" y="94727"/>
            <a:ext cx="3019425" cy="700611"/>
          </a:xfrm>
        </p:spPr>
        <p:txBody>
          <a:bodyPr>
            <a:norm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</a:p>
        </p:txBody>
      </p:sp>
      <p:pic>
        <p:nvPicPr>
          <p:cNvPr id="4" name="Segnaposto contenuto 3">
            <a:extLst>
              <a:ext uri="{FF2B5EF4-FFF2-40B4-BE49-F238E27FC236}">
                <a16:creationId xmlns:a16="http://schemas.microsoft.com/office/drawing/2014/main" id="{2E727D3C-86AE-477F-B90A-59B6941DFA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38150" y="672077"/>
            <a:ext cx="11544300" cy="5950341"/>
          </a:xfrm>
          <a:prstGeom prst="rect">
            <a:avLst/>
          </a:prstGeom>
        </p:spPr>
      </p:pic>
      <p:sp>
        <p:nvSpPr>
          <p:cNvPr id="9" name="Freccia in giù 8">
            <a:extLst>
              <a:ext uri="{FF2B5EF4-FFF2-40B4-BE49-F238E27FC236}">
                <a16:creationId xmlns:a16="http://schemas.microsoft.com/office/drawing/2014/main" id="{60DA76F4-4972-477E-A778-236D8B8D92E7}"/>
              </a:ext>
            </a:extLst>
          </p:cNvPr>
          <p:cNvSpPr/>
          <p:nvPr/>
        </p:nvSpPr>
        <p:spPr>
          <a:xfrm>
            <a:off x="8940195" y="3428999"/>
            <a:ext cx="306010" cy="36880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Freccia in giù 9">
            <a:extLst>
              <a:ext uri="{FF2B5EF4-FFF2-40B4-BE49-F238E27FC236}">
                <a16:creationId xmlns:a16="http://schemas.microsoft.com/office/drawing/2014/main" id="{13E10A57-2465-4D52-8ACE-A0A0BD9136B9}"/>
              </a:ext>
            </a:extLst>
          </p:cNvPr>
          <p:cNvSpPr/>
          <p:nvPr/>
        </p:nvSpPr>
        <p:spPr>
          <a:xfrm>
            <a:off x="11077424" y="3428998"/>
            <a:ext cx="306010" cy="36880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Stella a 5 punte 5">
            <a:extLst>
              <a:ext uri="{FF2B5EF4-FFF2-40B4-BE49-F238E27FC236}">
                <a16:creationId xmlns:a16="http://schemas.microsoft.com/office/drawing/2014/main" id="{5602D21D-25C6-4774-B876-92B86747CAF7}"/>
              </a:ext>
            </a:extLst>
          </p:cNvPr>
          <p:cNvSpPr/>
          <p:nvPr/>
        </p:nvSpPr>
        <p:spPr>
          <a:xfrm>
            <a:off x="3276600" y="2336800"/>
            <a:ext cx="287867" cy="23653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72601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A0379E3-ECBA-4079-BBDE-11C49BAAC2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621" y="383142"/>
            <a:ext cx="10830757" cy="8877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Proposals to overcome MONITORING problems related to ROUTINE vaccinations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4CFA5C-2F3A-47F8-ACAD-9B90B822D285}"/>
              </a:ext>
            </a:extLst>
          </p:cNvPr>
          <p:cNvSpPr txBox="1"/>
          <p:nvPr/>
        </p:nvSpPr>
        <p:spPr>
          <a:xfrm>
            <a:off x="179033" y="1528084"/>
            <a:ext cx="11833934" cy="4970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Digitalization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Create digital systems where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all the data for the individual is listed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– generate an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electronic patient record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unique patient ID number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Safe data storage - digital vaccination database. More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Interoperability 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hire case manager and staff to encode data - dedicated workforce. Introduce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EU-wide digital vaccination pass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everyone and every vaccination, not only COVID-19.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Take example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from the monitoring system in place for the COVID-19 vaccination.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 National Immunization register</a:t>
            </a:r>
            <a:r>
              <a:rPr lang="en-US" sz="2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National database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access to data to all healthcare professionals - Centralized and efficient IT system, user friendly and free of charge -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good compliance by sharing data from local governments - provide feedback to the end-user (the GP), including benchmarking with his/her peers within the country and  between the countries.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Active process of monitorization of those unvaccinated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or with incomplete schemes.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5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Education for healthcare workers</a:t>
            </a:r>
            <a:r>
              <a:rPr lang="en-US" sz="2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more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proactive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primary care - Ensure accurate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data entering by professionals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train healthcare professionals -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access to patients’ vaccination records and reminding patients when vaccines are required.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Communicating</a:t>
            </a:r>
            <a:r>
              <a:rPr lang="en-U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with defaulters - personal calls and communicative talks about vaccination to the elderly 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-  not only letter at home.</a:t>
            </a:r>
          </a:p>
          <a:p>
            <a:pPr algn="just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91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magine 23">
            <a:extLst>
              <a:ext uri="{FF2B5EF4-FFF2-40B4-BE49-F238E27FC236}">
                <a16:creationId xmlns:a16="http://schemas.microsoft.com/office/drawing/2014/main" id="{247B734B-C1CD-4987-A45F-AE778BA7AF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368" y="623888"/>
            <a:ext cx="11679263" cy="6013749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4A664E33-F2A5-406E-A3E4-7D7CAF732F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8100" y="152400"/>
            <a:ext cx="3752850" cy="471488"/>
          </a:xfrm>
        </p:spPr>
        <p:txBody>
          <a:bodyPr>
            <a:normAutofit fontScale="90000"/>
          </a:bodyPr>
          <a:lstStyle/>
          <a:p>
            <a:pPr algn="ctr"/>
            <a:r>
              <a:rPr lang="it-IT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it-IT" sz="1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7EA3C19-322F-44D4-82E2-C2DE08EB70EE}"/>
              </a:ext>
            </a:extLst>
          </p:cNvPr>
          <p:cNvSpPr txBox="1"/>
          <p:nvPr/>
        </p:nvSpPr>
        <p:spPr>
          <a:xfrm>
            <a:off x="2118827" y="1944943"/>
            <a:ext cx="530786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it-IT" b="1" dirty="0"/>
              <a:t>FLU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08A9305-CF97-4FD8-AB28-5C3F2373921F}"/>
              </a:ext>
            </a:extLst>
          </p:cNvPr>
          <p:cNvSpPr txBox="1"/>
          <p:nvPr/>
        </p:nvSpPr>
        <p:spPr>
          <a:xfrm>
            <a:off x="5581888" y="1952958"/>
            <a:ext cx="633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HPV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6E31AB4-E233-425E-926C-566003B33137}"/>
              </a:ext>
            </a:extLst>
          </p:cNvPr>
          <p:cNvSpPr txBox="1"/>
          <p:nvPr/>
        </p:nvSpPr>
        <p:spPr>
          <a:xfrm>
            <a:off x="9612782" y="1952958"/>
            <a:ext cx="718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MMR</a:t>
            </a:r>
          </a:p>
        </p:txBody>
      </p:sp>
      <p:cxnSp>
        <p:nvCxnSpPr>
          <p:cNvPr id="12" name="Connettore diritto 11">
            <a:extLst>
              <a:ext uri="{FF2B5EF4-FFF2-40B4-BE49-F238E27FC236}">
                <a16:creationId xmlns:a16="http://schemas.microsoft.com/office/drawing/2014/main" id="{CD7B2F64-B214-42C7-A5D8-691641874BA6}"/>
              </a:ext>
            </a:extLst>
          </p:cNvPr>
          <p:cNvCxnSpPr>
            <a:cxnSpLocks/>
          </p:cNvCxnSpPr>
          <p:nvPr/>
        </p:nvCxnSpPr>
        <p:spPr>
          <a:xfrm>
            <a:off x="4086225" y="1690688"/>
            <a:ext cx="0" cy="4176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D055F606-EC4A-4A1B-ABB8-D6EAFDE56AA4}"/>
              </a:ext>
            </a:extLst>
          </p:cNvPr>
          <p:cNvCxnSpPr>
            <a:cxnSpLocks/>
          </p:cNvCxnSpPr>
          <p:nvPr/>
        </p:nvCxnSpPr>
        <p:spPr>
          <a:xfrm flipH="1" flipV="1">
            <a:off x="7900774" y="1690688"/>
            <a:ext cx="62126" cy="4176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tella a 5 punte 19">
            <a:extLst>
              <a:ext uri="{FF2B5EF4-FFF2-40B4-BE49-F238E27FC236}">
                <a16:creationId xmlns:a16="http://schemas.microsoft.com/office/drawing/2014/main" id="{11D23813-536D-4D25-AACC-51E6A46CF1F5}"/>
              </a:ext>
            </a:extLst>
          </p:cNvPr>
          <p:cNvSpPr/>
          <p:nvPr/>
        </p:nvSpPr>
        <p:spPr>
          <a:xfrm>
            <a:off x="2612922" y="1952958"/>
            <a:ext cx="289384" cy="27884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Stella a 5 punte 20">
            <a:extLst>
              <a:ext uri="{FF2B5EF4-FFF2-40B4-BE49-F238E27FC236}">
                <a16:creationId xmlns:a16="http://schemas.microsoft.com/office/drawing/2014/main" id="{180A5579-05AE-4BC6-A84A-7E7B218BB732}"/>
              </a:ext>
            </a:extLst>
          </p:cNvPr>
          <p:cNvSpPr/>
          <p:nvPr/>
        </p:nvSpPr>
        <p:spPr>
          <a:xfrm>
            <a:off x="9832884" y="3265080"/>
            <a:ext cx="156339" cy="16391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22" name="Freccia in giù 21">
            <a:extLst>
              <a:ext uri="{FF2B5EF4-FFF2-40B4-BE49-F238E27FC236}">
                <a16:creationId xmlns:a16="http://schemas.microsoft.com/office/drawing/2014/main" id="{1B0E14A3-9F6B-415A-8243-B6AC6EB3F814}"/>
              </a:ext>
            </a:extLst>
          </p:cNvPr>
          <p:cNvSpPr/>
          <p:nvPr/>
        </p:nvSpPr>
        <p:spPr>
          <a:xfrm>
            <a:off x="5270145" y="4006926"/>
            <a:ext cx="408677" cy="31535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8771A5B-499A-4AAC-AD84-34E4B3083ACE}"/>
              </a:ext>
            </a:extLst>
          </p:cNvPr>
          <p:cNvSpPr txBox="1"/>
          <p:nvPr/>
        </p:nvSpPr>
        <p:spPr>
          <a:xfrm>
            <a:off x="615114" y="1423964"/>
            <a:ext cx="84824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BB177FDF-C5FC-48B5-B299-D489986F11FC}"/>
              </a:ext>
            </a:extLst>
          </p:cNvPr>
          <p:cNvCxnSpPr>
            <a:cxnSpLocks/>
          </p:cNvCxnSpPr>
          <p:nvPr/>
        </p:nvCxnSpPr>
        <p:spPr>
          <a:xfrm>
            <a:off x="615114" y="3480318"/>
            <a:ext cx="11244094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744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1">
            <a:extLst>
              <a:ext uri="{FF2B5EF4-FFF2-40B4-BE49-F238E27FC236}">
                <a16:creationId xmlns:a16="http://schemas.microsoft.com/office/drawing/2014/main" id="{E6E59B71-62D1-448B-A970-A34C2F8A4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it-IT" sz="36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endParaRPr lang="it-IT" sz="36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51DA4AAB-487F-4187-BBD8-845D38E3B8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" y="114956"/>
            <a:ext cx="11811000" cy="6628087"/>
          </a:xfrm>
          <a:prstGeom prst="rect">
            <a:avLst/>
          </a:prstGeom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06CEC530-77FA-4298-B1C2-916143D64C5C}"/>
              </a:ext>
            </a:extLst>
          </p:cNvPr>
          <p:cNvSpPr/>
          <p:nvPr/>
        </p:nvSpPr>
        <p:spPr>
          <a:xfrm>
            <a:off x="3863067" y="3776321"/>
            <a:ext cx="457202" cy="44054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Stella a 5 punte 7">
            <a:extLst>
              <a:ext uri="{FF2B5EF4-FFF2-40B4-BE49-F238E27FC236}">
                <a16:creationId xmlns:a16="http://schemas.microsoft.com/office/drawing/2014/main" id="{65B2E7B1-71A0-4AB1-827B-B895D80F110E}"/>
              </a:ext>
            </a:extLst>
          </p:cNvPr>
          <p:cNvSpPr/>
          <p:nvPr/>
        </p:nvSpPr>
        <p:spPr>
          <a:xfrm>
            <a:off x="6700202" y="1430302"/>
            <a:ext cx="398053" cy="369332"/>
          </a:xfrm>
          <a:prstGeom prst="star5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18A240-440C-4FE1-AF78-E959431AB2A6}"/>
              </a:ext>
            </a:extLst>
          </p:cNvPr>
          <p:cNvSpPr txBox="1"/>
          <p:nvPr/>
        </p:nvSpPr>
        <p:spPr>
          <a:xfrm>
            <a:off x="287329" y="632071"/>
            <a:ext cx="84824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74CC1F27-61D5-4897-BB83-3B22CF770CD7}"/>
              </a:ext>
            </a:extLst>
          </p:cNvPr>
          <p:cNvCxnSpPr>
            <a:cxnSpLocks/>
          </p:cNvCxnSpPr>
          <p:nvPr/>
        </p:nvCxnSpPr>
        <p:spPr>
          <a:xfrm>
            <a:off x="519864" y="3503648"/>
            <a:ext cx="11481636" cy="0"/>
          </a:xfrm>
          <a:prstGeom prst="line">
            <a:avLst/>
          </a:prstGeom>
          <a:ln w="190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ccia in giù 10">
            <a:extLst>
              <a:ext uri="{FF2B5EF4-FFF2-40B4-BE49-F238E27FC236}">
                <a16:creationId xmlns:a16="http://schemas.microsoft.com/office/drawing/2014/main" id="{8D1663CC-534B-44D6-8769-32B97B6D5F99}"/>
              </a:ext>
            </a:extLst>
          </p:cNvPr>
          <p:cNvSpPr/>
          <p:nvPr/>
        </p:nvSpPr>
        <p:spPr>
          <a:xfrm>
            <a:off x="1088190" y="3602407"/>
            <a:ext cx="279920" cy="205703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1171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05D5ABD-1144-40B5-9560-D97B9DF1E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63" y="1331121"/>
            <a:ext cx="11848730" cy="5526879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92D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Information/communication campaigns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trustful - coordinated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– with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scientific evidence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vs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social media disinformation -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coming from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only one source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no different interpretations by any other body.</a:t>
            </a:r>
          </a:p>
          <a:p>
            <a:endParaRPr lang="en-US" sz="2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Equip health professionals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tools, time and money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to provide information about the vaccines - to increase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primary care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activity -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respecting the scientists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and their scientific recommendations -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be more proactive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training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on communication and vaccinology - </a:t>
            </a:r>
            <a:r>
              <a:rPr lang="en-IE" sz="24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fully utilising the public health doctors </a:t>
            </a:r>
          </a:p>
          <a:p>
            <a:pPr algn="just"/>
            <a:endParaRPr lang="en-IE" sz="2400" b="1" dirty="0">
              <a:solidFill>
                <a:srgbClr val="20212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community engagement and multi-stakeholders’ collaboration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involving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citizen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/patients' advocacy groups scientific societies,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and HCPs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with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 education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- and increase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health literacy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in schools.</a:t>
            </a:r>
          </a:p>
          <a:p>
            <a:pPr marL="0" indent="0"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5054A4B-F5AE-4B6E-90C7-8D400C02F4A5}"/>
              </a:ext>
            </a:extLst>
          </p:cNvPr>
          <p:cNvSpPr txBox="1"/>
          <p:nvPr/>
        </p:nvSpPr>
        <p:spPr>
          <a:xfrm>
            <a:off x="228600" y="132243"/>
            <a:ext cx="1159645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i="0" dirty="0">
                <a:solidFill>
                  <a:schemeClr val="accent1">
                    <a:lumMod val="7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roposals to improve the COMMUNICATION of the ROUTINE vaccinations strategies</a:t>
            </a:r>
            <a:endParaRPr lang="it-IT" sz="32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017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550B72-DFD3-4EF8-ACC5-FA404DAAC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1506" name="Picture 2" descr="Forms response chart. Question title: As far as you are aware, in your country, civic associations and patient advocacy groups (PAGs) have been involved [in the last year] by national institutions in communicate the importance of these vaccine campaigns:. Number of responses: .">
            <a:extLst>
              <a:ext uri="{FF2B5EF4-FFF2-40B4-BE49-F238E27FC236}">
                <a16:creationId xmlns:a16="http://schemas.microsoft.com/office/drawing/2014/main" id="{1B589A83-685B-4D6A-BA17-2F7E4EA551F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97" y="120537"/>
            <a:ext cx="11735302" cy="612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44715F8A-75A8-42A7-A8BF-601DE78A06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549" y="134419"/>
            <a:ext cx="11735301" cy="6568120"/>
          </a:xfrm>
          <a:prstGeom prst="rect">
            <a:avLst/>
          </a:prstGeom>
        </p:spPr>
      </p:pic>
      <p:sp>
        <p:nvSpPr>
          <p:cNvPr id="6" name="Freccia in giù 5">
            <a:extLst>
              <a:ext uri="{FF2B5EF4-FFF2-40B4-BE49-F238E27FC236}">
                <a16:creationId xmlns:a16="http://schemas.microsoft.com/office/drawing/2014/main" id="{F1BDAA73-F3C0-442C-B52D-C79A1BF4046D}"/>
              </a:ext>
            </a:extLst>
          </p:cNvPr>
          <p:cNvSpPr/>
          <p:nvPr/>
        </p:nvSpPr>
        <p:spPr>
          <a:xfrm>
            <a:off x="6557769" y="1690688"/>
            <a:ext cx="408677" cy="315358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4376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C1E676-BED9-45B8-8350-FC382615B2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C065025-3319-47CB-ACBB-2D726E7E3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52476"/>
            <a:ext cx="11753849" cy="6553048"/>
          </a:xfrm>
          <a:prstGeom prst="rect">
            <a:avLst/>
          </a:prstGeom>
        </p:spPr>
      </p:pic>
      <p:sp>
        <p:nvSpPr>
          <p:cNvPr id="4" name="Stella a 5 punte 3">
            <a:extLst>
              <a:ext uri="{FF2B5EF4-FFF2-40B4-BE49-F238E27FC236}">
                <a16:creationId xmlns:a16="http://schemas.microsoft.com/office/drawing/2014/main" id="{F5750158-911E-4B67-A75B-08F7D49631F4}"/>
              </a:ext>
            </a:extLst>
          </p:cNvPr>
          <p:cNvSpPr/>
          <p:nvPr/>
        </p:nvSpPr>
        <p:spPr>
          <a:xfrm>
            <a:off x="838200" y="2064783"/>
            <a:ext cx="398053" cy="3693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4726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Thank You!, le 100 migliori grafiche gratuite su Freepik">
            <a:extLst>
              <a:ext uri="{FF2B5EF4-FFF2-40B4-BE49-F238E27FC236}">
                <a16:creationId xmlns:a16="http://schemas.microsoft.com/office/drawing/2014/main" id="{30690451-C5BE-4847-8094-391B10E65B9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8080" y="116273"/>
            <a:ext cx="8509285" cy="6625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720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384773" y="206237"/>
            <a:ext cx="922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10104" y="1104261"/>
            <a:ext cx="11600895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Our commitment, as a European network, </a:t>
            </a: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 to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engage citizens and citizens’ associations and health stakeholders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across Europe to better know and implement vaccination policies.</a:t>
            </a:r>
          </a:p>
          <a:p>
            <a:pPr algn="ctr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The current pandemic is placing a huge strain on health systems worldwide, forcing them to adapt and sometimes innovate in care management: </a:t>
            </a:r>
          </a:p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are the lessons learned for the VACCINATION systems? </a:t>
            </a:r>
          </a:p>
          <a:p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Problems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&amp; </a:t>
            </a:r>
            <a:r>
              <a:rPr lang="en-US" sz="3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Proposals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EC37A174-D5F2-484F-BE4F-136215F4E5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375" y="3922253"/>
            <a:ext cx="3647522" cy="1573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821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0105" y="1300471"/>
            <a:ext cx="117717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27625D4B-1099-44D6-9BBE-8957F6E0C9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505" t="28220" r="26311" b="14434"/>
          <a:stretch/>
        </p:blipFill>
        <p:spPr>
          <a:xfrm>
            <a:off x="985421" y="357326"/>
            <a:ext cx="8986204" cy="614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3589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1144892" y="105229"/>
            <a:ext cx="9222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64850" y="669608"/>
            <a:ext cx="1166229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From the</a:t>
            </a:r>
          </a:p>
          <a:p>
            <a:pPr algn="just"/>
            <a:r>
              <a:rPr lang="en-US" sz="2000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EU Commission’s key steps for effective vaccination strategies and vaccines deploymen</a:t>
            </a:r>
            <a:r>
              <a:rPr lang="en-US" sz="2000" u="sng" dirty="0">
                <a:solidFill>
                  <a:srgbClr val="0563C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</a:p>
          <a:p>
            <a:pPr algn="just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RESOURCES </a:t>
            </a:r>
          </a:p>
          <a:p>
            <a:pPr algn="just"/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have sufficient resources to assure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capacity of vaccination services to deliver vaccines</a:t>
            </a:r>
          </a:p>
          <a:p>
            <a:pPr marL="342900" indent="-342900" algn="just">
              <a:buFontTx/>
              <a:buChar char="-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20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ACCESS </a:t>
            </a:r>
          </a:p>
          <a:p>
            <a:pPr algn="just"/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easy access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vaccines for target populations, both in terms of affordability and physical proximity and information. </a:t>
            </a:r>
          </a:p>
          <a:p>
            <a:pPr marL="342900" indent="-342900" algn="just">
              <a:buFontTx/>
              <a:buChar char="-"/>
            </a:pPr>
            <a:endParaRPr lang="en-GB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2000" b="1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MONITORING</a:t>
            </a:r>
            <a:r>
              <a:rPr lang="en-GB" sz="2000" dirty="0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ensure that </a:t>
            </a:r>
            <a:r>
              <a:rPr lang="en-GB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Immunisation Information Systems </a:t>
            </a:r>
            <a:r>
              <a:rPr lang="en-GB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other vaccination registries are updated and ready to process vaccination data.</a:t>
            </a:r>
          </a:p>
          <a:p>
            <a:pPr marL="342900" indent="-342900" algn="just">
              <a:buFontTx/>
              <a:buChar char="-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GB" sz="2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 </a:t>
            </a:r>
          </a:p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ensure </a:t>
            </a:r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clear communication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 the benefits, risks and importance of vaccines, </a:t>
            </a:r>
          </a:p>
          <a:p>
            <a:pPr algn="just"/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thus promoting public trust;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tackling the misinformation and disinformation. </a:t>
            </a:r>
          </a:p>
          <a:p>
            <a:pPr algn="just"/>
            <a:endParaRPr lang="en-GB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GB" sz="20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+ GENERAL INFO on Disruption &amp; ENGAGEMENT of stakeholders 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1460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39" y="111399"/>
            <a:ext cx="5125077" cy="33120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809"/>
          <a:stretch/>
        </p:blipFill>
        <p:spPr bwMode="auto">
          <a:xfrm>
            <a:off x="136736" y="2609331"/>
            <a:ext cx="5197880" cy="41305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E92C53B4-7A4D-46B8-BEA1-68BC5790D48B}"/>
              </a:ext>
            </a:extLst>
          </p:cNvPr>
          <p:cNvSpPr txBox="1"/>
          <p:nvPr/>
        </p:nvSpPr>
        <p:spPr>
          <a:xfrm>
            <a:off x="5539298" y="3599940"/>
            <a:ext cx="567609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Survey as </a:t>
            </a:r>
            <a:r>
              <a:rPr lang="en-U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an“online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focus group”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about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both covid-19 and  ROUTINE VACCINATION </a:t>
            </a:r>
          </a:p>
          <a:p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in </a:t>
            </a:r>
            <a:r>
              <a:rPr lang="it-I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particular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on </a:t>
            </a:r>
            <a:r>
              <a:rPr lang="it-I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Flu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(Influenza) - MMR (</a:t>
            </a:r>
            <a:r>
              <a:rPr lang="it-I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measles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</a:t>
            </a:r>
            <a:r>
              <a:rPr lang="it-I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mumps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, and </a:t>
            </a:r>
            <a:r>
              <a:rPr lang="it-IT" sz="24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rubella</a:t>
            </a:r>
            <a:r>
              <a:rPr lang="it-IT" sz="24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 and HPV (Human Papilloma Virus)</a:t>
            </a:r>
            <a:endParaRPr lang="it-I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616" y="111399"/>
            <a:ext cx="4301617" cy="3146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EEF62803-5973-4F3B-9DB9-E36FD7B45A2C}"/>
              </a:ext>
            </a:extLst>
          </p:cNvPr>
          <p:cNvSpPr txBox="1"/>
          <p:nvPr/>
        </p:nvSpPr>
        <p:spPr>
          <a:xfrm>
            <a:off x="9806586" y="1444731"/>
            <a:ext cx="23046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From </a:t>
            </a:r>
            <a:r>
              <a:rPr lang="it-IT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December</a:t>
            </a:r>
            <a:r>
              <a:rPr lang="it-IT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2020 to </a:t>
            </a:r>
            <a:r>
              <a:rPr lang="it-IT" sz="1800" b="1" i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May</a:t>
            </a:r>
            <a:r>
              <a:rPr lang="it-IT" sz="1800" b="1" i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2021</a:t>
            </a:r>
            <a:endParaRPr lang="it-IT" b="1" i="1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E4737F11-C2DA-4251-9591-576A54E83A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459693" y="321668"/>
            <a:ext cx="840358" cy="878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787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tangolo 8">
            <a:extLst>
              <a:ext uri="{FF2B5EF4-FFF2-40B4-BE49-F238E27FC236}">
                <a16:creationId xmlns:a16="http://schemas.microsoft.com/office/drawing/2014/main" id="{DCA45BCB-4362-4CF9-8E57-2E466C82D80C}"/>
              </a:ext>
            </a:extLst>
          </p:cNvPr>
          <p:cNvSpPr/>
          <p:nvPr/>
        </p:nvSpPr>
        <p:spPr>
          <a:xfrm>
            <a:off x="2914650" y="2447925"/>
            <a:ext cx="6438900" cy="328330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>
              <a:noFill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CCD76FF-84F2-471F-8211-D69853E2FBD8}"/>
              </a:ext>
            </a:extLst>
          </p:cNvPr>
          <p:cNvSpPr txBox="1"/>
          <p:nvPr/>
        </p:nvSpPr>
        <p:spPr>
          <a:xfrm>
            <a:off x="1582202" y="152401"/>
            <a:ext cx="89333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pc="-1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 EU online survey (June 2021) </a:t>
            </a:r>
            <a:endParaRPr lang="it-IT" sz="4000" b="1" spc="-1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200400" y="2610167"/>
            <a:ext cx="6076950" cy="2700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national PAGs (Patients Advocacy Groups) and citizens’ organizations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24 national h</a:t>
            </a:r>
            <a:r>
              <a:rPr lang="en-US" sz="20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ealthcare professionals</a:t>
            </a:r>
          </a:p>
          <a:p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21 National health institutions dealing with vaccination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B05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+ 2 Pharmaceutical companies </a:t>
            </a:r>
            <a:endParaRPr lang="it-IT" sz="2000" b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922571" y="3538352"/>
            <a:ext cx="10264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 by</a:t>
            </a:r>
          </a:p>
        </p:txBody>
      </p:sp>
      <p:sp>
        <p:nvSpPr>
          <p:cNvPr id="5" name="Freccia a destra 4"/>
          <p:cNvSpPr/>
          <p:nvPr/>
        </p:nvSpPr>
        <p:spPr>
          <a:xfrm flipV="1">
            <a:off x="1971675" y="3591960"/>
            <a:ext cx="762000" cy="34650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7F3500E4-719A-4CE5-9106-4A37E795D318}"/>
              </a:ext>
            </a:extLst>
          </p:cNvPr>
          <p:cNvSpPr txBox="1"/>
          <p:nvPr/>
        </p:nvSpPr>
        <p:spPr>
          <a:xfrm>
            <a:off x="268521" y="1194204"/>
            <a:ext cx="11560760" cy="919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RECEIVED: 65 answers in 21 countries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most of them from Belgium, France, Hungary, Ireland, Italy, Malta, Portugal, Romania, Spain, etc..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372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magine 20">
            <a:extLst>
              <a:ext uri="{FF2B5EF4-FFF2-40B4-BE49-F238E27FC236}">
                <a16:creationId xmlns:a16="http://schemas.microsoft.com/office/drawing/2014/main" id="{F0F73B0D-CC1F-4445-BE59-E22AF0DA06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550" y="855554"/>
            <a:ext cx="11696700" cy="5852149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8007D45F-2DDD-447A-A92D-177E09841CE2}"/>
              </a:ext>
            </a:extLst>
          </p:cNvPr>
          <p:cNvSpPr txBox="1"/>
          <p:nvPr/>
        </p:nvSpPr>
        <p:spPr>
          <a:xfrm>
            <a:off x="2387196" y="97229"/>
            <a:ext cx="74176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Routine </a:t>
            </a:r>
            <a:r>
              <a:rPr lang="it-IT" sz="3600" b="1" dirty="0" err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Vaccinations</a:t>
            </a:r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Disruption </a:t>
            </a:r>
          </a:p>
        </p:txBody>
      </p:sp>
      <p:sp>
        <p:nvSpPr>
          <p:cNvPr id="14" name="Freccia in giù 13">
            <a:extLst>
              <a:ext uri="{FF2B5EF4-FFF2-40B4-BE49-F238E27FC236}">
                <a16:creationId xmlns:a16="http://schemas.microsoft.com/office/drawing/2014/main" id="{37BFD244-3A15-400F-9711-4A2553B4CECD}"/>
              </a:ext>
            </a:extLst>
          </p:cNvPr>
          <p:cNvSpPr/>
          <p:nvPr/>
        </p:nvSpPr>
        <p:spPr>
          <a:xfrm>
            <a:off x="10412112" y="3314197"/>
            <a:ext cx="457202" cy="44054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6" name="Connettore diritto 15">
            <a:extLst>
              <a:ext uri="{FF2B5EF4-FFF2-40B4-BE49-F238E27FC236}">
                <a16:creationId xmlns:a16="http://schemas.microsoft.com/office/drawing/2014/main" id="{E9BCA241-12E3-4BEB-851D-12E29367454E}"/>
              </a:ext>
            </a:extLst>
          </p:cNvPr>
          <p:cNvCxnSpPr>
            <a:cxnSpLocks/>
          </p:cNvCxnSpPr>
          <p:nvPr/>
        </p:nvCxnSpPr>
        <p:spPr>
          <a:xfrm>
            <a:off x="4425043" y="2076450"/>
            <a:ext cx="0" cy="3265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>
            <a:extLst>
              <a:ext uri="{FF2B5EF4-FFF2-40B4-BE49-F238E27FC236}">
                <a16:creationId xmlns:a16="http://schemas.microsoft.com/office/drawing/2014/main" id="{E818451B-B4A9-417B-95AE-88E24A7FD0C5}"/>
              </a:ext>
            </a:extLst>
          </p:cNvPr>
          <p:cNvCxnSpPr>
            <a:cxnSpLocks/>
          </p:cNvCxnSpPr>
          <p:nvPr/>
        </p:nvCxnSpPr>
        <p:spPr>
          <a:xfrm>
            <a:off x="8141154" y="2076450"/>
            <a:ext cx="0" cy="32657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209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22EADC24-31C7-4824-8C08-3CF898D3F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95" y="194791"/>
            <a:ext cx="11748010" cy="646841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EA62EBBD-08BC-466B-8DBC-2D7AB043F69E}"/>
              </a:ext>
            </a:extLst>
          </p:cNvPr>
          <p:cNvSpPr/>
          <p:nvPr/>
        </p:nvSpPr>
        <p:spPr>
          <a:xfrm>
            <a:off x="1375328" y="1976084"/>
            <a:ext cx="457202" cy="44054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in giù 15">
            <a:extLst>
              <a:ext uri="{FF2B5EF4-FFF2-40B4-BE49-F238E27FC236}">
                <a16:creationId xmlns:a16="http://schemas.microsoft.com/office/drawing/2014/main" id="{01DD91DF-78F8-4460-A155-2DC5A4307129}"/>
              </a:ext>
            </a:extLst>
          </p:cNvPr>
          <p:cNvSpPr/>
          <p:nvPr/>
        </p:nvSpPr>
        <p:spPr>
          <a:xfrm>
            <a:off x="2993571" y="2677886"/>
            <a:ext cx="311957" cy="2228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Freccia in giù 16">
            <a:extLst>
              <a:ext uri="{FF2B5EF4-FFF2-40B4-BE49-F238E27FC236}">
                <a16:creationId xmlns:a16="http://schemas.microsoft.com/office/drawing/2014/main" id="{9C4F185D-E48F-4674-A01D-12D28B289D8B}"/>
              </a:ext>
            </a:extLst>
          </p:cNvPr>
          <p:cNvSpPr/>
          <p:nvPr/>
        </p:nvSpPr>
        <p:spPr>
          <a:xfrm>
            <a:off x="10035972" y="2457614"/>
            <a:ext cx="457202" cy="440544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6934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D3B82605-7D05-4316-826A-B43AA8857E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223" t="24652" r="24344" b="61036"/>
          <a:stretch/>
        </p:blipFill>
        <p:spPr>
          <a:xfrm>
            <a:off x="124286" y="953204"/>
            <a:ext cx="11521842" cy="1643642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6757283C-5500-4904-A991-76D8A90CD125}"/>
              </a:ext>
            </a:extLst>
          </p:cNvPr>
          <p:cNvSpPr txBox="1"/>
          <p:nvPr/>
        </p:nvSpPr>
        <p:spPr>
          <a:xfrm>
            <a:off x="4999980" y="4648209"/>
            <a:ext cx="12589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Central point of contact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clearly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communicate</a:t>
            </a:r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7A4A77A-228E-42D3-AF20-2669B155CDD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427" t="37411" r="21796" b="28673"/>
          <a:stretch/>
        </p:blipFill>
        <p:spPr>
          <a:xfrm>
            <a:off x="6409677" y="2055180"/>
            <a:ext cx="5617070" cy="2627986"/>
          </a:xfrm>
          <a:prstGeom prst="rect">
            <a:avLst/>
          </a:prstGeom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24A49EC6-BDBA-4256-B6A6-FCA1D81E9AB9}"/>
              </a:ext>
            </a:extLst>
          </p:cNvPr>
          <p:cNvSpPr txBox="1"/>
          <p:nvPr/>
        </p:nvSpPr>
        <p:spPr>
          <a:xfrm>
            <a:off x="10633961" y="4586136"/>
            <a:ext cx="131425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- clearly defined - booking system</a:t>
            </a:r>
            <a:br>
              <a:rPr lang="en-US" sz="1200" dirty="0"/>
            </a:br>
            <a:endParaRPr lang="it-IT" sz="1200" dirty="0"/>
          </a:p>
        </p:txBody>
      </p:sp>
      <p:sp>
        <p:nvSpPr>
          <p:cNvPr id="14" name="Titolo 5">
            <a:extLst>
              <a:ext uri="{FF2B5EF4-FFF2-40B4-BE49-F238E27FC236}">
                <a16:creationId xmlns:a16="http://schemas.microsoft.com/office/drawing/2014/main" id="{1E3ED7E2-C32A-4BAE-9599-65BEC299CAC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22586" y="64901"/>
            <a:ext cx="53594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it-IT" sz="3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it-IT" sz="12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it-IT" dirty="0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41F98600-1BB8-4DBC-9F7F-62D92242D765}"/>
              </a:ext>
            </a:extLst>
          </p:cNvPr>
          <p:cNvSpPr txBox="1"/>
          <p:nvPr/>
        </p:nvSpPr>
        <p:spPr>
          <a:xfrm>
            <a:off x="6560406" y="4583090"/>
            <a:ext cx="13939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Clear and timely access through relevant media to information</a:t>
            </a:r>
            <a:endParaRPr lang="it-IT" sz="1400" dirty="0"/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C0890CEC-2AFF-48A9-8D8E-2FC3265B660D}"/>
              </a:ext>
            </a:extLst>
          </p:cNvPr>
          <p:cNvSpPr txBox="1"/>
          <p:nvPr/>
        </p:nvSpPr>
        <p:spPr>
          <a:xfrm>
            <a:off x="8437676" y="4598546"/>
            <a:ext cx="13939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Increasing logistical and transport capabilities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C3F7A1D4-7991-4A5F-9B9A-83D095FA0BDB}"/>
              </a:ext>
            </a:extLst>
          </p:cNvPr>
          <p:cNvSpPr txBox="1"/>
          <p:nvPr/>
        </p:nvSpPr>
        <p:spPr>
          <a:xfrm>
            <a:off x="876299" y="4683166"/>
            <a:ext cx="12963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Vaccines</a:t>
            </a:r>
            <a:r>
              <a:rPr lang="it-IT" sz="2000" dirty="0">
                <a:latin typeface="Arial" panose="020B0604020202020204" pitchFamily="34" charset="0"/>
                <a:cs typeface="Arial" panose="020B0604020202020204" pitchFamily="34" charset="0"/>
              </a:rPr>
              <a:t> free of </a:t>
            </a:r>
            <a:r>
              <a:rPr lang="it-IT" sz="2000" dirty="0" err="1">
                <a:latin typeface="Arial" panose="020B0604020202020204" pitchFamily="34" charset="0"/>
                <a:cs typeface="Arial" panose="020B0604020202020204" pitchFamily="34" charset="0"/>
              </a:rPr>
              <a:t>charge</a:t>
            </a:r>
            <a:endParaRPr lang="it-IT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D63FDC2-57E5-45C2-A0EF-CFF84E53B79D}"/>
              </a:ext>
            </a:extLst>
          </p:cNvPr>
          <p:cNvSpPr txBox="1"/>
          <p:nvPr/>
        </p:nvSpPr>
        <p:spPr>
          <a:xfrm>
            <a:off x="2847975" y="4696523"/>
            <a:ext cx="13859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Physical proximity of vaccination services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5B8093C9-B0C6-4265-A94C-9B0987453B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558" t="42589" r="33228" b="28544"/>
          <a:stretch/>
        </p:blipFill>
        <p:spPr>
          <a:xfrm>
            <a:off x="4864962" y="2459455"/>
            <a:ext cx="1544715" cy="2236830"/>
          </a:xfrm>
          <a:prstGeom prst="rect">
            <a:avLst/>
          </a:prstGeom>
        </p:spPr>
      </p:pic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06DA911-DC4A-4DA5-805F-9A46201DFD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21455" t="41898" r="43994" b="28554"/>
          <a:stretch/>
        </p:blipFill>
        <p:spPr>
          <a:xfrm>
            <a:off x="124287" y="2415724"/>
            <a:ext cx="4740674" cy="2280561"/>
          </a:xfrm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AD0CEA9D-0086-416B-BB2B-3E6281E643A9}"/>
              </a:ext>
            </a:extLst>
          </p:cNvPr>
          <p:cNvSpPr txBox="1"/>
          <p:nvPr/>
        </p:nvSpPr>
        <p:spPr>
          <a:xfrm>
            <a:off x="797770" y="5552653"/>
            <a:ext cx="1588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</a:rPr>
              <a:t>NO nella SLIDE</a:t>
            </a:r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FF9484AB-2AC6-457D-BCB4-6385D5D68373}"/>
              </a:ext>
            </a:extLst>
          </p:cNvPr>
          <p:cNvSpPr txBox="1"/>
          <p:nvPr/>
        </p:nvSpPr>
        <p:spPr>
          <a:xfrm>
            <a:off x="2872533" y="4821665"/>
            <a:ext cx="10711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</a:rPr>
              <a:t>NO SLIDE</a:t>
            </a:r>
          </a:p>
        </p:txBody>
      </p:sp>
      <p:pic>
        <p:nvPicPr>
          <p:cNvPr id="22" name="Picture 2" descr="Forms response chart. Question title: As far as you are aware in your country, vaccination services for MMR (measles, mumps, and rubella) Vaccine, has been made ACCESSIBLE for target populations [from December 2020 to now (May 2021) ] by provision of. Number of responses: .">
            <a:extLst>
              <a:ext uri="{FF2B5EF4-FFF2-40B4-BE49-F238E27FC236}">
                <a16:creationId xmlns:a16="http://schemas.microsoft.com/office/drawing/2014/main" id="{F8EDD1C0-7E1B-43E0-A764-72AD3EB50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512" y="1977671"/>
            <a:ext cx="6912616" cy="2316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diritto 3">
            <a:extLst>
              <a:ext uri="{FF2B5EF4-FFF2-40B4-BE49-F238E27FC236}">
                <a16:creationId xmlns:a16="http://schemas.microsoft.com/office/drawing/2014/main" id="{A1616466-569B-47AF-B608-451C04E7C01A}"/>
              </a:ext>
            </a:extLst>
          </p:cNvPr>
          <p:cNvCxnSpPr>
            <a:cxnSpLocks/>
          </p:cNvCxnSpPr>
          <p:nvPr/>
        </p:nvCxnSpPr>
        <p:spPr>
          <a:xfrm flipH="1">
            <a:off x="4368926" y="2181682"/>
            <a:ext cx="15710" cy="44803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nettore diritto 22">
            <a:extLst>
              <a:ext uri="{FF2B5EF4-FFF2-40B4-BE49-F238E27FC236}">
                <a16:creationId xmlns:a16="http://schemas.microsoft.com/office/drawing/2014/main" id="{10DE2EB9-080E-4C81-BEA0-9B0F171FDC39}"/>
              </a:ext>
            </a:extLst>
          </p:cNvPr>
          <p:cNvCxnSpPr>
            <a:cxnSpLocks/>
          </p:cNvCxnSpPr>
          <p:nvPr/>
        </p:nvCxnSpPr>
        <p:spPr>
          <a:xfrm>
            <a:off x="8148209" y="2159910"/>
            <a:ext cx="4497" cy="4480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Stella a 5 punte 33">
            <a:extLst>
              <a:ext uri="{FF2B5EF4-FFF2-40B4-BE49-F238E27FC236}">
                <a16:creationId xmlns:a16="http://schemas.microsoft.com/office/drawing/2014/main" id="{C2116C67-BDAC-4B65-ABCB-9CF8FAF0214F}"/>
              </a:ext>
            </a:extLst>
          </p:cNvPr>
          <p:cNvSpPr/>
          <p:nvPr/>
        </p:nvSpPr>
        <p:spPr>
          <a:xfrm>
            <a:off x="4733511" y="2197473"/>
            <a:ext cx="266469" cy="1844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Stella a 5 punte 34">
            <a:extLst>
              <a:ext uri="{FF2B5EF4-FFF2-40B4-BE49-F238E27FC236}">
                <a16:creationId xmlns:a16="http://schemas.microsoft.com/office/drawing/2014/main" id="{A77A00FE-0281-40BD-84B3-24A8AE7C579A}"/>
              </a:ext>
            </a:extLst>
          </p:cNvPr>
          <p:cNvSpPr/>
          <p:nvPr/>
        </p:nvSpPr>
        <p:spPr>
          <a:xfrm>
            <a:off x="5661694" y="2649170"/>
            <a:ext cx="241260" cy="161235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Stella a 5 punte 36">
            <a:extLst>
              <a:ext uri="{FF2B5EF4-FFF2-40B4-BE49-F238E27FC236}">
                <a16:creationId xmlns:a16="http://schemas.microsoft.com/office/drawing/2014/main" id="{05B763FC-E438-4E1C-814B-2B8AD71394F5}"/>
              </a:ext>
            </a:extLst>
          </p:cNvPr>
          <p:cNvSpPr/>
          <p:nvPr/>
        </p:nvSpPr>
        <p:spPr>
          <a:xfrm>
            <a:off x="8497084" y="2185146"/>
            <a:ext cx="266469" cy="1844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Stella a 5 punte 37">
            <a:extLst>
              <a:ext uri="{FF2B5EF4-FFF2-40B4-BE49-F238E27FC236}">
                <a16:creationId xmlns:a16="http://schemas.microsoft.com/office/drawing/2014/main" id="{F9424AF0-3440-4FB8-97FD-BCF78FF0B555}"/>
              </a:ext>
            </a:extLst>
          </p:cNvPr>
          <p:cNvSpPr/>
          <p:nvPr/>
        </p:nvSpPr>
        <p:spPr>
          <a:xfrm>
            <a:off x="10367492" y="2729787"/>
            <a:ext cx="266469" cy="1844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Stella a 5 punte 38">
            <a:extLst>
              <a:ext uri="{FF2B5EF4-FFF2-40B4-BE49-F238E27FC236}">
                <a16:creationId xmlns:a16="http://schemas.microsoft.com/office/drawing/2014/main" id="{D0F51181-6FBF-48C2-B356-1D9133E4C734}"/>
              </a:ext>
            </a:extLst>
          </p:cNvPr>
          <p:cNvSpPr/>
          <p:nvPr/>
        </p:nvSpPr>
        <p:spPr>
          <a:xfrm>
            <a:off x="11309521" y="2407957"/>
            <a:ext cx="266469" cy="18444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0" name="Immagine 39">
            <a:extLst>
              <a:ext uri="{FF2B5EF4-FFF2-40B4-BE49-F238E27FC236}">
                <a16:creationId xmlns:a16="http://schemas.microsoft.com/office/drawing/2014/main" id="{6F4E8B14-AA52-486B-A5DC-B88DC1DD27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85" y="830694"/>
            <a:ext cx="11912616" cy="5962405"/>
          </a:xfrm>
          <a:prstGeom prst="rect">
            <a:avLst/>
          </a:prstGeom>
        </p:spPr>
      </p:pic>
      <p:cxnSp>
        <p:nvCxnSpPr>
          <p:cNvPr id="42" name="Connettore diritto 41">
            <a:extLst>
              <a:ext uri="{FF2B5EF4-FFF2-40B4-BE49-F238E27FC236}">
                <a16:creationId xmlns:a16="http://schemas.microsoft.com/office/drawing/2014/main" id="{D881D0A0-1A6E-47B9-81B0-2B99572CF512}"/>
              </a:ext>
            </a:extLst>
          </p:cNvPr>
          <p:cNvCxnSpPr>
            <a:cxnSpLocks/>
          </p:cNvCxnSpPr>
          <p:nvPr/>
        </p:nvCxnSpPr>
        <p:spPr>
          <a:xfrm flipV="1">
            <a:off x="4298788" y="2150385"/>
            <a:ext cx="20477" cy="3736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ttore diritto 43">
            <a:extLst>
              <a:ext uri="{FF2B5EF4-FFF2-40B4-BE49-F238E27FC236}">
                <a16:creationId xmlns:a16="http://schemas.microsoft.com/office/drawing/2014/main" id="{A8E0CB30-5389-4092-AC81-0E3C7AC7B64E}"/>
              </a:ext>
            </a:extLst>
          </p:cNvPr>
          <p:cNvCxnSpPr>
            <a:cxnSpLocks/>
          </p:cNvCxnSpPr>
          <p:nvPr/>
        </p:nvCxnSpPr>
        <p:spPr>
          <a:xfrm flipV="1">
            <a:off x="8085842" y="2131337"/>
            <a:ext cx="46659" cy="375440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581B46D4-5968-4360-B831-86AEC68F1CF2}"/>
              </a:ext>
            </a:extLst>
          </p:cNvPr>
          <p:cNvSpPr txBox="1"/>
          <p:nvPr/>
        </p:nvSpPr>
        <p:spPr>
          <a:xfrm>
            <a:off x="676224" y="1669894"/>
            <a:ext cx="848246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400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endParaRPr lang="it-I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Stella a 5 punte 52">
            <a:extLst>
              <a:ext uri="{FF2B5EF4-FFF2-40B4-BE49-F238E27FC236}">
                <a16:creationId xmlns:a16="http://schemas.microsoft.com/office/drawing/2014/main" id="{56B5E277-18F7-4530-9C3C-F08329BB3455}"/>
              </a:ext>
            </a:extLst>
          </p:cNvPr>
          <p:cNvSpPr/>
          <p:nvPr/>
        </p:nvSpPr>
        <p:spPr>
          <a:xfrm>
            <a:off x="11197383" y="2201749"/>
            <a:ext cx="398053" cy="3693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4" name="Stella a 5 punte 53">
            <a:extLst>
              <a:ext uri="{FF2B5EF4-FFF2-40B4-BE49-F238E27FC236}">
                <a16:creationId xmlns:a16="http://schemas.microsoft.com/office/drawing/2014/main" id="{87095898-4A12-41EA-A524-1CA416D016E6}"/>
              </a:ext>
            </a:extLst>
          </p:cNvPr>
          <p:cNvSpPr/>
          <p:nvPr/>
        </p:nvSpPr>
        <p:spPr>
          <a:xfrm>
            <a:off x="10253853" y="2506367"/>
            <a:ext cx="398053" cy="3693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5" name="Stella a 5 punte 54">
            <a:extLst>
              <a:ext uri="{FF2B5EF4-FFF2-40B4-BE49-F238E27FC236}">
                <a16:creationId xmlns:a16="http://schemas.microsoft.com/office/drawing/2014/main" id="{36C72258-62B9-492C-B8BB-7138C246B89B}"/>
              </a:ext>
            </a:extLst>
          </p:cNvPr>
          <p:cNvSpPr/>
          <p:nvPr/>
        </p:nvSpPr>
        <p:spPr>
          <a:xfrm>
            <a:off x="8392063" y="2055180"/>
            <a:ext cx="398053" cy="3693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6" name="Stella a 5 punte 55">
            <a:extLst>
              <a:ext uri="{FF2B5EF4-FFF2-40B4-BE49-F238E27FC236}">
                <a16:creationId xmlns:a16="http://schemas.microsoft.com/office/drawing/2014/main" id="{E61C5A56-5EC8-4877-9AAD-200A64496DD0}"/>
              </a:ext>
            </a:extLst>
          </p:cNvPr>
          <p:cNvSpPr/>
          <p:nvPr/>
        </p:nvSpPr>
        <p:spPr>
          <a:xfrm>
            <a:off x="5539126" y="2441073"/>
            <a:ext cx="398053" cy="3693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7" name="Stella a 5 punte 56">
            <a:extLst>
              <a:ext uri="{FF2B5EF4-FFF2-40B4-BE49-F238E27FC236}">
                <a16:creationId xmlns:a16="http://schemas.microsoft.com/office/drawing/2014/main" id="{4832EAE0-4C9B-4640-A482-78B5FDC6CC14}"/>
              </a:ext>
            </a:extLst>
          </p:cNvPr>
          <p:cNvSpPr/>
          <p:nvPr/>
        </p:nvSpPr>
        <p:spPr>
          <a:xfrm>
            <a:off x="4604996" y="2087754"/>
            <a:ext cx="398053" cy="369332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ccia in giù 31">
            <a:extLst>
              <a:ext uri="{FF2B5EF4-FFF2-40B4-BE49-F238E27FC236}">
                <a16:creationId xmlns:a16="http://schemas.microsoft.com/office/drawing/2014/main" id="{A19AE871-540E-4A14-9290-FCAA7D03E9AB}"/>
              </a:ext>
            </a:extLst>
          </p:cNvPr>
          <p:cNvSpPr/>
          <p:nvPr/>
        </p:nvSpPr>
        <p:spPr>
          <a:xfrm>
            <a:off x="1785884" y="3380709"/>
            <a:ext cx="311957" cy="222829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" name="Connettore diritto 2">
            <a:extLst>
              <a:ext uri="{FF2B5EF4-FFF2-40B4-BE49-F238E27FC236}">
                <a16:creationId xmlns:a16="http://schemas.microsoft.com/office/drawing/2014/main" id="{A73CB595-8411-4E65-AD47-841AD7AD774E}"/>
              </a:ext>
            </a:extLst>
          </p:cNvPr>
          <p:cNvCxnSpPr>
            <a:cxnSpLocks/>
          </p:cNvCxnSpPr>
          <p:nvPr/>
        </p:nvCxnSpPr>
        <p:spPr>
          <a:xfrm>
            <a:off x="482600" y="3803430"/>
            <a:ext cx="11554301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440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16470</TotalTime>
  <Words>884</Words>
  <Application>Microsoft Office PowerPoint</Application>
  <PresentationFormat>Widescreen</PresentationFormat>
  <Paragraphs>94</Paragraphs>
  <Slides>19</Slides>
  <Notes>6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ACCESS  </vt:lpstr>
      <vt:lpstr>ACCESS  </vt:lpstr>
      <vt:lpstr>Presentazione standard di PowerPoint</vt:lpstr>
      <vt:lpstr>Monitoring</vt:lpstr>
      <vt:lpstr>Presentazione standard di PowerPoint</vt:lpstr>
      <vt:lpstr>Communication</vt:lpstr>
      <vt:lpstr>Communication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lorenzo blasina</dc:creator>
  <cp:lastModifiedBy>Daniela Quaggia ACN</cp:lastModifiedBy>
  <cp:revision>214</cp:revision>
  <dcterms:created xsi:type="dcterms:W3CDTF">2021-04-27T14:18:32Z</dcterms:created>
  <dcterms:modified xsi:type="dcterms:W3CDTF">2021-07-20T08:50:48Z</dcterms:modified>
</cp:coreProperties>
</file>