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60" r:id="rId4"/>
    <p:sldId id="261" r:id="rId5"/>
    <p:sldId id="354" r:id="rId6"/>
    <p:sldId id="356" r:id="rId7"/>
    <p:sldId id="360" r:id="rId8"/>
    <p:sldId id="363" r:id="rId9"/>
    <p:sldId id="387" r:id="rId10"/>
    <p:sldId id="370" r:id="rId11"/>
    <p:sldId id="388" r:id="rId12"/>
    <p:sldId id="389" r:id="rId13"/>
    <p:sldId id="390" r:id="rId14"/>
    <p:sldId id="391" r:id="rId15"/>
    <p:sldId id="392" r:id="rId16"/>
    <p:sldId id="393" r:id="rId17"/>
    <p:sldId id="394" r:id="rId18"/>
    <p:sldId id="395" r:id="rId19"/>
    <p:sldId id="396" r:id="rId20"/>
    <p:sldId id="397" r:id="rId21"/>
    <p:sldId id="386" r:id="rId22"/>
    <p:sldId id="398" r:id="rId23"/>
    <p:sldId id="382" r:id="rId24"/>
    <p:sldId id="399" r:id="rId25"/>
    <p:sldId id="401" r:id="rId26"/>
    <p:sldId id="400" r:id="rId27"/>
    <p:sldId id="378" r:id="rId28"/>
    <p:sldId id="379" r:id="rId29"/>
    <p:sldId id="357"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E21"/>
    <a:srgbClr val="F4800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86" d="100"/>
          <a:sy n="86" d="100"/>
        </p:scale>
        <p:origin x="5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7BAE5-CD48-4413-97CA-25A84732D1E5}" type="datetimeFigureOut">
              <a:rPr lang="it-IT" smtClean="0"/>
              <a:t>17/12/2021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22CAD-B560-4712-AE40-C699416DF6C5}" type="slidenum">
              <a:rPr lang="it-IT" smtClean="0"/>
              <a:t>‹N›</a:t>
            </a:fld>
            <a:endParaRPr lang="it-IT"/>
          </a:p>
        </p:txBody>
      </p:sp>
    </p:spTree>
    <p:extLst>
      <p:ext uri="{BB962C8B-B14F-4D97-AF65-F5344CB8AC3E}">
        <p14:creationId xmlns:p14="http://schemas.microsoft.com/office/powerpoint/2010/main" val="52479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11CFDACC-B690-4C7F-8580-BD4264500BB4}" type="slidenum">
              <a:rPr lang="en-US" smtClean="0"/>
              <a:t>5</a:t>
            </a:fld>
            <a:endParaRPr lang="en-US"/>
          </a:p>
        </p:txBody>
      </p:sp>
    </p:spTree>
    <p:extLst>
      <p:ext uri="{BB962C8B-B14F-4D97-AF65-F5344CB8AC3E}">
        <p14:creationId xmlns:p14="http://schemas.microsoft.com/office/powerpoint/2010/main" val="714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6922CAD-B560-4712-AE40-C699416DF6C5}" type="slidenum">
              <a:rPr lang="it-IT" smtClean="0"/>
              <a:t>10</a:t>
            </a:fld>
            <a:endParaRPr lang="it-IT"/>
          </a:p>
        </p:txBody>
      </p:sp>
    </p:spTree>
    <p:extLst>
      <p:ext uri="{BB962C8B-B14F-4D97-AF65-F5344CB8AC3E}">
        <p14:creationId xmlns:p14="http://schemas.microsoft.com/office/powerpoint/2010/main" val="3957157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AF1E59E-2ACF-4B64-A8C8-CF6C2C21CE0E}" type="datetimeFigureOut">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163326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F1E59E-2ACF-4B64-A8C8-CF6C2C21CE0E}" type="datetimeFigureOut">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402807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F1E59E-2ACF-4B64-A8C8-CF6C2C21CE0E}" type="datetimeFigureOut">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28711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AF1E59E-2ACF-4B64-A8C8-CF6C2C21CE0E}" type="datetimeFigureOut">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179187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1AF1E59E-2ACF-4B64-A8C8-CF6C2C21CE0E}" type="datetimeFigureOut">
              <a:rPr lang="it-IT" smtClean="0"/>
              <a:t>17/12/2021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59275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AF1E59E-2ACF-4B64-A8C8-CF6C2C21CE0E}" type="datetimeFigureOut">
              <a:rPr lang="it-IT" smtClean="0"/>
              <a:t>17/12/2021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221402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AF1E59E-2ACF-4B64-A8C8-CF6C2C21CE0E}" type="datetimeFigureOut">
              <a:rPr lang="it-IT" smtClean="0"/>
              <a:t>17/12/2021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1731214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AF1E59E-2ACF-4B64-A8C8-CF6C2C21CE0E}" type="datetimeFigureOut">
              <a:rPr lang="it-IT" smtClean="0"/>
              <a:t>17/12/2021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344492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AF1E59E-2ACF-4B64-A8C8-CF6C2C21CE0E}" type="datetimeFigureOut">
              <a:rPr lang="it-IT" smtClean="0"/>
              <a:t>17/12/2021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370418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AF1E59E-2ACF-4B64-A8C8-CF6C2C21CE0E}" type="datetimeFigureOut">
              <a:rPr lang="it-IT" smtClean="0"/>
              <a:t>17/12/2021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404217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AF1E59E-2ACF-4B64-A8C8-CF6C2C21CE0E}" type="datetimeFigureOut">
              <a:rPr lang="it-IT" smtClean="0"/>
              <a:t>17/12/2021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48B6664-96AA-4D9A-BA7B-D5E4F4C79E0A}" type="slidenum">
              <a:rPr lang="it-IT" smtClean="0"/>
              <a:t>‹N›</a:t>
            </a:fld>
            <a:endParaRPr lang="it-IT"/>
          </a:p>
        </p:txBody>
      </p:sp>
    </p:spTree>
    <p:extLst>
      <p:ext uri="{BB962C8B-B14F-4D97-AF65-F5344CB8AC3E}">
        <p14:creationId xmlns:p14="http://schemas.microsoft.com/office/powerpoint/2010/main" val="327461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1E59E-2ACF-4B64-A8C8-CF6C2C21CE0E}" type="datetimeFigureOut">
              <a:rPr lang="it-IT" smtClean="0"/>
              <a:t>17/12/2021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B6664-96AA-4D9A-BA7B-D5E4F4C79E0A}" type="slidenum">
              <a:rPr lang="it-IT" smtClean="0"/>
              <a:t>‹N›</a:t>
            </a:fld>
            <a:endParaRPr lang="it-IT"/>
          </a:p>
        </p:txBody>
      </p:sp>
    </p:spTree>
    <p:extLst>
      <p:ext uri="{BB962C8B-B14F-4D97-AF65-F5344CB8AC3E}">
        <p14:creationId xmlns:p14="http://schemas.microsoft.com/office/powerpoint/2010/main" val="3686480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http://www.activecitizenship.net/patients-rights/projects/383-vaccination-2021.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ec.europa.eu/health/sites/default/files/vaccination/docs/2020_strategies_deployment_en.pdf"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cpcervanteseivissa.blogspot.com/p/calendari-escolar.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6" name="CasellaDiTesto 5"/>
          <p:cNvSpPr txBox="1"/>
          <p:nvPr/>
        </p:nvSpPr>
        <p:spPr>
          <a:xfrm>
            <a:off x="618308" y="3889263"/>
            <a:ext cx="10946675" cy="553998"/>
          </a:xfrm>
          <a:prstGeom prst="rect">
            <a:avLst/>
          </a:prstGeom>
          <a:noFill/>
        </p:spPr>
        <p:txBody>
          <a:bodyPr wrap="square" rtlCol="0">
            <a:spAutoFit/>
          </a:bodyPr>
          <a:lstStyle/>
          <a:p>
            <a:pPr algn="ctr"/>
            <a:r>
              <a:rPr lang="it-IT" sz="3000" dirty="0">
                <a:solidFill>
                  <a:srgbClr val="C00000"/>
                </a:solidFill>
                <a:latin typeface="Arial" panose="020B0604020202020204" pitchFamily="34" charset="0"/>
                <a:cs typeface="Arial" panose="020B0604020202020204" pitchFamily="34" charset="0"/>
              </a:rPr>
              <a:t>Eventuale sottotitolo o orario/data o spiegazione</a:t>
            </a:r>
          </a:p>
        </p:txBody>
      </p:sp>
      <p:pic>
        <p:nvPicPr>
          <p:cNvPr id="8" name="Immagine 7">
            <a:extLst>
              <a:ext uri="{FF2B5EF4-FFF2-40B4-BE49-F238E27FC236}">
                <a16:creationId xmlns:a16="http://schemas.microsoft.com/office/drawing/2014/main" id="{952E4995-444C-4A67-A7E5-FC3360DB8343}"/>
              </a:ext>
            </a:extLst>
          </p:cNvPr>
          <p:cNvPicPr>
            <a:picLocks noChangeAspect="1"/>
          </p:cNvPicPr>
          <p:nvPr/>
        </p:nvPicPr>
        <p:blipFill rotWithShape="1">
          <a:blip r:embed="rId3"/>
          <a:srcRect l="18566" t="23333" r="18156" b="10032"/>
          <a:stretch/>
        </p:blipFill>
        <p:spPr>
          <a:xfrm>
            <a:off x="627017" y="120058"/>
            <a:ext cx="11172300" cy="6617884"/>
          </a:xfrm>
          <a:prstGeom prst="rect">
            <a:avLst/>
          </a:prstGeom>
        </p:spPr>
      </p:pic>
      <p:sp>
        <p:nvSpPr>
          <p:cNvPr id="7" name="CasellaDiTesto 6">
            <a:extLst>
              <a:ext uri="{FF2B5EF4-FFF2-40B4-BE49-F238E27FC236}">
                <a16:creationId xmlns:a16="http://schemas.microsoft.com/office/drawing/2014/main" id="{243D68DB-913D-4ECE-97B1-BA4C0CA11C76}"/>
              </a:ext>
            </a:extLst>
          </p:cNvPr>
          <p:cNvSpPr txBox="1"/>
          <p:nvPr/>
        </p:nvSpPr>
        <p:spPr>
          <a:xfrm>
            <a:off x="9670125" y="1151358"/>
            <a:ext cx="1977378" cy="646331"/>
          </a:xfrm>
          <a:prstGeom prst="rect">
            <a:avLst/>
          </a:prstGeom>
          <a:noFill/>
        </p:spPr>
        <p:txBody>
          <a:bodyPr wrap="square">
            <a:spAutoFit/>
          </a:bodyPr>
          <a:lstStyle/>
          <a:p>
            <a:pPr algn="ctr"/>
            <a:r>
              <a:rPr lang="it-IT" sz="1800" dirty="0">
                <a:latin typeface="Arial" panose="020B0604020202020204" pitchFamily="34" charset="0"/>
                <a:cs typeface="Arial" panose="020B0604020202020204" pitchFamily="34" charset="0"/>
                <a:hlinkClick r:id="rId4"/>
              </a:rPr>
              <a:t>Project Web page</a:t>
            </a:r>
            <a:endParaRPr lang="it-I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697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5">
            <a:extLst>
              <a:ext uri="{FF2B5EF4-FFF2-40B4-BE49-F238E27FC236}">
                <a16:creationId xmlns:a16="http://schemas.microsoft.com/office/drawing/2014/main" id="{6489BCC9-C544-4084-AB14-CEF9F4A1027D}"/>
              </a:ext>
            </a:extLst>
          </p:cNvPr>
          <p:cNvSpPr txBox="1">
            <a:spLocks noGrp="1"/>
          </p:cNvSpPr>
          <p:nvPr>
            <p:ph type="title"/>
          </p:nvPr>
        </p:nvSpPr>
        <p:spPr>
          <a:xfrm>
            <a:off x="1026367" y="454195"/>
            <a:ext cx="9395926" cy="1200329"/>
          </a:xfrm>
          <a:prstGeom prst="rect">
            <a:avLst/>
          </a:prstGeom>
          <a:noFill/>
        </p:spPr>
        <p:txBody>
          <a:bodyPr wrap="square" rtlCol="0">
            <a:spAutoFit/>
          </a:bodyPr>
          <a:lstStyle/>
          <a:p>
            <a:pPr algn="ctr"/>
            <a:r>
              <a:rPr lang="it-IT" sz="3600" b="1" dirty="0" err="1">
                <a:solidFill>
                  <a:srgbClr val="0070C0"/>
                </a:solidFill>
                <a:latin typeface="Arial" panose="020B0604020202020204" pitchFamily="34" charset="0"/>
                <a:cs typeface="Arial" panose="020B0604020202020204" pitchFamily="34" charset="0"/>
              </a:rPr>
              <a:t>Prioritization</a:t>
            </a:r>
            <a:r>
              <a:rPr lang="it-IT" sz="3600" b="1" dirty="0">
                <a:solidFill>
                  <a:srgbClr val="0070C0"/>
                </a:solidFill>
                <a:latin typeface="Arial" panose="020B0604020202020204" pitchFamily="34" charset="0"/>
                <a:cs typeface="Arial" panose="020B0604020202020204" pitchFamily="34" charset="0"/>
              </a:rPr>
              <a:t> of </a:t>
            </a:r>
            <a:r>
              <a:rPr lang="it-IT" sz="3600" b="1" dirty="0" err="1">
                <a:solidFill>
                  <a:srgbClr val="0070C0"/>
                </a:solidFill>
                <a:latin typeface="Arial" panose="020B0604020202020204" pitchFamily="34" charset="0"/>
                <a:cs typeface="Arial" panose="020B0604020202020204" pitchFamily="34" charset="0"/>
              </a:rPr>
              <a:t>at</a:t>
            </a:r>
            <a:r>
              <a:rPr lang="it-IT" sz="3600" b="1" dirty="0">
                <a:solidFill>
                  <a:srgbClr val="0070C0"/>
                </a:solidFill>
                <a:latin typeface="Arial" panose="020B0604020202020204" pitchFamily="34" charset="0"/>
                <a:cs typeface="Arial" panose="020B0604020202020204" pitchFamily="34" charset="0"/>
              </a:rPr>
              <a:t>-risk groups for FLU</a:t>
            </a:r>
            <a:endParaRPr lang="it-IT" sz="1200" b="1" dirty="0">
              <a:solidFill>
                <a:srgbClr val="0070C0"/>
              </a:solidFill>
              <a:latin typeface="Arial" panose="020B0604020202020204" pitchFamily="34" charset="0"/>
              <a:cs typeface="Arial" panose="020B0604020202020204" pitchFamily="34" charset="0"/>
            </a:endParaRPr>
          </a:p>
          <a:p>
            <a:endParaRPr lang="it-IT" dirty="0"/>
          </a:p>
        </p:txBody>
      </p:sp>
      <p:pic>
        <p:nvPicPr>
          <p:cNvPr id="3" name="Immagine 2">
            <a:extLst>
              <a:ext uri="{FF2B5EF4-FFF2-40B4-BE49-F238E27FC236}">
                <a16:creationId xmlns:a16="http://schemas.microsoft.com/office/drawing/2014/main" id="{9EBAB782-B0B9-4192-80DB-501CE3AC6619}"/>
              </a:ext>
            </a:extLst>
          </p:cNvPr>
          <p:cNvPicPr>
            <a:picLocks noChangeAspect="1"/>
          </p:cNvPicPr>
          <p:nvPr/>
        </p:nvPicPr>
        <p:blipFill rotWithShape="1">
          <a:blip r:embed="rId3"/>
          <a:srcRect l="70714" t="40544" r="15970" b="35238"/>
          <a:stretch/>
        </p:blipFill>
        <p:spPr>
          <a:xfrm>
            <a:off x="2072403" y="2460420"/>
            <a:ext cx="3129413" cy="3201354"/>
          </a:xfrm>
          <a:prstGeom prst="rect">
            <a:avLst/>
          </a:prstGeom>
        </p:spPr>
      </p:pic>
      <p:sp>
        <p:nvSpPr>
          <p:cNvPr id="11" name="CasellaDiTesto 10">
            <a:extLst>
              <a:ext uri="{FF2B5EF4-FFF2-40B4-BE49-F238E27FC236}">
                <a16:creationId xmlns:a16="http://schemas.microsoft.com/office/drawing/2014/main" id="{2125B2ED-D43C-40BD-856E-B5B83CA701C4}"/>
              </a:ext>
            </a:extLst>
          </p:cNvPr>
          <p:cNvSpPr txBox="1"/>
          <p:nvPr/>
        </p:nvSpPr>
        <p:spPr>
          <a:xfrm>
            <a:off x="289249" y="1417643"/>
            <a:ext cx="11196735" cy="830997"/>
          </a:xfrm>
          <a:prstGeom prst="rect">
            <a:avLst/>
          </a:prstGeom>
          <a:noFill/>
        </p:spPr>
        <p:txBody>
          <a:bodyPr wrap="square">
            <a:spAutoFit/>
          </a:bodyPr>
          <a:lstStyle/>
          <a:p>
            <a:r>
              <a:rPr lang="en-US" sz="2400" b="0" i="0" dirty="0">
                <a:solidFill>
                  <a:srgbClr val="202124"/>
                </a:solidFill>
                <a:effectLst/>
                <a:latin typeface="Google Sans"/>
              </a:rPr>
              <a:t>In your country, in the early phase of the FLU vaccination campaign [OCT</a:t>
            </a:r>
            <a:r>
              <a:rPr lang="en-US" sz="2400" dirty="0">
                <a:solidFill>
                  <a:srgbClr val="202124"/>
                </a:solidFill>
                <a:latin typeface="Google Sans"/>
              </a:rPr>
              <a:t> </a:t>
            </a:r>
            <a:r>
              <a:rPr lang="en-US" sz="2400" b="0" i="0" dirty="0">
                <a:solidFill>
                  <a:srgbClr val="202124"/>
                </a:solidFill>
                <a:effectLst/>
                <a:latin typeface="Google Sans"/>
              </a:rPr>
              <a:t>2021-NOV 2021], prioritization of at-risk groups was handled for</a:t>
            </a:r>
            <a:endParaRPr lang="it-IT" sz="2400" dirty="0"/>
          </a:p>
        </p:txBody>
      </p:sp>
      <p:pic>
        <p:nvPicPr>
          <p:cNvPr id="4098" name="Picture 2">
            <a:extLst>
              <a:ext uri="{FF2B5EF4-FFF2-40B4-BE49-F238E27FC236}">
                <a16:creationId xmlns:a16="http://schemas.microsoft.com/office/drawing/2014/main" id="{336371A9-3112-4222-AA89-786E8831E7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811" r="57551" b="67616"/>
          <a:stretch/>
        </p:blipFill>
        <p:spPr bwMode="auto">
          <a:xfrm>
            <a:off x="429208" y="5661774"/>
            <a:ext cx="6717035" cy="279919"/>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638649FC-4074-4318-B988-308CD15331A3}"/>
              </a:ext>
            </a:extLst>
          </p:cNvPr>
          <p:cNvSpPr txBox="1"/>
          <p:nvPr/>
        </p:nvSpPr>
        <p:spPr>
          <a:xfrm>
            <a:off x="6634064" y="2967335"/>
            <a:ext cx="4627985" cy="2031325"/>
          </a:xfrm>
          <a:prstGeom prst="rect">
            <a:avLst/>
          </a:prstGeom>
          <a:noFill/>
        </p:spPr>
        <p:txBody>
          <a:bodyPr wrap="square">
            <a:spAutoFit/>
          </a:bodyPr>
          <a:lstStyle/>
          <a:p>
            <a:endParaRPr lang="en-US" dirty="0">
              <a:solidFill>
                <a:srgbClr val="202124"/>
              </a:solidFill>
              <a:latin typeface="arial" panose="020B0604020202020204" pitchFamily="34" charset="0"/>
            </a:endParaRPr>
          </a:p>
          <a:p>
            <a:r>
              <a:rPr lang="en-US" b="1" i="0" dirty="0">
                <a:solidFill>
                  <a:srgbClr val="202124"/>
                </a:solidFill>
                <a:effectLst/>
                <a:latin typeface="arial" panose="020B0604020202020204" pitchFamily="34" charset="0"/>
              </a:rPr>
              <a:t>Medium</a:t>
            </a:r>
            <a:r>
              <a:rPr lang="en-US" b="0" i="0" dirty="0">
                <a:solidFill>
                  <a:srgbClr val="202124"/>
                </a:solidFill>
                <a:effectLst/>
                <a:latin typeface="arial" panose="020B0604020202020204" pitchFamily="34" charset="0"/>
              </a:rPr>
              <a:t> Pregnant women &amp; </a:t>
            </a:r>
            <a:r>
              <a:rPr lang="it-IT" b="0" i="0" dirty="0">
                <a:solidFill>
                  <a:srgbClr val="000000"/>
                </a:solidFill>
                <a:effectLst/>
                <a:latin typeface="Arial" panose="020B0604020202020204" pitchFamily="34" charset="0"/>
              </a:rPr>
              <a:t>Young </a:t>
            </a:r>
            <a:r>
              <a:rPr lang="it-IT" b="0" i="0" dirty="0" err="1">
                <a:solidFill>
                  <a:srgbClr val="000000"/>
                </a:solidFill>
                <a:effectLst/>
                <a:latin typeface="Arial" panose="020B0604020202020204" pitchFamily="34" charset="0"/>
              </a:rPr>
              <a:t>children</a:t>
            </a:r>
            <a:r>
              <a:rPr lang="it-IT" b="0" i="0" dirty="0">
                <a:solidFill>
                  <a:srgbClr val="000000"/>
                </a:solidFill>
                <a:effectLst/>
                <a:latin typeface="Arial" panose="020B0604020202020204" pitchFamily="34" charset="0"/>
              </a:rPr>
              <a:t> (&lt;6years </a:t>
            </a:r>
            <a:r>
              <a:rPr lang="it-IT" b="0" i="0" dirty="0" err="1">
                <a:solidFill>
                  <a:srgbClr val="000000"/>
                </a:solidFill>
                <a:effectLst/>
                <a:latin typeface="Arial" panose="020B0604020202020204" pitchFamily="34" charset="0"/>
              </a:rPr>
              <a:t>old</a:t>
            </a:r>
            <a:r>
              <a:rPr lang="it-IT" b="0" i="0" dirty="0">
                <a:solidFill>
                  <a:srgbClr val="000000"/>
                </a:solidFill>
                <a:effectLst/>
                <a:latin typeface="Arial" panose="020B0604020202020204" pitchFamily="34" charset="0"/>
              </a:rPr>
              <a:t>)</a:t>
            </a:r>
            <a:r>
              <a:rPr lang="en-US" b="0" i="0" dirty="0">
                <a:solidFill>
                  <a:srgbClr val="202124"/>
                </a:solidFill>
                <a:effectLst/>
                <a:latin typeface="arial" panose="020B0604020202020204" pitchFamily="34" charset="0"/>
              </a:rPr>
              <a:t>      </a:t>
            </a:r>
          </a:p>
          <a:p>
            <a:endParaRPr lang="en-US" b="0" i="0" dirty="0">
              <a:solidFill>
                <a:srgbClr val="202124"/>
              </a:solidFill>
              <a:effectLst/>
              <a:latin typeface="arial" panose="020B0604020202020204" pitchFamily="34" charset="0"/>
            </a:endParaRPr>
          </a:p>
          <a:p>
            <a:r>
              <a:rPr lang="en-US" b="1" dirty="0">
                <a:solidFill>
                  <a:srgbClr val="202124"/>
                </a:solidFill>
                <a:latin typeface="arial" panose="020B0604020202020204" pitchFamily="34" charset="0"/>
              </a:rPr>
              <a:t>Very badly (or they don't know)</a:t>
            </a:r>
            <a:r>
              <a:rPr lang="en-US" b="1" i="0" dirty="0">
                <a:solidFill>
                  <a:srgbClr val="202124"/>
                </a:solidFill>
                <a:effectLst/>
                <a:latin typeface="arial" panose="020B0604020202020204" pitchFamily="34" charset="0"/>
              </a:rPr>
              <a:t> </a:t>
            </a:r>
            <a:r>
              <a:rPr lang="fr-FR" b="0" i="0" dirty="0" err="1">
                <a:solidFill>
                  <a:srgbClr val="000000"/>
                </a:solidFill>
                <a:effectLst/>
                <a:latin typeface="Arial" panose="020B0604020202020204" pitchFamily="34" charset="0"/>
              </a:rPr>
              <a:t>Marginalised</a:t>
            </a:r>
            <a:r>
              <a:rPr lang="fr-FR" b="0" i="0" dirty="0">
                <a:solidFill>
                  <a:srgbClr val="000000"/>
                </a:solidFill>
                <a:effectLst/>
                <a:latin typeface="Arial" panose="020B0604020202020204" pitchFamily="34" charset="0"/>
              </a:rPr>
              <a:t> groups ( migrants, </a:t>
            </a:r>
            <a:r>
              <a:rPr lang="fr-FR" b="0" i="0" dirty="0" err="1">
                <a:solidFill>
                  <a:srgbClr val="000000"/>
                </a:solidFill>
                <a:effectLst/>
                <a:latin typeface="Arial" panose="020B0604020202020204" pitchFamily="34" charset="0"/>
              </a:rPr>
              <a:t>refugees</a:t>
            </a:r>
            <a:r>
              <a:rPr lang="fr-FR" b="0" i="0" dirty="0">
                <a:solidFill>
                  <a:srgbClr val="000000"/>
                </a:solidFill>
                <a:effectLst/>
                <a:latin typeface="Arial" panose="020B0604020202020204" pitchFamily="34" charset="0"/>
              </a:rPr>
              <a:t> etc..)</a:t>
            </a:r>
            <a:endParaRPr lang="it-IT" dirty="0"/>
          </a:p>
        </p:txBody>
      </p:sp>
      <p:sp>
        <p:nvSpPr>
          <p:cNvPr id="14" name="CasellaDiTesto 13">
            <a:extLst>
              <a:ext uri="{FF2B5EF4-FFF2-40B4-BE49-F238E27FC236}">
                <a16:creationId xmlns:a16="http://schemas.microsoft.com/office/drawing/2014/main" id="{86EB7035-6DDC-46B5-B89A-461B7F409C8A}"/>
              </a:ext>
            </a:extLst>
          </p:cNvPr>
          <p:cNvSpPr txBox="1"/>
          <p:nvPr/>
        </p:nvSpPr>
        <p:spPr>
          <a:xfrm>
            <a:off x="2274337" y="5265328"/>
            <a:ext cx="2745532" cy="369332"/>
          </a:xfrm>
          <a:prstGeom prst="rect">
            <a:avLst/>
          </a:prstGeom>
          <a:noFill/>
        </p:spPr>
        <p:txBody>
          <a:bodyPr wrap="square">
            <a:spAutoFit/>
          </a:bodyPr>
          <a:lstStyle/>
          <a:p>
            <a:r>
              <a:rPr lang="fr-FR" b="0" i="0" dirty="0" err="1">
                <a:solidFill>
                  <a:srgbClr val="000000"/>
                </a:solidFill>
                <a:effectLst/>
                <a:latin typeface="Arial" panose="020B0604020202020204" pitchFamily="34" charset="0"/>
              </a:rPr>
              <a:t>Marginalised</a:t>
            </a:r>
            <a:r>
              <a:rPr lang="fr-FR" b="0" i="0" dirty="0">
                <a:solidFill>
                  <a:srgbClr val="000000"/>
                </a:solidFill>
                <a:effectLst/>
                <a:latin typeface="Arial" panose="020B0604020202020204" pitchFamily="34" charset="0"/>
              </a:rPr>
              <a:t> groups </a:t>
            </a:r>
            <a:endParaRPr lang="it-IT" dirty="0"/>
          </a:p>
        </p:txBody>
      </p:sp>
    </p:spTree>
    <p:extLst>
      <p:ext uri="{BB962C8B-B14F-4D97-AF65-F5344CB8AC3E}">
        <p14:creationId xmlns:p14="http://schemas.microsoft.com/office/powerpoint/2010/main" val="127130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ms response chart. Question title: In your opinion, have attitudes to flu vaccination changed since the COVID-19 pandemic?. Number of responses: 82 responses.">
            <a:extLst>
              <a:ext uri="{FF2B5EF4-FFF2-40B4-BE49-F238E27FC236}">
                <a16:creationId xmlns:a16="http://schemas.microsoft.com/office/drawing/2014/main" id="{04705F29-7856-4C84-917A-5434FF028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7" t="8172" r="5013" b="9241"/>
          <a:stretch/>
        </p:blipFill>
        <p:spPr bwMode="auto">
          <a:xfrm>
            <a:off x="177281" y="1263680"/>
            <a:ext cx="9713168" cy="365355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 name="Titolo 5">
            <a:extLst>
              <a:ext uri="{FF2B5EF4-FFF2-40B4-BE49-F238E27FC236}">
                <a16:creationId xmlns:a16="http://schemas.microsoft.com/office/drawing/2014/main" id="{A608BD83-CBAB-4F02-BC3E-2060AF630759}"/>
              </a:ext>
            </a:extLst>
          </p:cNvPr>
          <p:cNvSpPr txBox="1">
            <a:spLocks/>
          </p:cNvSpPr>
          <p:nvPr/>
        </p:nvSpPr>
        <p:spPr>
          <a:xfrm>
            <a:off x="503852" y="126698"/>
            <a:ext cx="9946433" cy="169892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b="1" dirty="0">
                <a:solidFill>
                  <a:srgbClr val="0070C0"/>
                </a:solidFill>
                <a:latin typeface="Arial" panose="020B0604020202020204" pitchFamily="34" charset="0"/>
                <a:cs typeface="Arial" panose="020B0604020202020204" pitchFamily="34" charset="0"/>
              </a:rPr>
              <a:t>ATTITUDES and AWARENESS </a:t>
            </a:r>
          </a:p>
          <a:p>
            <a:pPr algn="ctr"/>
            <a:r>
              <a:rPr lang="it-IT" sz="3600" b="1" dirty="0">
                <a:solidFill>
                  <a:srgbClr val="0070C0"/>
                </a:solidFill>
                <a:latin typeface="Arial" panose="020B0604020202020204" pitchFamily="34" charset="0"/>
                <a:cs typeface="Arial" panose="020B0604020202020204" pitchFamily="34" charset="0"/>
              </a:rPr>
              <a:t>of FLU </a:t>
            </a:r>
            <a:r>
              <a:rPr lang="it-IT" sz="3600" b="1" dirty="0" err="1">
                <a:solidFill>
                  <a:srgbClr val="0070C0"/>
                </a:solidFill>
                <a:latin typeface="Arial" panose="020B0604020202020204" pitchFamily="34" charset="0"/>
                <a:cs typeface="Arial" panose="020B0604020202020204" pitchFamily="34" charset="0"/>
              </a:rPr>
              <a:t>vaccination</a:t>
            </a:r>
            <a:endParaRPr lang="it-IT" sz="1200" b="1" dirty="0">
              <a:solidFill>
                <a:srgbClr val="0070C0"/>
              </a:solidFill>
              <a:latin typeface="Arial" panose="020B0604020202020204" pitchFamily="34" charset="0"/>
              <a:cs typeface="Arial" panose="020B0604020202020204" pitchFamily="34" charset="0"/>
            </a:endParaRPr>
          </a:p>
          <a:p>
            <a:endParaRPr lang="it-IT" dirty="0"/>
          </a:p>
        </p:txBody>
      </p:sp>
      <p:pic>
        <p:nvPicPr>
          <p:cNvPr id="5124" name="Picture 4" descr="Forms response chart. Question title: In your opinion, is awareness of flu vaccination higher now compared to before the COVID-19 pandemic?. Number of responses: 82 responses.">
            <a:extLst>
              <a:ext uri="{FF2B5EF4-FFF2-40B4-BE49-F238E27FC236}">
                <a16:creationId xmlns:a16="http://schemas.microsoft.com/office/drawing/2014/main" id="{89D24A70-D146-4582-B207-D23A9A96FC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2" t="6723" r="4742" b="8457"/>
          <a:stretch/>
        </p:blipFill>
        <p:spPr bwMode="auto">
          <a:xfrm>
            <a:off x="4730620" y="3340360"/>
            <a:ext cx="7380515" cy="339094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861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C7E74EE-429F-40FD-8B43-9E0B1021D2A7}"/>
              </a:ext>
            </a:extLst>
          </p:cNvPr>
          <p:cNvPicPr>
            <a:picLocks noChangeAspect="1"/>
          </p:cNvPicPr>
          <p:nvPr/>
        </p:nvPicPr>
        <p:blipFill>
          <a:blip r:embed="rId2"/>
          <a:stretch>
            <a:fillRect/>
          </a:stretch>
        </p:blipFill>
        <p:spPr>
          <a:xfrm>
            <a:off x="2578921" y="1755128"/>
            <a:ext cx="5902213" cy="3927655"/>
          </a:xfrm>
          <a:prstGeom prst="rect">
            <a:avLst/>
          </a:prstGeom>
        </p:spPr>
      </p:pic>
      <p:sp>
        <p:nvSpPr>
          <p:cNvPr id="5" name="Titolo 5">
            <a:extLst>
              <a:ext uri="{FF2B5EF4-FFF2-40B4-BE49-F238E27FC236}">
                <a16:creationId xmlns:a16="http://schemas.microsoft.com/office/drawing/2014/main" id="{F1CB211F-740C-4DC1-AE54-2D54A076803D}"/>
              </a:ext>
            </a:extLst>
          </p:cNvPr>
          <p:cNvSpPr txBox="1">
            <a:spLocks/>
          </p:cNvSpPr>
          <p:nvPr/>
        </p:nvSpPr>
        <p:spPr>
          <a:xfrm>
            <a:off x="0" y="335555"/>
            <a:ext cx="11737911" cy="108952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latin typeface="Arial" panose="020B0604020202020204" pitchFamily="34" charset="0"/>
                <a:cs typeface="Arial" panose="020B0604020202020204" pitchFamily="34" charset="0"/>
              </a:rPr>
              <a:t>PNEUMOCOCCAL – SHINGLES – PERTUSSIS recommended to be administered with FLU</a:t>
            </a:r>
            <a:endParaRPr lang="it-IT" dirty="0"/>
          </a:p>
        </p:txBody>
      </p:sp>
      <p:pic>
        <p:nvPicPr>
          <p:cNvPr id="7170" name="Picture 2" descr="flag yes - Nabbo Informatico">
            <a:extLst>
              <a:ext uri="{FF2B5EF4-FFF2-40B4-BE49-F238E27FC236}">
                <a16:creationId xmlns:a16="http://schemas.microsoft.com/office/drawing/2014/main" id="{F22818F2-AA7C-45B3-B3DE-195A2C0BD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299" y="3339391"/>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5ABC45CD-6539-4F64-8D45-BFE77463B9AC}"/>
              </a:ext>
            </a:extLst>
          </p:cNvPr>
          <p:cNvSpPr txBox="1"/>
          <p:nvPr/>
        </p:nvSpPr>
        <p:spPr>
          <a:xfrm>
            <a:off x="301842" y="2141098"/>
            <a:ext cx="3409025" cy="1569660"/>
          </a:xfrm>
          <a:prstGeom prst="rect">
            <a:avLst/>
          </a:prstGeom>
          <a:noFill/>
        </p:spPr>
        <p:txBody>
          <a:bodyPr wrap="square" rtlCol="0">
            <a:spAutoFit/>
          </a:bodyPr>
          <a:lstStyle/>
          <a:p>
            <a:r>
              <a:rPr lang="en-US" sz="2400" dirty="0">
                <a:effectLst/>
                <a:latin typeface="Arial" panose="020B0604020202020204" pitchFamily="34" charset="0"/>
                <a:ea typeface="Calibri" panose="020F0502020204030204" pitchFamily="34" charset="0"/>
              </a:rPr>
              <a:t>above all, it is recommended </a:t>
            </a:r>
          </a:p>
          <a:p>
            <a:r>
              <a:rPr lang="en-US" sz="2400" dirty="0">
                <a:effectLst/>
                <a:latin typeface="Arial" panose="020B0604020202020204" pitchFamily="34" charset="0"/>
                <a:ea typeface="Calibri" panose="020F0502020204030204" pitchFamily="34" charset="0"/>
              </a:rPr>
              <a:t>the pneumococcal vaccine </a:t>
            </a:r>
            <a:endParaRPr lang="it-IT" sz="2400" dirty="0"/>
          </a:p>
        </p:txBody>
      </p:sp>
      <p:sp>
        <p:nvSpPr>
          <p:cNvPr id="9" name="CasellaDiTesto 8">
            <a:extLst>
              <a:ext uri="{FF2B5EF4-FFF2-40B4-BE49-F238E27FC236}">
                <a16:creationId xmlns:a16="http://schemas.microsoft.com/office/drawing/2014/main" id="{16AA30B9-7718-4A60-9EAD-A12DABAC9DAC}"/>
              </a:ext>
            </a:extLst>
          </p:cNvPr>
          <p:cNvSpPr txBox="1"/>
          <p:nvPr/>
        </p:nvSpPr>
        <p:spPr>
          <a:xfrm>
            <a:off x="7081575" y="2982898"/>
            <a:ext cx="1503132" cy="646331"/>
          </a:xfrm>
          <a:prstGeom prst="rect">
            <a:avLst/>
          </a:prstGeom>
          <a:noFill/>
        </p:spPr>
        <p:txBody>
          <a:bodyPr wrap="square" rtlCol="0">
            <a:spAutoFit/>
          </a:bodyPr>
          <a:lstStyle/>
          <a:p>
            <a:r>
              <a:rPr lang="it-IT" dirty="0" err="1"/>
              <a:t>Differences</a:t>
            </a:r>
            <a:r>
              <a:rPr lang="it-IT" dirty="0"/>
              <a:t> </a:t>
            </a:r>
          </a:p>
          <a:p>
            <a:endParaRPr lang="it-IT" dirty="0"/>
          </a:p>
        </p:txBody>
      </p:sp>
    </p:spTree>
    <p:extLst>
      <p:ext uri="{BB962C8B-B14F-4D97-AF65-F5344CB8AC3E}">
        <p14:creationId xmlns:p14="http://schemas.microsoft.com/office/powerpoint/2010/main" val="406936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9DFDC6-1972-4BA3-A822-160F4312A18D}"/>
              </a:ext>
            </a:extLst>
          </p:cNvPr>
          <p:cNvSpPr>
            <a:spLocks noGrp="1"/>
          </p:cNvSpPr>
          <p:nvPr>
            <p:ph type="title"/>
          </p:nvPr>
        </p:nvSpPr>
        <p:spPr>
          <a:xfrm>
            <a:off x="1427582" y="299811"/>
            <a:ext cx="8629261" cy="483961"/>
          </a:xfrm>
        </p:spPr>
        <p:txBody>
          <a:bodyPr>
            <a:normAutofit fontScale="90000"/>
          </a:bodyPr>
          <a:lstStyle/>
          <a:p>
            <a:pPr algn="ctr"/>
            <a:r>
              <a:rPr lang="it-IT" sz="4000" b="1" dirty="0">
                <a:solidFill>
                  <a:schemeClr val="accent1"/>
                </a:solidFill>
                <a:latin typeface="Arial" panose="020B0604020202020204" pitchFamily="34" charset="0"/>
                <a:ea typeface="+mn-ea"/>
                <a:cs typeface="Arial" panose="020B0604020202020204" pitchFamily="34" charset="0"/>
              </a:rPr>
              <a:t>SUPPLY</a:t>
            </a:r>
            <a:r>
              <a:rPr lang="it-IT" sz="4000" dirty="0"/>
              <a:t> </a:t>
            </a:r>
          </a:p>
        </p:txBody>
      </p:sp>
      <p:pic>
        <p:nvPicPr>
          <p:cNvPr id="7170" name="Picture 2" descr="Forms response chart. Question title: As far as you are aware, in your country, has a timely and accurate vaccine supply been assured for the upcoming influenza season?. Number of responses: 82 responses.">
            <a:extLst>
              <a:ext uri="{FF2B5EF4-FFF2-40B4-BE49-F238E27FC236}">
                <a16:creationId xmlns:a16="http://schemas.microsoft.com/office/drawing/2014/main" id="{5AF1EF0C-5E33-41A3-88C8-631BE9A412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532" y="858417"/>
            <a:ext cx="11703147" cy="5307985"/>
          </a:xfrm>
          <a:prstGeom prst="rect">
            <a:avLst/>
          </a:prstGeom>
          <a:noFill/>
          <a:extLst>
            <a:ext uri="{909E8E84-426E-40DD-AFC4-6F175D3DCCD1}">
              <a14:hiddenFill xmlns:a14="http://schemas.microsoft.com/office/drawing/2010/main">
                <a:solidFill>
                  <a:srgbClr val="FFFFFF"/>
                </a:solidFill>
              </a14:hiddenFill>
            </a:ext>
          </a:extLst>
        </p:spPr>
      </p:pic>
      <p:sp>
        <p:nvSpPr>
          <p:cNvPr id="3" name="Ovale 2">
            <a:extLst>
              <a:ext uri="{FF2B5EF4-FFF2-40B4-BE49-F238E27FC236}">
                <a16:creationId xmlns:a16="http://schemas.microsoft.com/office/drawing/2014/main" id="{82DEED08-9AE7-4D39-BA25-40DD049292F6}"/>
              </a:ext>
            </a:extLst>
          </p:cNvPr>
          <p:cNvSpPr/>
          <p:nvPr/>
        </p:nvSpPr>
        <p:spPr>
          <a:xfrm>
            <a:off x="2956263" y="2933255"/>
            <a:ext cx="1518081" cy="2597534"/>
          </a:xfrm>
          <a:prstGeom prst="ellipse">
            <a:avLst/>
          </a:prstGeom>
          <a:no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42271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Forms response chart. Question title: As far as you are aware, in your country, were there sufficient resources to enable vaccination services to deliver the FLU vaccination programme [for 2021-22 campaign]:. Number of responses: .">
            <a:extLst>
              <a:ext uri="{FF2B5EF4-FFF2-40B4-BE49-F238E27FC236}">
                <a16:creationId xmlns:a16="http://schemas.microsoft.com/office/drawing/2014/main" id="{A3897EBA-D99E-4F29-86FB-D99DC2D30947}"/>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664" t="5505" r="4064" b="13113"/>
          <a:stretch/>
        </p:blipFill>
        <p:spPr bwMode="auto">
          <a:xfrm>
            <a:off x="103190" y="793102"/>
            <a:ext cx="11934600" cy="3452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7D081FA1-6122-43C5-930A-65D192C96754}"/>
              </a:ext>
            </a:extLst>
          </p:cNvPr>
          <p:cNvSpPr>
            <a:spLocks noGrp="1" noChangeArrowheads="1"/>
          </p:cNvSpPr>
          <p:nvPr>
            <p:ph type="title"/>
          </p:nvPr>
        </p:nvSpPr>
        <p:spPr bwMode="auto">
          <a:xfrm>
            <a:off x="192829" y="4644837"/>
            <a:ext cx="11694371" cy="1913352"/>
          </a:xfrm>
          <a:prstGeom prst="rect">
            <a:avLst/>
          </a:prstGeom>
          <a:solidFill>
            <a:schemeClr val="bg1"/>
          </a:solidFill>
          <a:ln>
            <a:noFill/>
          </a:ln>
          <a:effec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100" dirty="0">
                <a:solidFill>
                  <a:srgbClr val="202124"/>
                </a:solidFill>
                <a:latin typeface="+mn-lt"/>
              </a:rPr>
              <a:t>- </a:t>
            </a:r>
            <a:r>
              <a:rPr kumimoji="0" lang="it-IT" altLang="it-IT" sz="2100" b="1" i="0" u="none" strike="noStrike" cap="none" normalizeH="0" baseline="0" dirty="0" err="1">
                <a:ln>
                  <a:noFill/>
                </a:ln>
                <a:solidFill>
                  <a:srgbClr val="7030A0"/>
                </a:solidFill>
                <a:effectLst/>
                <a:latin typeface="+mn-lt"/>
              </a:rPr>
              <a:t>very</a:t>
            </a:r>
            <a:r>
              <a:rPr kumimoji="0" lang="it-IT" altLang="it-IT" sz="2100" b="1" i="0" u="none" strike="noStrike" cap="none" normalizeH="0" baseline="0" dirty="0">
                <a:ln>
                  <a:noFill/>
                </a:ln>
                <a:solidFill>
                  <a:srgbClr val="7030A0"/>
                </a:solidFill>
                <a:effectLst/>
                <a:latin typeface="+mn-lt"/>
              </a:rPr>
              <a:t> </a:t>
            </a:r>
            <a:r>
              <a:rPr kumimoji="0" lang="it-IT" altLang="it-IT" sz="2100" b="1" i="0" u="none" strike="noStrike" cap="none" normalizeH="0" baseline="0" dirty="0" err="1">
                <a:ln>
                  <a:noFill/>
                </a:ln>
                <a:solidFill>
                  <a:srgbClr val="7030A0"/>
                </a:solidFill>
                <a:effectLst/>
                <a:latin typeface="+mn-lt"/>
              </a:rPr>
              <a:t>well</a:t>
            </a:r>
            <a:r>
              <a:rPr kumimoji="0" lang="it-IT" altLang="it-IT" sz="2100" b="1" i="0" u="none" strike="noStrike" cap="none" normalizeH="0" baseline="0" dirty="0">
                <a:ln>
                  <a:noFill/>
                </a:ln>
                <a:solidFill>
                  <a:srgbClr val="7030A0"/>
                </a:solidFill>
                <a:effectLst/>
                <a:latin typeface="+mn-lt"/>
              </a:rPr>
              <a:t> </a:t>
            </a:r>
            <a:r>
              <a:rPr lang="it-IT" altLang="it-IT" sz="2100" dirty="0">
                <a:solidFill>
                  <a:srgbClr val="202124"/>
                </a:solidFill>
                <a:latin typeface="+mn-lt"/>
              </a:rPr>
              <a:t>for</a:t>
            </a:r>
            <a:r>
              <a:rPr kumimoji="0" lang="it-IT" altLang="it-IT" sz="2100" b="0" i="0" u="none" strike="noStrike" cap="none" normalizeH="0" baseline="0" dirty="0">
                <a:ln>
                  <a:noFill/>
                </a:ln>
                <a:solidFill>
                  <a:srgbClr val="202124"/>
                </a:solidFill>
                <a:effectLst/>
                <a:latin typeface="+mn-lt"/>
              </a:rPr>
              <a:t> </a:t>
            </a:r>
            <a:r>
              <a:rPr kumimoji="0" lang="it-IT" altLang="it-IT" sz="2100" b="0" i="0" u="none" strike="noStrike" cap="none" normalizeH="0" baseline="0" dirty="0" err="1">
                <a:ln>
                  <a:noFill/>
                </a:ln>
                <a:solidFill>
                  <a:srgbClr val="202124"/>
                </a:solidFill>
                <a:effectLst/>
                <a:latin typeface="+mn-lt"/>
              </a:rPr>
              <a:t>funded</a:t>
            </a:r>
            <a:r>
              <a:rPr kumimoji="0" lang="it-IT" altLang="it-IT" sz="2100" b="0" i="0" u="none" strike="noStrike" cap="none" normalizeH="0" baseline="0" dirty="0">
                <a:ln>
                  <a:noFill/>
                </a:ln>
                <a:solidFill>
                  <a:srgbClr val="202124"/>
                </a:solidFill>
                <a:effectLst/>
                <a:latin typeface="+mn-lt"/>
              </a:rPr>
              <a:t> </a:t>
            </a:r>
            <a:r>
              <a:rPr kumimoji="0" lang="it-IT" altLang="it-IT" sz="2100" b="0" i="0" u="none" strike="noStrike" cap="none" normalizeH="0" baseline="0" dirty="0" err="1">
                <a:ln>
                  <a:noFill/>
                </a:ln>
                <a:solidFill>
                  <a:srgbClr val="202124"/>
                </a:solidFill>
                <a:effectLst/>
                <a:latin typeface="+mn-lt"/>
              </a:rPr>
              <a:t>vaccines</a:t>
            </a:r>
            <a:r>
              <a:rPr kumimoji="0" lang="it-IT" altLang="it-IT" sz="2100" b="0" i="0" u="none" strike="noStrike" cap="none" normalizeH="0" baseline="0" dirty="0">
                <a:ln>
                  <a:noFill/>
                </a:ln>
                <a:solidFill>
                  <a:srgbClr val="202124"/>
                </a:solidFill>
                <a:effectLst/>
                <a:latin typeface="+mn-lt"/>
              </a:rPr>
              <a:t> </a:t>
            </a:r>
            <a:br>
              <a:rPr kumimoji="0" lang="it-IT" altLang="it-IT" sz="2100" b="0" i="0" u="none" strike="noStrike" cap="none" normalizeH="0" baseline="0" dirty="0">
                <a:ln>
                  <a:noFill/>
                </a:ln>
                <a:solidFill>
                  <a:srgbClr val="202124"/>
                </a:solidFill>
                <a:effectLst/>
                <a:latin typeface="+mn-lt"/>
              </a:rPr>
            </a:br>
            <a:r>
              <a:rPr kumimoji="0" lang="it-IT" altLang="it-IT" sz="2100" b="0" i="0" u="none" strike="noStrike" cap="none" normalizeH="0" baseline="0" dirty="0">
                <a:ln>
                  <a:noFill/>
                </a:ln>
                <a:solidFill>
                  <a:srgbClr val="202124"/>
                </a:solidFill>
                <a:effectLst/>
                <a:latin typeface="+mn-lt"/>
              </a:rPr>
              <a:t>- </a:t>
            </a:r>
            <a:r>
              <a:rPr kumimoji="0" lang="it-IT" altLang="it-IT" sz="2100" b="1" i="0" u="none" strike="noStrike" cap="none" normalizeH="0" baseline="0" dirty="0" err="1">
                <a:ln>
                  <a:noFill/>
                </a:ln>
                <a:solidFill>
                  <a:srgbClr val="FFC000"/>
                </a:solidFill>
                <a:effectLst/>
                <a:latin typeface="+mn-lt"/>
              </a:rPr>
              <a:t>eno</a:t>
            </a:r>
            <a:r>
              <a:rPr kumimoji="0" lang="it-IT" altLang="it-IT" sz="2100" b="1" i="0" u="none" strike="noStrike" cap="none" normalizeH="0" baseline="0" dirty="0" err="1">
                <a:ln>
                  <a:noFill/>
                </a:ln>
                <a:solidFill>
                  <a:srgbClr val="00B050"/>
                </a:solidFill>
                <a:effectLst/>
                <a:latin typeface="+mn-lt"/>
              </a:rPr>
              <a:t>ugh</a:t>
            </a:r>
            <a:r>
              <a:rPr kumimoji="0" lang="it-IT" altLang="it-IT" sz="2100" i="0" u="none" strike="noStrike" cap="none" normalizeH="0" baseline="0" dirty="0">
                <a:ln>
                  <a:noFill/>
                </a:ln>
                <a:solidFill>
                  <a:srgbClr val="FFFF00"/>
                </a:solidFill>
                <a:effectLst/>
                <a:latin typeface="+mn-lt"/>
              </a:rPr>
              <a:t> </a:t>
            </a:r>
            <a:r>
              <a:rPr kumimoji="0" lang="it-IT" altLang="it-IT" sz="2100" b="0" i="0" u="none" strike="noStrike" cap="none" normalizeH="0" baseline="0" dirty="0">
                <a:ln>
                  <a:noFill/>
                </a:ln>
                <a:solidFill>
                  <a:srgbClr val="202124"/>
                </a:solidFill>
                <a:effectLst/>
                <a:latin typeface="+mn-lt"/>
              </a:rPr>
              <a:t>for </a:t>
            </a:r>
            <a:r>
              <a:rPr kumimoji="0" lang="en-US" altLang="it-IT" sz="2100" b="0" i="0" u="none" strike="noStrike" cap="none" normalizeH="0" baseline="0" dirty="0">
                <a:ln>
                  <a:noFill/>
                </a:ln>
                <a:solidFill>
                  <a:srgbClr val="202124"/>
                </a:solidFill>
                <a:effectLst/>
                <a:latin typeface="+mn-lt"/>
              </a:rPr>
              <a:t>investing in HCPs training and communication on vaccination</a:t>
            </a:r>
            <a:br>
              <a:rPr kumimoji="0" lang="it-IT" altLang="it-IT" sz="2100" b="0" i="0" u="none" strike="noStrike" cap="none" normalizeH="0" baseline="0" dirty="0">
                <a:ln>
                  <a:noFill/>
                </a:ln>
                <a:solidFill>
                  <a:srgbClr val="202124"/>
                </a:solidFill>
                <a:effectLst/>
                <a:latin typeface="+mn-lt"/>
              </a:rPr>
            </a:br>
            <a:r>
              <a:rPr kumimoji="0" lang="it-IT" altLang="it-IT" sz="2100" b="0" i="0" u="none" strike="noStrike" cap="none" normalizeH="0" baseline="0" dirty="0">
                <a:ln>
                  <a:noFill/>
                </a:ln>
                <a:solidFill>
                  <a:srgbClr val="202124"/>
                </a:solidFill>
                <a:effectLst/>
                <a:latin typeface="+mn-lt"/>
              </a:rPr>
              <a:t>- </a:t>
            </a:r>
            <a:r>
              <a:rPr kumimoji="0" lang="it-IT" altLang="it-IT" sz="2100" b="1" i="0" u="none" strike="noStrike" cap="none" normalizeH="0" baseline="0" dirty="0" err="1">
                <a:ln>
                  <a:noFill/>
                </a:ln>
                <a:solidFill>
                  <a:srgbClr val="DF4E21"/>
                </a:solidFill>
                <a:effectLst/>
                <a:latin typeface="+mn-lt"/>
              </a:rPr>
              <a:t>quite</a:t>
            </a:r>
            <a:r>
              <a:rPr lang="it-IT" altLang="it-IT" sz="2100" b="1" dirty="0">
                <a:solidFill>
                  <a:srgbClr val="DF4E21"/>
                </a:solidFill>
                <a:latin typeface="+mn-lt"/>
              </a:rPr>
              <a:t> </a:t>
            </a:r>
            <a:r>
              <a:rPr kumimoji="0" lang="it-IT" altLang="it-IT" sz="2100" b="1" i="0" u="none" strike="noStrike" cap="none" normalizeH="0" baseline="0" dirty="0" err="1">
                <a:ln>
                  <a:noFill/>
                </a:ln>
                <a:solidFill>
                  <a:srgbClr val="DF4E21"/>
                </a:solidFill>
                <a:effectLst/>
                <a:latin typeface="+mn-lt"/>
              </a:rPr>
              <a:t>bad</a:t>
            </a:r>
            <a:r>
              <a:rPr kumimoji="0" lang="it-IT" altLang="it-IT" sz="2100" b="0" i="0" u="none" strike="noStrike" cap="none" normalizeH="0" baseline="0" dirty="0">
                <a:ln>
                  <a:noFill/>
                </a:ln>
                <a:solidFill>
                  <a:srgbClr val="DF4E21"/>
                </a:solidFill>
                <a:effectLst/>
                <a:latin typeface="+mn-lt"/>
              </a:rPr>
              <a:t> </a:t>
            </a:r>
            <a:r>
              <a:rPr kumimoji="0" lang="it-IT" altLang="it-IT" sz="2100" b="0" i="0" u="none" strike="noStrike" cap="none" normalizeH="0" baseline="0" dirty="0">
                <a:ln>
                  <a:noFill/>
                </a:ln>
                <a:solidFill>
                  <a:srgbClr val="202124"/>
                </a:solidFill>
                <a:effectLst/>
                <a:latin typeface="+mn-lt"/>
              </a:rPr>
              <a:t>for </a:t>
            </a:r>
            <a:r>
              <a:rPr kumimoji="0" lang="en-US" altLang="it-IT" sz="2100" b="0" i="0" u="none" strike="noStrike" cap="none" normalizeH="0" baseline="0" dirty="0">
                <a:ln>
                  <a:noFill/>
                </a:ln>
                <a:solidFill>
                  <a:srgbClr val="202124"/>
                </a:solidFill>
                <a:effectLst/>
                <a:latin typeface="+mn-lt"/>
              </a:rPr>
              <a:t>new workforce (for the administration of vaccines) recruitments</a:t>
            </a:r>
            <a:br>
              <a:rPr kumimoji="0" lang="it-IT" altLang="it-IT" sz="2100" b="0" i="0" u="none" strike="noStrike" cap="none" normalizeH="0" baseline="0" dirty="0">
                <a:ln>
                  <a:noFill/>
                </a:ln>
                <a:solidFill>
                  <a:srgbClr val="202124"/>
                </a:solidFill>
                <a:effectLst/>
                <a:latin typeface="+mn-lt"/>
              </a:rPr>
            </a:br>
            <a:r>
              <a:rPr kumimoji="0" lang="it-IT" altLang="it-IT" sz="2100" b="0" i="0" u="none" strike="noStrike" cap="none" normalizeH="0" baseline="0" dirty="0">
                <a:ln>
                  <a:noFill/>
                </a:ln>
                <a:solidFill>
                  <a:srgbClr val="202124"/>
                </a:solidFill>
                <a:effectLst/>
                <a:latin typeface="+mn-lt"/>
              </a:rPr>
              <a:t> -</a:t>
            </a:r>
            <a:r>
              <a:rPr lang="it-IT" altLang="it-IT" sz="2100" b="1" dirty="0" err="1">
                <a:solidFill>
                  <a:srgbClr val="DF4E21"/>
                </a:solidFill>
                <a:latin typeface="+mn-lt"/>
              </a:rPr>
              <a:t>quite</a:t>
            </a:r>
            <a:r>
              <a:rPr lang="it-IT" altLang="it-IT" sz="2100" b="1" dirty="0">
                <a:solidFill>
                  <a:srgbClr val="DF4E21"/>
                </a:solidFill>
                <a:latin typeface="+mn-lt"/>
              </a:rPr>
              <a:t> </a:t>
            </a:r>
            <a:r>
              <a:rPr lang="it-IT" altLang="it-IT" sz="2100" b="1" dirty="0" err="1">
                <a:solidFill>
                  <a:srgbClr val="DF4E21"/>
                </a:solidFill>
                <a:latin typeface="+mn-lt"/>
              </a:rPr>
              <a:t>bad</a:t>
            </a:r>
            <a:r>
              <a:rPr lang="it-IT" altLang="it-IT" sz="2100" b="1" dirty="0">
                <a:solidFill>
                  <a:srgbClr val="DF4E21"/>
                </a:solidFill>
                <a:latin typeface="+mn-lt"/>
              </a:rPr>
              <a:t> </a:t>
            </a:r>
            <a:r>
              <a:rPr kumimoji="0" lang="it-IT" altLang="it-IT" sz="2100" b="0" i="0" u="none" strike="noStrike" cap="none" normalizeH="0" baseline="0" dirty="0">
                <a:ln>
                  <a:noFill/>
                </a:ln>
                <a:solidFill>
                  <a:srgbClr val="202124"/>
                </a:solidFill>
                <a:effectLst/>
                <a:latin typeface="+mn-lt"/>
              </a:rPr>
              <a:t>for investment in </a:t>
            </a:r>
            <a:r>
              <a:rPr kumimoji="0" lang="it-IT" altLang="it-IT" sz="2100" b="0" i="0" u="none" strike="noStrike" cap="none" normalizeH="0" baseline="0" dirty="0" err="1">
                <a:ln>
                  <a:noFill/>
                </a:ln>
                <a:solidFill>
                  <a:srgbClr val="202124"/>
                </a:solidFill>
                <a:effectLst/>
                <a:latin typeface="+mn-lt"/>
              </a:rPr>
              <a:t>healthcare</a:t>
            </a:r>
            <a:r>
              <a:rPr kumimoji="0" lang="it-IT" altLang="it-IT" sz="2100" b="0" i="0" u="none" strike="noStrike" cap="none" normalizeH="0" baseline="0" dirty="0">
                <a:ln>
                  <a:noFill/>
                </a:ln>
                <a:solidFill>
                  <a:srgbClr val="202124"/>
                </a:solidFill>
                <a:effectLst/>
                <a:latin typeface="+mn-lt"/>
              </a:rPr>
              <a:t> </a:t>
            </a:r>
            <a:r>
              <a:rPr kumimoji="0" lang="it-IT" altLang="it-IT" sz="2100" b="0" i="0" u="none" strike="noStrike" cap="none" normalizeH="0" baseline="0" dirty="0" err="1">
                <a:ln>
                  <a:noFill/>
                </a:ln>
                <a:solidFill>
                  <a:srgbClr val="202124"/>
                </a:solidFill>
                <a:effectLst/>
                <a:latin typeface="+mn-lt"/>
              </a:rPr>
              <a:t>infrastructure</a:t>
            </a:r>
            <a:br>
              <a:rPr kumimoji="0" lang="it-IT" altLang="it-IT" sz="2100" b="0" i="0" u="none" strike="noStrike" cap="none" normalizeH="0" baseline="0" dirty="0">
                <a:ln>
                  <a:noFill/>
                </a:ln>
                <a:solidFill>
                  <a:srgbClr val="202124"/>
                </a:solidFill>
                <a:effectLst/>
                <a:latin typeface="+mn-lt"/>
              </a:rPr>
            </a:br>
            <a:r>
              <a:rPr kumimoji="0" lang="it-IT" altLang="it-IT" sz="2100" b="1" i="0" u="none" strike="noStrike" cap="none" normalizeH="0" baseline="0" dirty="0">
                <a:ln>
                  <a:noFill/>
                </a:ln>
                <a:solidFill>
                  <a:srgbClr val="202124"/>
                </a:solidFill>
                <a:effectLst/>
                <a:latin typeface="+mn-lt"/>
              </a:rPr>
              <a:t>- </a:t>
            </a:r>
            <a:r>
              <a:rPr kumimoji="0" lang="it-IT" altLang="it-IT" sz="2100" b="1" i="0" u="none" strike="noStrike" cap="none" normalizeH="0" baseline="0" dirty="0" err="1">
                <a:ln>
                  <a:noFill/>
                </a:ln>
                <a:solidFill>
                  <a:srgbClr val="0070C0"/>
                </a:solidFill>
                <a:effectLst/>
                <a:latin typeface="+mn-lt"/>
              </a:rPr>
              <a:t>bad</a:t>
            </a:r>
            <a:r>
              <a:rPr kumimoji="0" lang="it-IT" altLang="it-IT" sz="2100" b="1" i="0" u="none" strike="noStrike" cap="none" normalizeH="0" baseline="0" dirty="0">
                <a:ln>
                  <a:noFill/>
                </a:ln>
                <a:solidFill>
                  <a:srgbClr val="202124"/>
                </a:solidFill>
                <a:effectLst/>
                <a:latin typeface="+mn-lt"/>
              </a:rPr>
              <a:t> for </a:t>
            </a:r>
            <a:r>
              <a:rPr lang="en-US" sz="2100" b="1" dirty="0">
                <a:solidFill>
                  <a:srgbClr val="202124"/>
                </a:solidFill>
                <a:latin typeface="+mn-lt"/>
              </a:rPr>
              <a:t>planning to progressively invest in life-course immunization</a:t>
            </a:r>
            <a:br>
              <a:rPr kumimoji="0" lang="it-IT" altLang="it-IT" sz="2100" b="0" i="0" u="none" strike="noStrike" cap="none" normalizeH="0" baseline="0" dirty="0">
                <a:ln>
                  <a:noFill/>
                </a:ln>
                <a:solidFill>
                  <a:srgbClr val="202124"/>
                </a:solidFill>
                <a:effectLst/>
                <a:latin typeface="+mn-lt"/>
              </a:rPr>
            </a:br>
            <a:r>
              <a:rPr kumimoji="0" lang="it-IT" altLang="it-IT" sz="2100" b="1" i="0" u="none" strike="noStrike" cap="none" normalizeH="0" baseline="0" dirty="0">
                <a:ln>
                  <a:noFill/>
                </a:ln>
                <a:solidFill>
                  <a:srgbClr val="202124"/>
                </a:solidFill>
                <a:effectLst/>
                <a:latin typeface="+mn-lt"/>
              </a:rPr>
              <a:t> (</a:t>
            </a:r>
            <a:r>
              <a:rPr kumimoji="0" lang="it-IT" altLang="it-IT" sz="2100" b="1" i="0" u="none" strike="noStrike" cap="none" normalizeH="0" baseline="0" dirty="0" err="1">
                <a:ln>
                  <a:noFill/>
                </a:ln>
                <a:solidFill>
                  <a:srgbClr val="202124"/>
                </a:solidFill>
                <a:effectLst/>
                <a:latin typeface="+mn-lt"/>
              </a:rPr>
              <a:t>but</a:t>
            </a:r>
            <a:r>
              <a:rPr kumimoji="0" lang="it-IT" altLang="it-IT" sz="2100" b="1" i="0" u="none" strike="noStrike" cap="none" normalizeH="0" baseline="0" dirty="0">
                <a:ln>
                  <a:noFill/>
                </a:ln>
                <a:solidFill>
                  <a:srgbClr val="202124"/>
                </a:solidFill>
                <a:effectLst/>
                <a:latin typeface="+mn-lt"/>
              </a:rPr>
              <a:t> </a:t>
            </a:r>
            <a:r>
              <a:rPr kumimoji="0" lang="it-IT" altLang="it-IT" sz="2100" b="1" i="0" u="none" strike="noStrike" cap="none" normalizeH="0" baseline="0" dirty="0" err="1">
                <a:ln>
                  <a:noFill/>
                </a:ln>
                <a:solidFill>
                  <a:srgbClr val="202124"/>
                </a:solidFill>
                <a:effectLst/>
                <a:latin typeface="+mn-lt"/>
              </a:rPr>
              <a:t>many</a:t>
            </a:r>
            <a:r>
              <a:rPr kumimoji="0" lang="it-IT" altLang="it-IT" sz="2100" b="1" i="0" u="none" strike="noStrike" cap="none" normalizeH="0" baseline="0" dirty="0">
                <a:ln>
                  <a:noFill/>
                </a:ln>
                <a:solidFill>
                  <a:srgbClr val="202124"/>
                </a:solidFill>
                <a:effectLst/>
                <a:latin typeface="+mn-lt"/>
              </a:rPr>
              <a:t> </a:t>
            </a:r>
            <a:r>
              <a:rPr kumimoji="0" lang="it-IT" altLang="it-IT" sz="2100" b="1" i="0" u="none" strike="noStrike" cap="none" normalizeH="0" baseline="0" dirty="0" err="1">
                <a:ln>
                  <a:noFill/>
                </a:ln>
                <a:solidFill>
                  <a:srgbClr val="202124"/>
                </a:solidFill>
                <a:effectLst/>
                <a:latin typeface="+mn-lt"/>
              </a:rPr>
              <a:t>answers</a:t>
            </a:r>
            <a:r>
              <a:rPr kumimoji="0" lang="it-IT" altLang="it-IT" sz="2100" b="1" i="0" u="none" strike="noStrike" cap="none" normalizeH="0" baseline="0" dirty="0">
                <a:ln>
                  <a:noFill/>
                </a:ln>
                <a:solidFill>
                  <a:srgbClr val="202124"/>
                </a:solidFill>
                <a:effectLst/>
                <a:latin typeface="+mn-lt"/>
              </a:rPr>
              <a:t> </a:t>
            </a:r>
            <a:r>
              <a:rPr kumimoji="0" lang="it-IT" altLang="it-IT" sz="2100" b="1" i="0" u="none" strike="noStrike" cap="none" normalizeH="0" baseline="0" dirty="0">
                <a:ln>
                  <a:noFill/>
                </a:ln>
                <a:solidFill>
                  <a:srgbClr val="00B0F0"/>
                </a:solidFill>
                <a:effectLst/>
                <a:latin typeface="+mn-lt"/>
              </a:rPr>
              <a:t>are I </a:t>
            </a:r>
            <a:r>
              <a:rPr kumimoji="0" lang="it-IT" altLang="it-IT" sz="2100" b="1" i="0" u="none" strike="noStrike" cap="none" normalizeH="0" baseline="0" dirty="0" err="1">
                <a:ln>
                  <a:noFill/>
                </a:ln>
                <a:solidFill>
                  <a:srgbClr val="00B0F0"/>
                </a:solidFill>
                <a:effectLst/>
                <a:latin typeface="+mn-lt"/>
              </a:rPr>
              <a:t>don't</a:t>
            </a:r>
            <a:r>
              <a:rPr kumimoji="0" lang="it-IT" altLang="it-IT" sz="2100" b="1" i="0" u="none" strike="noStrike" cap="none" normalizeH="0" baseline="0" dirty="0">
                <a:ln>
                  <a:noFill/>
                </a:ln>
                <a:solidFill>
                  <a:srgbClr val="00B0F0"/>
                </a:solidFill>
                <a:effectLst/>
                <a:latin typeface="+mn-lt"/>
              </a:rPr>
              <a:t> know</a:t>
            </a:r>
            <a:r>
              <a:rPr kumimoji="0" lang="it-IT" altLang="it-IT" sz="2100" b="1" i="0" u="none" strike="noStrike" cap="none" normalizeH="0" baseline="0" dirty="0">
                <a:ln>
                  <a:noFill/>
                </a:ln>
                <a:solidFill>
                  <a:srgbClr val="202124"/>
                </a:solidFill>
                <a:effectLst/>
                <a:latin typeface="+mn-lt"/>
              </a:rPr>
              <a:t>!) </a:t>
            </a:r>
            <a:endParaRPr kumimoji="0" lang="it-IT" altLang="it-IT" sz="1800" b="1" i="0" u="none" strike="noStrike" cap="none" normalizeH="0" baseline="0" dirty="0">
              <a:ln>
                <a:noFill/>
              </a:ln>
              <a:solidFill>
                <a:schemeClr val="tx1"/>
              </a:solidFill>
              <a:effectLst/>
              <a:latin typeface="+mn-lt"/>
            </a:endParaRPr>
          </a:p>
        </p:txBody>
      </p:sp>
      <p:sp>
        <p:nvSpPr>
          <p:cNvPr id="6" name="Titolo 1">
            <a:extLst>
              <a:ext uri="{FF2B5EF4-FFF2-40B4-BE49-F238E27FC236}">
                <a16:creationId xmlns:a16="http://schemas.microsoft.com/office/drawing/2014/main" id="{4380D43F-6643-407F-BC57-6A4BB08E16EB}"/>
              </a:ext>
            </a:extLst>
          </p:cNvPr>
          <p:cNvSpPr txBox="1">
            <a:spLocks/>
          </p:cNvSpPr>
          <p:nvPr/>
        </p:nvSpPr>
        <p:spPr>
          <a:xfrm>
            <a:off x="1464904" y="147049"/>
            <a:ext cx="8629261" cy="493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000" b="1" dirty="0">
                <a:solidFill>
                  <a:schemeClr val="accent1"/>
                </a:solidFill>
                <a:latin typeface="Arial" panose="020B0604020202020204" pitchFamily="34" charset="0"/>
                <a:ea typeface="+mn-ea"/>
                <a:cs typeface="Arial" panose="020B0604020202020204" pitchFamily="34" charset="0"/>
              </a:rPr>
              <a:t>RESOURCES</a:t>
            </a:r>
          </a:p>
        </p:txBody>
      </p:sp>
    </p:spTree>
    <p:extLst>
      <p:ext uri="{BB962C8B-B14F-4D97-AF65-F5344CB8AC3E}">
        <p14:creationId xmlns:p14="http://schemas.microsoft.com/office/powerpoint/2010/main" val="308052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rms response chart. Question title: As far as you are aware, has the issue of immunisation been given PRIORITY in your country's National Recovery and Resilience Plan (NRRP) ?. Number of responses: 82 responses.">
            <a:extLst>
              <a:ext uri="{FF2B5EF4-FFF2-40B4-BE49-F238E27FC236}">
                <a16:creationId xmlns:a16="http://schemas.microsoft.com/office/drawing/2014/main" id="{514722BE-C7FE-4C6E-9B2B-604225C1E4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6" t="6807" r="5521" b="8177"/>
          <a:stretch/>
        </p:blipFill>
        <p:spPr bwMode="auto">
          <a:xfrm>
            <a:off x="139958" y="233524"/>
            <a:ext cx="9191129" cy="38396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0" name="Picture 4" descr="Forms response chart. Question title: As far as you are aware, were some actions aimed at improving immunisation included in your country's National Recovery and Resilience Plan (NRRP)?. Number of responses: 82 responses.">
            <a:extLst>
              <a:ext uri="{FF2B5EF4-FFF2-40B4-BE49-F238E27FC236}">
                <a16:creationId xmlns:a16="http://schemas.microsoft.com/office/drawing/2014/main" id="{228C6741-9DFB-4305-882F-903019714C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0" t="5646" r="4885" b="9152"/>
          <a:stretch/>
        </p:blipFill>
        <p:spPr bwMode="auto">
          <a:xfrm>
            <a:off x="4326296" y="3222593"/>
            <a:ext cx="7669763" cy="34711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D87365CF-A518-4A5F-A0CD-FA13107659B1}"/>
              </a:ext>
            </a:extLst>
          </p:cNvPr>
          <p:cNvSpPr txBox="1"/>
          <p:nvPr/>
        </p:nvSpPr>
        <p:spPr>
          <a:xfrm>
            <a:off x="373699" y="4389710"/>
            <a:ext cx="3657125" cy="2123658"/>
          </a:xfrm>
          <a:prstGeom prst="rect">
            <a:avLst/>
          </a:prstGeom>
          <a:noFill/>
          <a:ln w="19050">
            <a:solidFill>
              <a:srgbClr val="0070C0"/>
            </a:solidFill>
          </a:ln>
        </p:spPr>
        <p:txBody>
          <a:bodyPr wrap="square" rtlCol="0">
            <a:spAutoFit/>
          </a:bodyPr>
          <a:lstStyle/>
          <a:p>
            <a:r>
              <a:rPr lang="it-IT" sz="4400" b="1" dirty="0">
                <a:solidFill>
                  <a:srgbClr val="0070C0"/>
                </a:solidFill>
              </a:rPr>
              <a:t>NRRP </a:t>
            </a:r>
          </a:p>
          <a:p>
            <a:r>
              <a:rPr lang="it-IT" sz="4400" b="1" dirty="0">
                <a:solidFill>
                  <a:srgbClr val="0070C0"/>
                </a:solidFill>
              </a:rPr>
              <a:t>and </a:t>
            </a:r>
            <a:r>
              <a:rPr lang="it-IT" sz="4400" b="1" dirty="0" err="1">
                <a:solidFill>
                  <a:srgbClr val="0070C0"/>
                </a:solidFill>
              </a:rPr>
              <a:t>immunization</a:t>
            </a:r>
            <a:endParaRPr lang="it-IT" sz="4400" b="1" dirty="0">
              <a:solidFill>
                <a:srgbClr val="0070C0"/>
              </a:solidFill>
            </a:endParaRPr>
          </a:p>
        </p:txBody>
      </p:sp>
    </p:spTree>
    <p:extLst>
      <p:ext uri="{BB962C8B-B14F-4D97-AF65-F5344CB8AC3E}">
        <p14:creationId xmlns:p14="http://schemas.microsoft.com/office/powerpoint/2010/main" val="972085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E92F51-E4EB-4EAC-8466-E41AAF4DB3E9}"/>
              </a:ext>
            </a:extLst>
          </p:cNvPr>
          <p:cNvSpPr>
            <a:spLocks noGrp="1"/>
          </p:cNvSpPr>
          <p:nvPr>
            <p:ph type="title"/>
          </p:nvPr>
        </p:nvSpPr>
        <p:spPr>
          <a:xfrm>
            <a:off x="147734" y="187843"/>
            <a:ext cx="11896531" cy="1325563"/>
          </a:xfrm>
        </p:spPr>
        <p:txBody>
          <a:bodyPr>
            <a:normAutofit fontScale="90000"/>
          </a:bodyPr>
          <a:lstStyle/>
          <a:p>
            <a:pPr algn="ctr"/>
            <a:r>
              <a:rPr lang="en-US" b="1" i="0" dirty="0">
                <a:solidFill>
                  <a:schemeClr val="accent1">
                    <a:lumMod val="75000"/>
                  </a:schemeClr>
                </a:solidFill>
                <a:effectLst/>
                <a:latin typeface="Google Sans"/>
              </a:rPr>
              <a:t>What are your main proposals to facilitate overcoming RESOURCES problems related to FLU Vaccination?</a:t>
            </a:r>
            <a:endParaRPr lang="it-IT" b="1" dirty="0">
              <a:solidFill>
                <a:schemeClr val="accent1">
                  <a:lumMod val="75000"/>
                </a:schemeClr>
              </a:solidFill>
            </a:endParaRPr>
          </a:p>
        </p:txBody>
      </p:sp>
      <p:sp>
        <p:nvSpPr>
          <p:cNvPr id="3" name="Segnaposto contenuto 2">
            <a:extLst>
              <a:ext uri="{FF2B5EF4-FFF2-40B4-BE49-F238E27FC236}">
                <a16:creationId xmlns:a16="http://schemas.microsoft.com/office/drawing/2014/main" id="{6A50196F-9E5D-4F7A-AEEF-E3677689856D}"/>
              </a:ext>
            </a:extLst>
          </p:cNvPr>
          <p:cNvSpPr>
            <a:spLocks noGrp="1"/>
          </p:cNvSpPr>
          <p:nvPr>
            <p:ph idx="1"/>
          </p:nvPr>
        </p:nvSpPr>
        <p:spPr>
          <a:xfrm>
            <a:off x="266330" y="1825625"/>
            <a:ext cx="11087470" cy="4351338"/>
          </a:xfrm>
        </p:spPr>
        <p:txBody>
          <a:bodyPr>
            <a:normAutofit lnSpcReduction="10000"/>
          </a:bodyPr>
          <a:lstStyle/>
          <a:p>
            <a:r>
              <a:rPr lang="en-US" b="1" i="0" u="none" strike="noStrike" dirty="0">
                <a:solidFill>
                  <a:srgbClr val="00B0F0"/>
                </a:solidFill>
                <a:effectLst/>
              </a:rPr>
              <a:t>Extend the categories of </a:t>
            </a:r>
          </a:p>
          <a:p>
            <a:pPr marL="0" indent="0">
              <a:buNone/>
            </a:pPr>
            <a:r>
              <a:rPr lang="en-US" b="1" i="0" u="none" strike="noStrike" dirty="0">
                <a:solidFill>
                  <a:srgbClr val="00B0F0"/>
                </a:solidFill>
                <a:effectLst/>
              </a:rPr>
              <a:t>HCPs allowed to vaccinate against Flu </a:t>
            </a:r>
          </a:p>
          <a:p>
            <a:pPr marL="0" indent="0">
              <a:buNone/>
            </a:pPr>
            <a:r>
              <a:rPr lang="en-US" b="1" i="0" u="none" strike="noStrike" dirty="0">
                <a:solidFill>
                  <a:srgbClr val="00B0F0"/>
                </a:solidFill>
                <a:effectLst/>
              </a:rPr>
              <a:t>and places</a:t>
            </a:r>
          </a:p>
          <a:p>
            <a:endParaRPr lang="en-US" dirty="0">
              <a:solidFill>
                <a:srgbClr val="000000"/>
              </a:solidFill>
            </a:endParaRPr>
          </a:p>
          <a:p>
            <a:endParaRPr lang="en-US" dirty="0">
              <a:solidFill>
                <a:srgbClr val="000000"/>
              </a:solidFill>
            </a:endParaRPr>
          </a:p>
          <a:p>
            <a:pPr marL="0" indent="0">
              <a:buNone/>
            </a:pPr>
            <a:endParaRPr lang="en-US" dirty="0"/>
          </a:p>
          <a:p>
            <a:endParaRPr lang="en-US" b="1" dirty="0">
              <a:solidFill>
                <a:srgbClr val="000000"/>
              </a:solidFill>
            </a:endParaRPr>
          </a:p>
          <a:p>
            <a:r>
              <a:rPr lang="en-US" b="1" dirty="0">
                <a:solidFill>
                  <a:srgbClr val="FF0000"/>
                </a:solidFill>
              </a:rPr>
              <a:t>Communication </a:t>
            </a:r>
          </a:p>
          <a:p>
            <a:pPr marL="0" indent="0">
              <a:buNone/>
            </a:pPr>
            <a:r>
              <a:rPr lang="en-US" b="1" dirty="0">
                <a:solidFill>
                  <a:srgbClr val="FF0000"/>
                </a:solidFill>
              </a:rPr>
              <a:t>and Education</a:t>
            </a:r>
            <a:endParaRPr lang="it-IT" dirty="0"/>
          </a:p>
        </p:txBody>
      </p:sp>
      <p:pic>
        <p:nvPicPr>
          <p:cNvPr id="4" name="Immagine 3">
            <a:extLst>
              <a:ext uri="{FF2B5EF4-FFF2-40B4-BE49-F238E27FC236}">
                <a16:creationId xmlns:a16="http://schemas.microsoft.com/office/drawing/2014/main" id="{A7E79E6D-988E-4ED9-8640-9F743D0B9601}"/>
              </a:ext>
            </a:extLst>
          </p:cNvPr>
          <p:cNvPicPr>
            <a:picLocks noChangeAspect="1"/>
          </p:cNvPicPr>
          <p:nvPr/>
        </p:nvPicPr>
        <p:blipFill rotWithShape="1">
          <a:blip r:embed="rId2"/>
          <a:srcRect l="56129" r="8682"/>
          <a:stretch/>
        </p:blipFill>
        <p:spPr>
          <a:xfrm>
            <a:off x="7255783" y="3401752"/>
            <a:ext cx="1184637" cy="1969504"/>
          </a:xfrm>
          <a:prstGeom prst="rect">
            <a:avLst/>
          </a:prstGeom>
          <a:ln>
            <a:solidFill>
              <a:schemeClr val="accent1"/>
            </a:solidFill>
          </a:ln>
        </p:spPr>
      </p:pic>
      <p:pic>
        <p:nvPicPr>
          <p:cNvPr id="5" name="Immagine 4">
            <a:extLst>
              <a:ext uri="{FF2B5EF4-FFF2-40B4-BE49-F238E27FC236}">
                <a16:creationId xmlns:a16="http://schemas.microsoft.com/office/drawing/2014/main" id="{322928A9-4C7B-4078-B232-C74381DEC450}"/>
              </a:ext>
            </a:extLst>
          </p:cNvPr>
          <p:cNvPicPr>
            <a:picLocks noChangeAspect="1"/>
          </p:cNvPicPr>
          <p:nvPr/>
        </p:nvPicPr>
        <p:blipFill>
          <a:blip r:embed="rId3"/>
          <a:stretch>
            <a:fillRect/>
          </a:stretch>
        </p:blipFill>
        <p:spPr>
          <a:xfrm>
            <a:off x="2240493" y="2798167"/>
            <a:ext cx="3909751" cy="1566626"/>
          </a:xfrm>
          <a:prstGeom prst="rect">
            <a:avLst/>
          </a:prstGeom>
        </p:spPr>
      </p:pic>
      <p:pic>
        <p:nvPicPr>
          <p:cNvPr id="7" name="Immagine 6">
            <a:extLst>
              <a:ext uri="{FF2B5EF4-FFF2-40B4-BE49-F238E27FC236}">
                <a16:creationId xmlns:a16="http://schemas.microsoft.com/office/drawing/2014/main" id="{8894D19B-5AEE-49B7-8139-AB4F8D7E7462}"/>
              </a:ext>
            </a:extLst>
          </p:cNvPr>
          <p:cNvPicPr>
            <a:picLocks noChangeAspect="1"/>
          </p:cNvPicPr>
          <p:nvPr/>
        </p:nvPicPr>
        <p:blipFill>
          <a:blip r:embed="rId4"/>
          <a:stretch>
            <a:fillRect/>
          </a:stretch>
        </p:blipFill>
        <p:spPr>
          <a:xfrm>
            <a:off x="8608061" y="3215935"/>
            <a:ext cx="2143125" cy="2143125"/>
          </a:xfrm>
          <a:prstGeom prst="rect">
            <a:avLst/>
          </a:prstGeom>
        </p:spPr>
      </p:pic>
      <p:pic>
        <p:nvPicPr>
          <p:cNvPr id="8" name="Immagine 7">
            <a:extLst>
              <a:ext uri="{FF2B5EF4-FFF2-40B4-BE49-F238E27FC236}">
                <a16:creationId xmlns:a16="http://schemas.microsoft.com/office/drawing/2014/main" id="{B878ADC4-7ED7-4DD3-92A5-46B5D55EF392}"/>
              </a:ext>
            </a:extLst>
          </p:cNvPr>
          <p:cNvPicPr>
            <a:picLocks noChangeAspect="1"/>
          </p:cNvPicPr>
          <p:nvPr/>
        </p:nvPicPr>
        <p:blipFill rotWithShape="1">
          <a:blip r:embed="rId5"/>
          <a:srcRect l="9526" t="12842" r="11509" b="6555"/>
          <a:stretch/>
        </p:blipFill>
        <p:spPr>
          <a:xfrm>
            <a:off x="3089429" y="4849823"/>
            <a:ext cx="2885244" cy="1685230"/>
          </a:xfrm>
          <a:prstGeom prst="rect">
            <a:avLst/>
          </a:prstGeom>
        </p:spPr>
      </p:pic>
      <p:sp>
        <p:nvSpPr>
          <p:cNvPr id="9" name="CasellaDiTesto 8">
            <a:extLst>
              <a:ext uri="{FF2B5EF4-FFF2-40B4-BE49-F238E27FC236}">
                <a16:creationId xmlns:a16="http://schemas.microsoft.com/office/drawing/2014/main" id="{CA23BD87-0E48-442D-BE0D-FDB985590D40}"/>
              </a:ext>
            </a:extLst>
          </p:cNvPr>
          <p:cNvSpPr txBox="1"/>
          <p:nvPr/>
        </p:nvSpPr>
        <p:spPr>
          <a:xfrm>
            <a:off x="7088141" y="1919487"/>
            <a:ext cx="3327762" cy="1661993"/>
          </a:xfrm>
          <a:prstGeom prst="rect">
            <a:avLst/>
          </a:prstGeom>
          <a:noFill/>
        </p:spPr>
        <p:txBody>
          <a:bodyPr wrap="square" rtlCol="0">
            <a:spAutoFit/>
          </a:bodyPr>
          <a:lstStyle/>
          <a:p>
            <a:r>
              <a:rPr lang="en-US" sz="2800" b="1" i="0" u="none" strike="noStrike" dirty="0">
                <a:solidFill>
                  <a:srgbClr val="00B050"/>
                </a:solidFill>
                <a:effectLst/>
              </a:rPr>
              <a:t>Greater investment and greater organization</a:t>
            </a:r>
            <a:r>
              <a:rPr lang="en-US" sz="2800" dirty="0">
                <a:solidFill>
                  <a:srgbClr val="00B050"/>
                </a:solidFill>
              </a:rPr>
              <a:t> </a:t>
            </a:r>
          </a:p>
          <a:p>
            <a:endParaRPr lang="it-IT" dirty="0"/>
          </a:p>
        </p:txBody>
      </p:sp>
    </p:spTree>
    <p:extLst>
      <p:ext uri="{BB962C8B-B14F-4D97-AF65-F5344CB8AC3E}">
        <p14:creationId xmlns:p14="http://schemas.microsoft.com/office/powerpoint/2010/main" val="256153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orms response chart. Question title: Who is in charge of administering the FLU vaccine in your country?. Number of responses: 82 responses.">
            <a:extLst>
              <a:ext uri="{FF2B5EF4-FFF2-40B4-BE49-F238E27FC236}">
                <a16:creationId xmlns:a16="http://schemas.microsoft.com/office/drawing/2014/main" id="{66BBD417-A2DB-4D31-8596-B300EA9EE4C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0911" b="78595"/>
          <a:stretch/>
        </p:blipFill>
        <p:spPr bwMode="auto">
          <a:xfrm>
            <a:off x="600488" y="445651"/>
            <a:ext cx="10532110" cy="155124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5CDFAEB-CD3B-4F5B-A3E6-A4B98C45B5E1}"/>
              </a:ext>
            </a:extLst>
          </p:cNvPr>
          <p:cNvSpPr txBox="1"/>
          <p:nvPr/>
        </p:nvSpPr>
        <p:spPr>
          <a:xfrm>
            <a:off x="4303813" y="1481079"/>
            <a:ext cx="4777525" cy="2954655"/>
          </a:xfrm>
          <a:prstGeom prst="rect">
            <a:avLst/>
          </a:prstGeom>
          <a:noFill/>
          <a:ln>
            <a:solidFill>
              <a:schemeClr val="accent1"/>
            </a:solidFill>
          </a:ln>
        </p:spPr>
        <p:txBody>
          <a:bodyPr wrap="square" rtlCol="0">
            <a:spAutoFit/>
          </a:bodyPr>
          <a:lstStyle/>
          <a:p>
            <a:r>
              <a:rPr lang="it-IT" sz="2800" b="1" i="0" dirty="0">
                <a:effectLst/>
                <a:latin typeface="Arial" panose="020B0604020202020204" pitchFamily="34" charset="0"/>
              </a:rPr>
              <a:t>70% </a:t>
            </a:r>
            <a:r>
              <a:rPr lang="it-IT" sz="2800" b="1" i="0" dirty="0" err="1">
                <a:effectLst/>
                <a:latin typeface="Arial" panose="020B0604020202020204" pitchFamily="34" charset="0"/>
              </a:rPr>
              <a:t>GPs</a:t>
            </a:r>
            <a:br>
              <a:rPr lang="it-IT" sz="2800" i="0" dirty="0">
                <a:effectLst/>
                <a:latin typeface="Arial" panose="020B0604020202020204" pitchFamily="34" charset="0"/>
              </a:rPr>
            </a:br>
            <a:r>
              <a:rPr lang="it-IT" sz="2800" i="0" dirty="0">
                <a:effectLst/>
                <a:latin typeface="Arial" panose="020B0604020202020204" pitchFamily="34" charset="0"/>
              </a:rPr>
              <a:t>51% </a:t>
            </a:r>
            <a:r>
              <a:rPr lang="it-IT" sz="2800" i="0" dirty="0" err="1">
                <a:effectLst/>
                <a:latin typeface="Arial" panose="020B0604020202020204" pitchFamily="34" charset="0"/>
              </a:rPr>
              <a:t>Vaccination</a:t>
            </a:r>
            <a:r>
              <a:rPr lang="it-IT" sz="2800" i="0" dirty="0">
                <a:effectLst/>
                <a:latin typeface="Arial" panose="020B0604020202020204" pitchFamily="34" charset="0"/>
              </a:rPr>
              <a:t> centers</a:t>
            </a:r>
            <a:br>
              <a:rPr lang="it-IT" sz="2800" i="0" dirty="0">
                <a:effectLst/>
                <a:latin typeface="Arial" panose="020B0604020202020204" pitchFamily="34" charset="0"/>
              </a:rPr>
            </a:br>
            <a:r>
              <a:rPr lang="it-IT" sz="2800" i="0" dirty="0">
                <a:effectLst/>
                <a:latin typeface="Arial" panose="020B0604020202020204" pitchFamily="34" charset="0"/>
              </a:rPr>
              <a:t>40% Nurses</a:t>
            </a:r>
            <a:br>
              <a:rPr lang="it-IT" sz="2800" i="0" dirty="0">
                <a:effectLst/>
                <a:latin typeface="Arial" panose="020B0604020202020204" pitchFamily="34" charset="0"/>
              </a:rPr>
            </a:br>
            <a:r>
              <a:rPr lang="it-IT" sz="2800" i="0" dirty="0">
                <a:effectLst/>
                <a:latin typeface="Arial" panose="020B0604020202020204" pitchFamily="34" charset="0"/>
              </a:rPr>
              <a:t>39% </a:t>
            </a:r>
            <a:r>
              <a:rPr lang="it-IT" sz="2800" i="0" dirty="0" err="1">
                <a:effectLst/>
                <a:latin typeface="Arial" panose="020B0604020202020204" pitchFamily="34" charset="0"/>
              </a:rPr>
              <a:t>Pediatricians</a:t>
            </a:r>
            <a:br>
              <a:rPr lang="it-IT" sz="2800" i="0" dirty="0">
                <a:effectLst/>
                <a:latin typeface="Arial" panose="020B0604020202020204" pitchFamily="34" charset="0"/>
              </a:rPr>
            </a:br>
            <a:r>
              <a:rPr lang="it-IT" sz="2800" i="0" dirty="0">
                <a:effectLst/>
                <a:latin typeface="Arial" panose="020B0604020202020204" pitchFamily="34" charset="0"/>
              </a:rPr>
              <a:t>32% </a:t>
            </a:r>
            <a:r>
              <a:rPr lang="it-IT" sz="2800" i="0" dirty="0" err="1">
                <a:effectLst/>
                <a:latin typeface="Arial" panose="020B0604020202020204" pitchFamily="34" charset="0"/>
              </a:rPr>
              <a:t>Pharmacies</a:t>
            </a:r>
            <a:br>
              <a:rPr lang="it-IT" sz="2800" i="0" dirty="0">
                <a:effectLst/>
                <a:latin typeface="Arial" panose="020B0604020202020204" pitchFamily="34" charset="0"/>
              </a:rPr>
            </a:br>
            <a:r>
              <a:rPr lang="it-IT" sz="2800" i="0" dirty="0">
                <a:effectLst/>
                <a:latin typeface="Arial" panose="020B0604020202020204" pitchFamily="34" charset="0"/>
              </a:rPr>
              <a:t>13% </a:t>
            </a:r>
            <a:r>
              <a:rPr lang="it-IT" sz="2800" i="0" dirty="0" err="1">
                <a:effectLst/>
                <a:latin typeface="Arial" panose="020B0604020202020204" pitchFamily="34" charset="0"/>
              </a:rPr>
              <a:t>Employers</a:t>
            </a:r>
            <a:br>
              <a:rPr lang="it-IT" sz="1800" i="0" dirty="0">
                <a:effectLst/>
                <a:latin typeface="Arial" panose="020B0604020202020204" pitchFamily="34" charset="0"/>
              </a:rPr>
            </a:br>
            <a:endParaRPr lang="it-IT" dirty="0"/>
          </a:p>
        </p:txBody>
      </p:sp>
      <p:sp>
        <p:nvSpPr>
          <p:cNvPr id="6" name="Titolo 1">
            <a:extLst>
              <a:ext uri="{FF2B5EF4-FFF2-40B4-BE49-F238E27FC236}">
                <a16:creationId xmlns:a16="http://schemas.microsoft.com/office/drawing/2014/main" id="{BA484FFC-A1EC-4E80-90EF-63126E3A2883}"/>
              </a:ext>
            </a:extLst>
          </p:cNvPr>
          <p:cNvSpPr txBox="1">
            <a:spLocks/>
          </p:cNvSpPr>
          <p:nvPr/>
        </p:nvSpPr>
        <p:spPr>
          <a:xfrm>
            <a:off x="1427582" y="299811"/>
            <a:ext cx="8629261" cy="493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ACCESS</a:t>
            </a:r>
          </a:p>
        </p:txBody>
      </p:sp>
      <p:pic>
        <p:nvPicPr>
          <p:cNvPr id="2050" name="Picture 2" descr="GPs will need to assess and approve each patient for COVID-19 vaccination |  GPonline">
            <a:extLst>
              <a:ext uri="{FF2B5EF4-FFF2-40B4-BE49-F238E27FC236}">
                <a16:creationId xmlns:a16="http://schemas.microsoft.com/office/drawing/2014/main" id="{49D73412-FD0C-4FDB-8409-E8ECCC90A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11" y="1481079"/>
            <a:ext cx="3900655" cy="26194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34A27799-B65E-49BA-94E9-65E2CB09DFF8}"/>
              </a:ext>
            </a:extLst>
          </p:cNvPr>
          <p:cNvPicPr>
            <a:picLocks noChangeAspect="1"/>
          </p:cNvPicPr>
          <p:nvPr/>
        </p:nvPicPr>
        <p:blipFill>
          <a:blip r:embed="rId4"/>
          <a:stretch>
            <a:fillRect/>
          </a:stretch>
        </p:blipFill>
        <p:spPr>
          <a:xfrm>
            <a:off x="944756" y="4211288"/>
            <a:ext cx="3689387" cy="2349026"/>
          </a:xfrm>
          <a:prstGeom prst="rect">
            <a:avLst/>
          </a:prstGeom>
          <a:noFill/>
          <a:ln>
            <a:solidFill>
              <a:srgbClr val="002060"/>
            </a:solidFill>
          </a:ln>
        </p:spPr>
      </p:pic>
      <p:pic>
        <p:nvPicPr>
          <p:cNvPr id="5" name="Immagine 4">
            <a:extLst>
              <a:ext uri="{FF2B5EF4-FFF2-40B4-BE49-F238E27FC236}">
                <a16:creationId xmlns:a16="http://schemas.microsoft.com/office/drawing/2014/main" id="{0BD417B6-FAFF-48B4-A7A0-8F1F6223B00F}"/>
              </a:ext>
            </a:extLst>
          </p:cNvPr>
          <p:cNvPicPr>
            <a:picLocks noChangeAspect="1"/>
          </p:cNvPicPr>
          <p:nvPr/>
        </p:nvPicPr>
        <p:blipFill>
          <a:blip r:embed="rId5"/>
          <a:stretch>
            <a:fillRect/>
          </a:stretch>
        </p:blipFill>
        <p:spPr>
          <a:xfrm>
            <a:off x="5074407" y="4604627"/>
            <a:ext cx="3236335" cy="1941801"/>
          </a:xfrm>
          <a:prstGeom prst="rect">
            <a:avLst/>
          </a:prstGeom>
          <a:noFill/>
          <a:ln>
            <a:solidFill>
              <a:srgbClr val="002060"/>
            </a:solidFill>
          </a:ln>
        </p:spPr>
      </p:pic>
      <p:pic>
        <p:nvPicPr>
          <p:cNvPr id="7" name="Immagine 6">
            <a:extLst>
              <a:ext uri="{FF2B5EF4-FFF2-40B4-BE49-F238E27FC236}">
                <a16:creationId xmlns:a16="http://schemas.microsoft.com/office/drawing/2014/main" id="{0104297C-0D5E-4C89-8A6E-639D400DDE4D}"/>
              </a:ext>
            </a:extLst>
          </p:cNvPr>
          <p:cNvPicPr>
            <a:picLocks noChangeAspect="1"/>
          </p:cNvPicPr>
          <p:nvPr/>
        </p:nvPicPr>
        <p:blipFill>
          <a:blip r:embed="rId6"/>
          <a:stretch>
            <a:fillRect/>
          </a:stretch>
        </p:blipFill>
        <p:spPr>
          <a:xfrm>
            <a:off x="9224085" y="2831568"/>
            <a:ext cx="2511536" cy="1406460"/>
          </a:xfrm>
          <a:prstGeom prst="rect">
            <a:avLst/>
          </a:prstGeom>
        </p:spPr>
      </p:pic>
      <p:pic>
        <p:nvPicPr>
          <p:cNvPr id="8" name="Immagine 7">
            <a:extLst>
              <a:ext uri="{FF2B5EF4-FFF2-40B4-BE49-F238E27FC236}">
                <a16:creationId xmlns:a16="http://schemas.microsoft.com/office/drawing/2014/main" id="{BF738607-75EB-43AE-B3A8-3F8F328C5524}"/>
              </a:ext>
            </a:extLst>
          </p:cNvPr>
          <p:cNvPicPr>
            <a:picLocks noChangeAspect="1"/>
          </p:cNvPicPr>
          <p:nvPr/>
        </p:nvPicPr>
        <p:blipFill>
          <a:blip r:embed="rId7"/>
          <a:stretch>
            <a:fillRect/>
          </a:stretch>
        </p:blipFill>
        <p:spPr>
          <a:xfrm>
            <a:off x="8938590" y="4604627"/>
            <a:ext cx="2979119" cy="1982469"/>
          </a:xfrm>
          <a:prstGeom prst="rect">
            <a:avLst/>
          </a:prstGeom>
        </p:spPr>
      </p:pic>
      <p:pic>
        <p:nvPicPr>
          <p:cNvPr id="2052" name="Picture 4" descr="Le indicazioni dell'Inail per i vaccini sui luoghi di lavoro">
            <a:extLst>
              <a:ext uri="{FF2B5EF4-FFF2-40B4-BE49-F238E27FC236}">
                <a16:creationId xmlns:a16="http://schemas.microsoft.com/office/drawing/2014/main" id="{5D5932F0-3ED2-4D13-AAEA-55F4E19F98F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587883" y="1551767"/>
            <a:ext cx="1884792" cy="113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2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73D48DB7-389A-4B02-8909-6EDF881D9FCF}"/>
              </a:ext>
            </a:extLst>
          </p:cNvPr>
          <p:cNvSpPr txBox="1"/>
          <p:nvPr/>
        </p:nvSpPr>
        <p:spPr>
          <a:xfrm>
            <a:off x="5701004" y="1690688"/>
            <a:ext cx="184731" cy="369332"/>
          </a:xfrm>
          <a:prstGeom prst="rect">
            <a:avLst/>
          </a:prstGeom>
          <a:noFill/>
        </p:spPr>
        <p:txBody>
          <a:bodyPr wrap="none" rtlCol="0">
            <a:spAutoFit/>
          </a:bodyPr>
          <a:lstStyle/>
          <a:p>
            <a:endParaRPr lang="it-IT" dirty="0"/>
          </a:p>
        </p:txBody>
      </p:sp>
      <p:sp>
        <p:nvSpPr>
          <p:cNvPr id="16" name="Titolo 1">
            <a:extLst>
              <a:ext uri="{FF2B5EF4-FFF2-40B4-BE49-F238E27FC236}">
                <a16:creationId xmlns:a16="http://schemas.microsoft.com/office/drawing/2014/main" id="{0FBE36C4-159C-40FC-AA1F-1F8B7BBEDC9C}"/>
              </a:ext>
            </a:extLst>
          </p:cNvPr>
          <p:cNvSpPr txBox="1">
            <a:spLocks/>
          </p:cNvSpPr>
          <p:nvPr/>
        </p:nvSpPr>
        <p:spPr>
          <a:xfrm>
            <a:off x="1427582" y="299811"/>
            <a:ext cx="8629261" cy="493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ACCESS</a:t>
            </a:r>
          </a:p>
        </p:txBody>
      </p:sp>
      <p:sp>
        <p:nvSpPr>
          <p:cNvPr id="2" name="Segnaposto contenuto 1">
            <a:extLst>
              <a:ext uri="{FF2B5EF4-FFF2-40B4-BE49-F238E27FC236}">
                <a16:creationId xmlns:a16="http://schemas.microsoft.com/office/drawing/2014/main" id="{BD3249C8-1902-4287-BDD7-FFD2E9C6F83A}"/>
              </a:ext>
            </a:extLst>
          </p:cNvPr>
          <p:cNvSpPr>
            <a:spLocks noGrp="1"/>
          </p:cNvSpPr>
          <p:nvPr>
            <p:ph idx="1"/>
          </p:nvPr>
        </p:nvSpPr>
        <p:spPr>
          <a:xfrm>
            <a:off x="225904" y="815973"/>
            <a:ext cx="11563642" cy="5931056"/>
          </a:xfrm>
        </p:spPr>
        <p:txBody>
          <a:bodyPr>
            <a:normAutofit/>
          </a:bodyPr>
          <a:lstStyle/>
          <a:p>
            <a:pPr marL="0" indent="0" algn="just">
              <a:buNone/>
            </a:pPr>
            <a:endParaRPr lang="en-US" sz="2400" i="0" dirty="0">
              <a:solidFill>
                <a:srgbClr val="000000"/>
              </a:solidFill>
              <a:effectLst/>
            </a:endParaRPr>
          </a:p>
          <a:p>
            <a:pPr marL="0" indent="0" algn="just">
              <a:buNone/>
            </a:pPr>
            <a:r>
              <a:rPr lang="en-US" sz="2400" i="0" dirty="0">
                <a:solidFill>
                  <a:srgbClr val="000000"/>
                </a:solidFill>
                <a:effectLst/>
              </a:rPr>
              <a:t>As far as you are aware in your country, </a:t>
            </a:r>
            <a:r>
              <a:rPr lang="en-US" sz="2400" b="1" i="0" dirty="0">
                <a:solidFill>
                  <a:srgbClr val="000000"/>
                </a:solidFill>
                <a:effectLst/>
              </a:rPr>
              <a:t>the following actions </a:t>
            </a:r>
            <a:r>
              <a:rPr lang="en-US" sz="2400" i="0" dirty="0">
                <a:solidFill>
                  <a:srgbClr val="000000"/>
                </a:solidFill>
                <a:effectLst/>
              </a:rPr>
              <a:t>have been implemented to support and facilitate access to FLU vaccination for target populations?</a:t>
            </a:r>
          </a:p>
          <a:p>
            <a:pPr marL="0" indent="0" algn="just">
              <a:buNone/>
            </a:pPr>
            <a:endParaRPr lang="en-US" dirty="0">
              <a:solidFill>
                <a:srgbClr val="000000"/>
              </a:solidFill>
            </a:endParaRPr>
          </a:p>
          <a:p>
            <a:pPr marL="0" indent="0" algn="ctr">
              <a:buNone/>
            </a:pPr>
            <a:r>
              <a:rPr kumimoji="0" lang="it-IT" altLang="it-IT" sz="2400" b="1" i="0" u="none" strike="noStrike" cap="none" normalizeH="0" baseline="0" dirty="0">
                <a:ln>
                  <a:noFill/>
                </a:ln>
                <a:solidFill>
                  <a:srgbClr val="00B050"/>
                </a:solidFill>
                <a:effectLst/>
              </a:rPr>
              <a:t>Pretty good: </a:t>
            </a:r>
            <a:r>
              <a:rPr kumimoji="0" lang="it-IT" altLang="it-IT" sz="2400" i="0" u="none" strike="noStrike" cap="none" normalizeH="0" baseline="0" dirty="0" err="1">
                <a:ln>
                  <a:noFill/>
                </a:ln>
                <a:solidFill>
                  <a:srgbClr val="202124"/>
                </a:solidFill>
                <a:effectLst/>
              </a:rPr>
              <a:t>Expanding</a:t>
            </a:r>
            <a:r>
              <a:rPr kumimoji="0" lang="it-IT" altLang="it-IT" sz="2400" i="0" u="none" strike="noStrike" cap="none" normalizeH="0" baseline="0" dirty="0">
                <a:ln>
                  <a:noFill/>
                </a:ln>
                <a:solidFill>
                  <a:srgbClr val="202124"/>
                </a:solidFill>
                <a:effectLst/>
              </a:rPr>
              <a:t> </a:t>
            </a:r>
            <a:r>
              <a:rPr kumimoji="0" lang="it-IT" altLang="it-IT" sz="2400" i="0" u="none" strike="noStrike" cap="none" normalizeH="0" baseline="0" dirty="0" err="1">
                <a:ln>
                  <a:noFill/>
                </a:ln>
                <a:solidFill>
                  <a:srgbClr val="202124"/>
                </a:solidFill>
                <a:effectLst/>
              </a:rPr>
              <a:t>vaccination</a:t>
            </a:r>
            <a:r>
              <a:rPr kumimoji="0" lang="it-IT" altLang="it-IT" sz="2400" i="0" u="none" strike="noStrike" cap="none" normalizeH="0" baseline="0" dirty="0">
                <a:ln>
                  <a:noFill/>
                </a:ln>
                <a:solidFill>
                  <a:srgbClr val="202124"/>
                </a:solidFill>
                <a:effectLst/>
              </a:rPr>
              <a:t> </a:t>
            </a:r>
            <a:r>
              <a:rPr kumimoji="0" lang="it-IT" altLang="it-IT" sz="2400" i="0" u="none" strike="noStrike" cap="none" normalizeH="0" baseline="0" dirty="0" err="1">
                <a:ln>
                  <a:noFill/>
                </a:ln>
                <a:solidFill>
                  <a:srgbClr val="202124"/>
                </a:solidFill>
                <a:effectLst/>
              </a:rPr>
              <a:t>administering</a:t>
            </a:r>
            <a:r>
              <a:rPr kumimoji="0" lang="it-IT" altLang="it-IT" sz="2400" i="0" u="none" strike="noStrike" cap="none" normalizeH="0" baseline="0" dirty="0">
                <a:ln>
                  <a:noFill/>
                </a:ln>
                <a:solidFill>
                  <a:srgbClr val="202124"/>
                </a:solidFill>
                <a:effectLst/>
              </a:rPr>
              <a:t> </a:t>
            </a:r>
            <a:r>
              <a:rPr kumimoji="0" lang="it-IT" altLang="it-IT" sz="2400" b="1" i="0" u="none" strike="noStrike" cap="none" normalizeH="0" baseline="0" dirty="0" err="1">
                <a:ln>
                  <a:noFill/>
                </a:ln>
                <a:solidFill>
                  <a:srgbClr val="202124"/>
                </a:solidFill>
                <a:effectLst/>
              </a:rPr>
              <a:t>channels</a:t>
            </a:r>
            <a:endParaRPr kumimoji="0" lang="it-IT" altLang="it-IT" sz="2400" b="1" i="0" u="none" strike="noStrike" cap="none" normalizeH="0" baseline="0" dirty="0">
              <a:ln>
                <a:noFill/>
              </a:ln>
              <a:solidFill>
                <a:srgbClr val="202124"/>
              </a:solidFill>
              <a:effectLst/>
            </a:endParaRPr>
          </a:p>
          <a:p>
            <a:pPr marL="0" indent="0" algn="ctr">
              <a:buNone/>
            </a:pPr>
            <a:r>
              <a:rPr lang="it-IT" altLang="it-IT" sz="2400" b="1" dirty="0">
                <a:solidFill>
                  <a:srgbClr val="00B050"/>
                </a:solidFill>
              </a:rPr>
              <a:t>Pretty good: </a:t>
            </a:r>
            <a:r>
              <a:rPr lang="it-IT" altLang="it-IT" sz="2400" dirty="0" err="1">
                <a:solidFill>
                  <a:srgbClr val="202124"/>
                </a:solidFill>
              </a:rPr>
              <a:t>C</a:t>
            </a:r>
            <a:r>
              <a:rPr kumimoji="0" lang="it-IT" altLang="it-IT" sz="2400" b="0" i="0" u="none" strike="noStrike" cap="none" normalizeH="0" baseline="0" dirty="0" err="1">
                <a:ln>
                  <a:noFill/>
                </a:ln>
                <a:solidFill>
                  <a:srgbClr val="202124"/>
                </a:solidFill>
                <a:effectLst/>
              </a:rPr>
              <a:t>ampaign</a:t>
            </a:r>
            <a:r>
              <a:rPr kumimoji="0" lang="it-IT" altLang="it-IT" sz="2400" b="0" i="0" u="none" strike="noStrike" cap="none" normalizeH="0" baseline="0" dirty="0">
                <a:ln>
                  <a:noFill/>
                </a:ln>
                <a:solidFill>
                  <a:srgbClr val="202124"/>
                </a:solidFill>
                <a:effectLst/>
              </a:rPr>
              <a:t> duration</a:t>
            </a:r>
            <a:r>
              <a:rPr kumimoji="0" lang="it-IT" altLang="it-IT" sz="2400" b="0" i="0" u="none" strike="noStrike" cap="none" normalizeH="0" baseline="0" dirty="0">
                <a:ln>
                  <a:noFill/>
                </a:ln>
                <a:solidFill>
                  <a:schemeClr val="tx1"/>
                </a:solidFill>
                <a:effectLst/>
              </a:rPr>
              <a:t> </a:t>
            </a:r>
          </a:p>
          <a:p>
            <a:pPr marL="0" indent="0" algn="ctr">
              <a:buNone/>
            </a:pPr>
            <a:endParaRPr kumimoji="0" lang="it-IT" altLang="it-IT" sz="2400" b="1" i="0" u="none" strike="noStrike" cap="none" normalizeH="0" baseline="0" dirty="0">
              <a:ln>
                <a:noFill/>
              </a:ln>
              <a:solidFill>
                <a:srgbClr val="202124"/>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err="1">
                <a:ln>
                  <a:noFill/>
                </a:ln>
                <a:solidFill>
                  <a:srgbClr val="FFC000"/>
                </a:solidFill>
                <a:effectLst/>
              </a:rPr>
              <a:t>Bad</a:t>
            </a:r>
            <a:r>
              <a:rPr kumimoji="0" lang="it-IT" altLang="it-IT" sz="2400" b="1" i="0" u="none" strike="noStrike" cap="none" normalizeH="0" baseline="0" dirty="0">
                <a:ln>
                  <a:noFill/>
                </a:ln>
                <a:solidFill>
                  <a:srgbClr val="FFC000"/>
                </a:solidFill>
                <a:effectLst/>
              </a:rPr>
              <a:t> </a:t>
            </a:r>
            <a:r>
              <a:rPr kumimoji="0" lang="it-IT" altLang="it-IT" sz="2400" b="1" i="0" u="none" strike="noStrike" cap="none" normalizeH="0" baseline="0" dirty="0" err="1">
                <a:ln>
                  <a:noFill/>
                </a:ln>
                <a:solidFill>
                  <a:srgbClr val="FFC000"/>
                </a:solidFill>
                <a:effectLst/>
              </a:rPr>
              <a:t>enough</a:t>
            </a:r>
            <a:r>
              <a:rPr kumimoji="0" lang="it-IT" altLang="it-IT" sz="2400" b="1" i="0" u="none" strike="noStrike" cap="none" normalizeH="0" baseline="0" dirty="0">
                <a:ln>
                  <a:noFill/>
                </a:ln>
                <a:solidFill>
                  <a:srgbClr val="FFC000"/>
                </a:solidFill>
                <a:effectLst/>
              </a:rPr>
              <a:t>: </a:t>
            </a:r>
            <a:r>
              <a:rPr kumimoji="0" lang="it-IT" altLang="it-IT" sz="2400" i="0" u="none" strike="noStrike" cap="none" normalizeH="0" baseline="0" dirty="0" err="1">
                <a:ln>
                  <a:noFill/>
                </a:ln>
                <a:solidFill>
                  <a:srgbClr val="202124"/>
                </a:solidFill>
                <a:effectLst/>
              </a:rPr>
              <a:t>Improving</a:t>
            </a:r>
            <a:r>
              <a:rPr kumimoji="0" lang="it-IT" altLang="it-IT" sz="2400" i="0" u="none" strike="noStrike" cap="none" normalizeH="0" baseline="0" dirty="0">
                <a:ln>
                  <a:noFill/>
                </a:ln>
                <a:solidFill>
                  <a:srgbClr val="202124"/>
                </a:solidFill>
                <a:effectLst/>
              </a:rPr>
              <a:t> </a:t>
            </a:r>
            <a:r>
              <a:rPr kumimoji="0" lang="it-IT" altLang="it-IT" sz="2400" b="1" i="0" u="none" strike="noStrike" cap="none" normalizeH="0" baseline="0" dirty="0" err="1">
                <a:ln>
                  <a:noFill/>
                </a:ln>
                <a:solidFill>
                  <a:srgbClr val="202124"/>
                </a:solidFill>
                <a:effectLst/>
              </a:rPr>
              <a:t>communication</a:t>
            </a:r>
            <a:r>
              <a:rPr kumimoji="0" lang="it-IT" altLang="it-IT" sz="2400" i="0" u="none" strike="noStrike" cap="none" normalizeH="0" baseline="0" dirty="0">
                <a:ln>
                  <a:noFill/>
                </a:ln>
                <a:solidFill>
                  <a:srgbClr val="202124"/>
                </a:solidFill>
                <a:effectLst/>
              </a:rPr>
              <a:t> activities for target </a:t>
            </a:r>
            <a:r>
              <a:rPr kumimoji="0" lang="it-IT" altLang="it-IT" sz="2400" i="0" u="none" strike="noStrike" cap="none" normalizeH="0" baseline="0" dirty="0" err="1">
                <a:ln>
                  <a:noFill/>
                </a:ln>
                <a:solidFill>
                  <a:srgbClr val="202124"/>
                </a:solidFill>
                <a:effectLst/>
              </a:rPr>
              <a:t>populations</a:t>
            </a:r>
            <a:endParaRPr kumimoji="0" lang="it-IT" altLang="it-IT" sz="2400" i="0" u="none" strike="noStrike" cap="none" normalizeH="0" baseline="0" dirty="0">
              <a:ln>
                <a:noFill/>
              </a:ln>
              <a:solidFill>
                <a:srgbClr val="202124"/>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err="1">
                <a:solidFill>
                  <a:srgbClr val="FFC000"/>
                </a:solidFill>
              </a:rPr>
              <a:t>Bad</a:t>
            </a:r>
            <a:r>
              <a:rPr lang="it-IT" altLang="it-IT" sz="2400" b="1" dirty="0">
                <a:solidFill>
                  <a:srgbClr val="FFC000"/>
                </a:solidFill>
              </a:rPr>
              <a:t> </a:t>
            </a:r>
            <a:r>
              <a:rPr lang="it-IT" altLang="it-IT" sz="2400" b="1" dirty="0" err="1">
                <a:solidFill>
                  <a:srgbClr val="FFC000"/>
                </a:solidFill>
              </a:rPr>
              <a:t>enough</a:t>
            </a:r>
            <a:r>
              <a:rPr kumimoji="0" lang="it-IT" altLang="it-IT" sz="2400" b="1" i="0" u="none" strike="noStrike" cap="none" normalizeH="0" baseline="0" dirty="0">
                <a:ln>
                  <a:noFill/>
                </a:ln>
                <a:solidFill>
                  <a:srgbClr val="202124"/>
                </a:solidFill>
                <a:effectLst/>
              </a:rPr>
              <a:t>: </a:t>
            </a:r>
            <a:r>
              <a:rPr kumimoji="0" lang="en-US" altLang="it-IT" sz="2400" i="0" u="none" strike="noStrike" cap="none" normalizeH="0" baseline="0" dirty="0">
                <a:ln>
                  <a:noFill/>
                </a:ln>
                <a:solidFill>
                  <a:srgbClr val="202124"/>
                </a:solidFill>
                <a:effectLst/>
              </a:rPr>
              <a:t>guidance to HCPs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it-IT" sz="2400" b="1" dirty="0">
              <a:solidFill>
                <a:srgbClr val="202124"/>
              </a:solidFill>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FF0000"/>
                </a:solidFill>
              </a:rPr>
              <a:t>Pretty </a:t>
            </a:r>
            <a:r>
              <a:rPr lang="it-IT" altLang="it-IT" sz="2400" b="1" dirty="0" err="1">
                <a:solidFill>
                  <a:srgbClr val="FF0000"/>
                </a:solidFill>
              </a:rPr>
              <a:t>bad</a:t>
            </a:r>
            <a:r>
              <a:rPr kumimoji="0" lang="it-IT" altLang="it-IT" sz="2400" b="1" i="0" u="none" strike="noStrike" cap="none" normalizeH="0" baseline="0" dirty="0">
                <a:ln>
                  <a:noFill/>
                </a:ln>
                <a:solidFill>
                  <a:srgbClr val="202124"/>
                </a:solidFill>
                <a:effectLst/>
              </a:rPr>
              <a:t>: booking systems </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FF0000"/>
                </a:solidFill>
              </a:rPr>
              <a:t>Pretty </a:t>
            </a:r>
            <a:r>
              <a:rPr lang="it-IT" altLang="it-IT" sz="2400" b="1" dirty="0" err="1">
                <a:solidFill>
                  <a:srgbClr val="FF0000"/>
                </a:solidFill>
              </a:rPr>
              <a:t>bad</a:t>
            </a:r>
            <a:r>
              <a:rPr kumimoji="0" lang="it-IT" altLang="it-IT" sz="2400" b="1" i="0" u="none" strike="noStrike" cap="none" normalizeH="0" baseline="0" dirty="0">
                <a:ln>
                  <a:noFill/>
                </a:ln>
                <a:solidFill>
                  <a:srgbClr val="202124"/>
                </a:solidFill>
                <a:effectLst/>
              </a:rPr>
              <a:t>: </a:t>
            </a:r>
            <a:r>
              <a:rPr kumimoji="0" lang="it-IT" altLang="it-IT" sz="2400" b="1" i="0" u="none" strike="noStrike" cap="none" normalizeH="0" baseline="0" dirty="0" err="1">
                <a:ln>
                  <a:noFill/>
                </a:ln>
                <a:solidFill>
                  <a:srgbClr val="202124"/>
                </a:solidFill>
                <a:effectLst/>
              </a:rPr>
              <a:t>central</a:t>
            </a:r>
            <a:r>
              <a:rPr kumimoji="0" lang="it-IT" altLang="it-IT" sz="2400" b="1" i="0" u="none" strike="noStrike" cap="none" normalizeH="0" baseline="0" dirty="0">
                <a:ln>
                  <a:noFill/>
                </a:ln>
                <a:solidFill>
                  <a:srgbClr val="202124"/>
                </a:solidFill>
                <a:effectLst/>
              </a:rPr>
              <a:t> contact points</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err="1">
                <a:solidFill>
                  <a:srgbClr val="FF0000"/>
                </a:solidFill>
              </a:rPr>
              <a:t>B</a:t>
            </a:r>
            <a:r>
              <a:rPr kumimoji="0" lang="it-IT" altLang="it-IT" sz="2400" b="1" i="0" u="none" strike="noStrike" cap="none" normalizeH="0" baseline="0" dirty="0" err="1">
                <a:ln>
                  <a:noFill/>
                </a:ln>
                <a:solidFill>
                  <a:srgbClr val="FF0000"/>
                </a:solidFill>
                <a:effectLst/>
              </a:rPr>
              <a:t>ad</a:t>
            </a:r>
            <a:r>
              <a:rPr kumimoji="0" lang="it-IT" altLang="it-IT" sz="2400" b="1" i="0" u="none" strike="noStrike" cap="none" normalizeH="0" baseline="0" dirty="0">
                <a:ln>
                  <a:noFill/>
                </a:ln>
                <a:solidFill>
                  <a:srgbClr val="FF0000"/>
                </a:solidFill>
                <a:effectLst/>
              </a:rPr>
              <a:t>: </a:t>
            </a:r>
            <a:r>
              <a:rPr kumimoji="0" lang="it-IT" altLang="it-IT" sz="2400" b="1" i="0" u="none" strike="noStrike" cap="none" normalizeH="0" baseline="0" dirty="0" err="1">
                <a:ln>
                  <a:noFill/>
                </a:ln>
                <a:solidFill>
                  <a:srgbClr val="202124"/>
                </a:solidFill>
                <a:effectLst/>
              </a:rPr>
              <a:t>collaboration</a:t>
            </a:r>
            <a:r>
              <a:rPr kumimoji="0" lang="it-IT" altLang="it-IT" sz="2400" b="1" i="0" u="none" strike="noStrike" cap="none" normalizeH="0" baseline="0" dirty="0">
                <a:ln>
                  <a:noFill/>
                </a:ln>
                <a:solidFill>
                  <a:srgbClr val="202124"/>
                </a:solidFill>
                <a:effectLst/>
              </a:rPr>
              <a:t> with key stakeholders </a:t>
            </a:r>
          </a:p>
          <a:p>
            <a:pPr marL="0" indent="0" algn="just">
              <a:buNone/>
            </a:pPr>
            <a:endParaRPr lang="it-IT" dirty="0"/>
          </a:p>
        </p:txBody>
      </p:sp>
      <p:pic>
        <p:nvPicPr>
          <p:cNvPr id="6" name="Immagine 5">
            <a:extLst>
              <a:ext uri="{FF2B5EF4-FFF2-40B4-BE49-F238E27FC236}">
                <a16:creationId xmlns:a16="http://schemas.microsoft.com/office/drawing/2014/main" id="{D59BBD4E-B211-408E-8CD7-9D8E95461BC7}"/>
              </a:ext>
            </a:extLst>
          </p:cNvPr>
          <p:cNvPicPr>
            <a:picLocks noChangeAspect="1"/>
          </p:cNvPicPr>
          <p:nvPr/>
        </p:nvPicPr>
        <p:blipFill rotWithShape="1">
          <a:blip r:embed="rId2"/>
          <a:srcRect t="21741" b="21302"/>
          <a:stretch/>
        </p:blipFill>
        <p:spPr>
          <a:xfrm>
            <a:off x="402454" y="3727849"/>
            <a:ext cx="1013117" cy="577049"/>
          </a:xfrm>
          <a:prstGeom prst="rect">
            <a:avLst/>
          </a:prstGeom>
          <a:ln w="28575">
            <a:solidFill>
              <a:srgbClr val="FFC000"/>
            </a:solidFill>
          </a:ln>
        </p:spPr>
      </p:pic>
      <p:pic>
        <p:nvPicPr>
          <p:cNvPr id="7" name="Immagine 6">
            <a:extLst>
              <a:ext uri="{FF2B5EF4-FFF2-40B4-BE49-F238E27FC236}">
                <a16:creationId xmlns:a16="http://schemas.microsoft.com/office/drawing/2014/main" id="{9CABB594-DC49-4358-A763-EAC9D09661CD}"/>
              </a:ext>
            </a:extLst>
          </p:cNvPr>
          <p:cNvPicPr>
            <a:picLocks noChangeAspect="1"/>
          </p:cNvPicPr>
          <p:nvPr/>
        </p:nvPicPr>
        <p:blipFill>
          <a:blip r:embed="rId3"/>
          <a:stretch>
            <a:fillRect/>
          </a:stretch>
        </p:blipFill>
        <p:spPr>
          <a:xfrm>
            <a:off x="728888" y="5117222"/>
            <a:ext cx="2428518" cy="1265016"/>
          </a:xfrm>
          <a:prstGeom prst="rect">
            <a:avLst/>
          </a:prstGeom>
          <a:ln w="19050">
            <a:solidFill>
              <a:srgbClr val="FF0000"/>
            </a:solidFill>
          </a:ln>
        </p:spPr>
      </p:pic>
    </p:spTree>
    <p:extLst>
      <p:ext uri="{BB962C8B-B14F-4D97-AF65-F5344CB8AC3E}">
        <p14:creationId xmlns:p14="http://schemas.microsoft.com/office/powerpoint/2010/main" val="78429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745D1F2-6AB5-4BC3-AF6B-FA0D813630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3" r="3300"/>
          <a:stretch/>
        </p:blipFill>
        <p:spPr bwMode="auto">
          <a:xfrm>
            <a:off x="189229" y="795951"/>
            <a:ext cx="10508363" cy="472280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A731AC0-763A-4119-A5AA-D61290215DE9}"/>
              </a:ext>
            </a:extLst>
          </p:cNvPr>
          <p:cNvSpPr txBox="1"/>
          <p:nvPr/>
        </p:nvSpPr>
        <p:spPr>
          <a:xfrm>
            <a:off x="7583261" y="1825624"/>
            <a:ext cx="48467" cy="952481"/>
          </a:xfrm>
          <a:prstGeom prst="rect">
            <a:avLst/>
          </a:prstGeom>
          <a:noFill/>
        </p:spPr>
        <p:txBody>
          <a:bodyPr wrap="square" rtlCol="0">
            <a:spAutoFit/>
          </a:bodyPr>
          <a:lstStyle/>
          <a:p>
            <a:endParaRPr lang="it-IT" dirty="0"/>
          </a:p>
        </p:txBody>
      </p:sp>
      <p:sp>
        <p:nvSpPr>
          <p:cNvPr id="5" name="Rectangle 3">
            <a:extLst>
              <a:ext uri="{FF2B5EF4-FFF2-40B4-BE49-F238E27FC236}">
                <a16:creationId xmlns:a16="http://schemas.microsoft.com/office/drawing/2014/main" id="{FEF4FBAE-0C76-42DF-A301-68976523519D}"/>
              </a:ext>
            </a:extLst>
          </p:cNvPr>
          <p:cNvSpPr>
            <a:spLocks noChangeArrowheads="1"/>
          </p:cNvSpPr>
          <p:nvPr/>
        </p:nvSpPr>
        <p:spPr bwMode="auto">
          <a:xfrm>
            <a:off x="209343" y="5335737"/>
            <a:ext cx="9237493" cy="1251633"/>
          </a:xfrm>
          <a:prstGeom prst="rect">
            <a:avLst/>
          </a:prstGeom>
          <a:solidFill>
            <a:schemeClr val="bg1"/>
          </a:solidFill>
          <a:ln w="28575">
            <a:solidFill>
              <a:srgbClr val="0070C0"/>
            </a:solidFill>
          </a:ln>
          <a:effec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100" b="1" i="0" u="none" strike="noStrike" cap="none" normalizeH="0" baseline="0" dirty="0">
                <a:ln>
                  <a:noFill/>
                </a:ln>
                <a:solidFill>
                  <a:srgbClr val="202124"/>
                </a:solidFill>
                <a:effectLst/>
                <a:latin typeface="inheri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100" b="1" i="0" u="none" strike="noStrike" cap="none" normalizeH="0" baseline="0" dirty="0">
                <a:ln>
                  <a:noFill/>
                </a:ln>
                <a:solidFill>
                  <a:srgbClr val="202124"/>
                </a:solidFill>
                <a:effectLst/>
                <a:latin typeface="inherit"/>
              </a:rPr>
              <a:t>  </a:t>
            </a:r>
            <a:r>
              <a:rPr kumimoji="0" lang="it-IT" altLang="it-IT" sz="2000" b="1" i="0" u="none" strike="noStrike" cap="none" normalizeH="0" baseline="0" dirty="0">
                <a:ln>
                  <a:noFill/>
                </a:ln>
                <a:solidFill>
                  <a:srgbClr val="202124"/>
                </a:solidFill>
                <a:effectLst/>
              </a:rPr>
              <a:t>YES «more </a:t>
            </a:r>
            <a:r>
              <a:rPr kumimoji="0" lang="it-IT" altLang="it-IT" sz="2000" b="1" i="0" u="none" strike="noStrike" cap="none" normalizeH="0" baseline="0" dirty="0" err="1">
                <a:ln>
                  <a:noFill/>
                </a:ln>
                <a:solidFill>
                  <a:srgbClr val="202124"/>
                </a:solidFill>
                <a:effectLst/>
              </a:rPr>
              <a:t>than</a:t>
            </a:r>
            <a:r>
              <a:rPr kumimoji="0" lang="it-IT" altLang="it-IT" sz="2000" b="1" i="0" u="none" strike="noStrike" cap="none" normalizeH="0" baseline="0" dirty="0">
                <a:ln>
                  <a:noFill/>
                </a:ln>
                <a:solidFill>
                  <a:srgbClr val="202124"/>
                </a:solidFill>
                <a:effectLst/>
              </a:rPr>
              <a:t> in 2020» (France, </a:t>
            </a:r>
            <a:r>
              <a:rPr kumimoji="0" lang="it-IT" altLang="it-IT" sz="2000" b="1" i="0" u="none" strike="noStrike" cap="none" normalizeH="0" baseline="0" dirty="0" err="1">
                <a:ln>
                  <a:noFill/>
                </a:ln>
                <a:solidFill>
                  <a:srgbClr val="202124"/>
                </a:solidFill>
                <a:effectLst/>
              </a:rPr>
              <a:t>Ireland</a:t>
            </a:r>
            <a:r>
              <a:rPr kumimoji="0" lang="it-IT" altLang="it-IT" sz="2000" b="1" i="0" u="none" strike="noStrike" cap="none" normalizeH="0" baseline="0" dirty="0">
                <a:ln>
                  <a:noFill/>
                </a:ln>
                <a:solidFill>
                  <a:srgbClr val="202124"/>
                </a:solidFill>
                <a:effectLst/>
              </a:rPr>
              <a:t>, </a:t>
            </a:r>
            <a:r>
              <a:rPr kumimoji="0" lang="it-IT" altLang="it-IT" sz="2000" b="1" u="none" strike="noStrike" cap="none" normalizeH="0" baseline="0" dirty="0" err="1">
                <a:ln>
                  <a:noFill/>
                </a:ln>
                <a:solidFill>
                  <a:srgbClr val="202124"/>
                </a:solidFill>
                <a:effectLst/>
              </a:rPr>
              <a:t>I</a:t>
            </a:r>
            <a:r>
              <a:rPr kumimoji="0" lang="it-IT" altLang="it-IT" sz="2000" b="1" i="0" u="none" strike="noStrike" cap="none" normalizeH="0" baseline="0" dirty="0" err="1">
                <a:ln>
                  <a:noFill/>
                </a:ln>
                <a:solidFill>
                  <a:srgbClr val="202124"/>
                </a:solidFill>
                <a:effectLst/>
              </a:rPr>
              <a:t>taly</a:t>
            </a:r>
            <a:r>
              <a:rPr kumimoji="0" lang="it-IT" altLang="it-IT" sz="2000" b="1" i="0" u="none" strike="noStrike" cap="none" normalizeH="0" baseline="0" dirty="0">
                <a:ln>
                  <a:noFill/>
                </a:ln>
                <a:solidFill>
                  <a:srgbClr val="202124"/>
                </a:solidFill>
                <a:effectLst/>
              </a:rPr>
              <a:t>, Portugal, UK)</a:t>
            </a:r>
            <a:endParaRPr kumimoji="0" lang="it-IT" altLang="it-IT" sz="2000" i="0" u="none" strike="noStrike" cap="none" normalizeH="0" baseline="0" dirty="0">
              <a:ln>
                <a:noFill/>
              </a:ln>
              <a:solidFill>
                <a:srgbClr val="202124"/>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i="0" u="none" strike="noStrike" cap="none" normalizeH="0" baseline="0" dirty="0">
                <a:ln>
                  <a:noFill/>
                </a:ln>
                <a:solidFill>
                  <a:srgbClr val="202124"/>
                </a:solidFill>
                <a:effectLst/>
              </a:rPr>
              <a:t>           NO (Austria, </a:t>
            </a:r>
            <a:r>
              <a:rPr kumimoji="0" lang="it-IT" altLang="it-IT" sz="2000" i="0" u="none" strike="noStrike" cap="none" normalizeH="0" baseline="0" dirty="0" err="1">
                <a:ln>
                  <a:noFill/>
                </a:ln>
                <a:solidFill>
                  <a:srgbClr val="202124"/>
                </a:solidFill>
                <a:effectLst/>
              </a:rPr>
              <a:t>Belgium</a:t>
            </a:r>
            <a:r>
              <a:rPr kumimoji="0" lang="it-IT" altLang="it-IT" sz="2000" i="0" u="none" strike="noStrike" cap="none" normalizeH="0" baseline="0" dirty="0">
                <a:ln>
                  <a:noFill/>
                </a:ln>
                <a:solidFill>
                  <a:srgbClr val="202124"/>
                </a:solidFill>
                <a:effectLst/>
              </a:rPr>
              <a:t>, Malta, Poland, Romania, </a:t>
            </a:r>
            <a:r>
              <a:rPr kumimoji="0" lang="it-IT" altLang="it-IT" sz="2000" i="0" u="none" strike="noStrike" cap="none" normalizeH="0" baseline="0" dirty="0" err="1">
                <a:ln>
                  <a:noFill/>
                </a:ln>
                <a:solidFill>
                  <a:srgbClr val="202124"/>
                </a:solidFill>
                <a:effectLst/>
              </a:rPr>
              <a:t>Hungary</a:t>
            </a:r>
            <a:r>
              <a:rPr kumimoji="0" lang="it-IT" altLang="it-IT" sz="2000" i="0" u="none" strike="noStrike" cap="none" normalizeH="0" baseline="0" dirty="0">
                <a:ln>
                  <a:noFill/>
                </a:ln>
                <a:solidFill>
                  <a:srgbClr val="202124"/>
                </a:solidFill>
                <a:effectLst/>
              </a:rPr>
              <a:t>, </a:t>
            </a:r>
            <a:r>
              <a:rPr kumimoji="0" lang="it-IT" altLang="it-IT" sz="2000" i="0" u="none" strike="noStrike" cap="none" normalizeH="0" baseline="0" dirty="0" err="1">
                <a:ln>
                  <a:noFill/>
                </a:ln>
                <a:solidFill>
                  <a:srgbClr val="202124"/>
                </a:solidFill>
                <a:effectLst/>
              </a:rPr>
              <a:t>Spain</a:t>
            </a:r>
            <a:r>
              <a:rPr kumimoji="0" lang="it-IT" altLang="it-IT" sz="2000" i="0" u="none" strike="noStrike" cap="none" normalizeH="0" baseline="0" dirty="0">
                <a:ln>
                  <a:noFill/>
                </a:ln>
                <a:solidFill>
                  <a:srgbClr val="202124"/>
                </a:solidFill>
                <a:effectLst/>
              </a:rPr>
              <a:t>)</a:t>
            </a:r>
            <a:r>
              <a:rPr kumimoji="0" lang="it-IT" altLang="it-IT" sz="2000" b="1" i="0" u="none" strike="noStrike" cap="none" normalizeH="0" baseline="0" dirty="0">
                <a:ln>
                  <a:noFill/>
                </a:ln>
                <a:solidFill>
                  <a:srgbClr val="202124"/>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1" i="0" u="none" strike="noStrike" cap="none" normalizeH="0" baseline="0" dirty="0">
                <a:ln>
                  <a:noFill/>
                </a:ln>
                <a:solidFill>
                  <a:srgbClr val="202124"/>
                </a:solidFill>
                <a:effectLst/>
                <a:latin typeface="inherit"/>
              </a:rPr>
              <a:t> </a:t>
            </a:r>
          </a:p>
        </p:txBody>
      </p:sp>
      <p:sp>
        <p:nvSpPr>
          <p:cNvPr id="6" name="CasellaDiTesto 5">
            <a:extLst>
              <a:ext uri="{FF2B5EF4-FFF2-40B4-BE49-F238E27FC236}">
                <a16:creationId xmlns:a16="http://schemas.microsoft.com/office/drawing/2014/main" id="{F6AD17D1-EFF7-428A-8BF5-F0651FCB640D}"/>
              </a:ext>
            </a:extLst>
          </p:cNvPr>
          <p:cNvSpPr txBox="1"/>
          <p:nvPr/>
        </p:nvSpPr>
        <p:spPr>
          <a:xfrm>
            <a:off x="9544587" y="1674673"/>
            <a:ext cx="2306009" cy="3508653"/>
          </a:xfrm>
          <a:prstGeom prst="rect">
            <a:avLst/>
          </a:prstGeom>
          <a:noFill/>
          <a:ln w="28575">
            <a:solidFill>
              <a:srgbClr val="0070C0"/>
            </a:solidFill>
          </a:ln>
        </p:spPr>
        <p:txBody>
          <a:bodyPr wrap="square" rtlCol="0">
            <a:spAutoFit/>
          </a:bodyPr>
          <a:lstStyle/>
          <a:p>
            <a:br>
              <a:rPr lang="en-US" sz="2400" b="1" dirty="0"/>
            </a:br>
            <a:r>
              <a:rPr lang="en-US" sz="2400" b="1" dirty="0"/>
              <a:t>“</a:t>
            </a:r>
            <a:r>
              <a:rPr lang="en-US" sz="2400" b="1" i="0" dirty="0">
                <a:solidFill>
                  <a:srgbClr val="202124"/>
                </a:solidFill>
                <a:effectLst/>
              </a:rPr>
              <a:t>If so, how is it working in your opinion?”</a:t>
            </a:r>
          </a:p>
          <a:p>
            <a:endParaRPr lang="en-US" i="0" dirty="0">
              <a:solidFill>
                <a:srgbClr val="202124"/>
              </a:solidFill>
              <a:effectLst/>
              <a:latin typeface="arial" panose="020B0604020202020204" pitchFamily="34" charset="0"/>
            </a:endParaRPr>
          </a:p>
          <a:p>
            <a:r>
              <a:rPr lang="en-US" dirty="0">
                <a:solidFill>
                  <a:srgbClr val="202124"/>
                </a:solidFill>
                <a:latin typeface="arial" panose="020B0604020202020204" pitchFamily="34" charset="0"/>
              </a:rPr>
              <a:t>- Very well in Ireland</a:t>
            </a:r>
            <a:endParaRPr lang="en-US" i="0" dirty="0">
              <a:solidFill>
                <a:srgbClr val="202124"/>
              </a:solidFill>
              <a:effectLst/>
              <a:latin typeface="arial" panose="020B0604020202020204" pitchFamily="34" charset="0"/>
            </a:endParaRPr>
          </a:p>
          <a:p>
            <a:r>
              <a:rPr lang="en-US" i="0" dirty="0">
                <a:solidFill>
                  <a:srgbClr val="202124"/>
                </a:solidFill>
                <a:effectLst/>
                <a:latin typeface="arial" panose="020B0604020202020204" pitchFamily="34" charset="0"/>
              </a:rPr>
              <a:t>- Well in France</a:t>
            </a:r>
          </a:p>
          <a:p>
            <a:r>
              <a:rPr lang="en-US" i="0" dirty="0">
                <a:solidFill>
                  <a:srgbClr val="202124"/>
                </a:solidFill>
                <a:effectLst/>
                <a:latin typeface="arial" panose="020B0604020202020204" pitchFamily="34" charset="0"/>
              </a:rPr>
              <a:t>- Well in Italy but inequalities</a:t>
            </a:r>
          </a:p>
          <a:p>
            <a:r>
              <a:rPr lang="en-US" i="0" dirty="0">
                <a:solidFill>
                  <a:srgbClr val="202124"/>
                </a:solidFill>
                <a:effectLst/>
                <a:latin typeface="arial" panose="020B0604020202020204" pitchFamily="34" charset="0"/>
              </a:rPr>
              <a:t>- </a:t>
            </a:r>
            <a:r>
              <a:rPr lang="en-US" dirty="0">
                <a:solidFill>
                  <a:srgbClr val="202124"/>
                </a:solidFill>
                <a:latin typeface="arial" panose="020B0604020202020204" pitchFamily="34" charset="0"/>
              </a:rPr>
              <a:t>Q</a:t>
            </a:r>
            <a:r>
              <a:rPr lang="en-US" i="0" dirty="0">
                <a:solidFill>
                  <a:srgbClr val="202124"/>
                </a:solidFill>
                <a:effectLst/>
                <a:latin typeface="arial" panose="020B0604020202020204" pitchFamily="34" charset="0"/>
              </a:rPr>
              <a:t>uite well in Portugal and UK </a:t>
            </a:r>
            <a:endParaRPr lang="it-IT" b="1" dirty="0"/>
          </a:p>
        </p:txBody>
      </p:sp>
      <p:sp>
        <p:nvSpPr>
          <p:cNvPr id="9" name="Titolo 1">
            <a:extLst>
              <a:ext uri="{FF2B5EF4-FFF2-40B4-BE49-F238E27FC236}">
                <a16:creationId xmlns:a16="http://schemas.microsoft.com/office/drawing/2014/main" id="{28824338-D37D-4E08-90BE-F8BE81D7B65A}"/>
              </a:ext>
            </a:extLst>
          </p:cNvPr>
          <p:cNvSpPr txBox="1">
            <a:spLocks/>
          </p:cNvSpPr>
          <p:nvPr/>
        </p:nvSpPr>
        <p:spPr>
          <a:xfrm>
            <a:off x="1427582" y="299811"/>
            <a:ext cx="8629261" cy="493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ACCESS</a:t>
            </a:r>
          </a:p>
        </p:txBody>
      </p:sp>
    </p:spTree>
    <p:extLst>
      <p:ext uri="{BB962C8B-B14F-4D97-AF65-F5344CB8AC3E}">
        <p14:creationId xmlns:p14="http://schemas.microsoft.com/office/powerpoint/2010/main" val="353493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84773" y="206237"/>
            <a:ext cx="9222377" cy="646331"/>
          </a:xfrm>
          <a:prstGeom prst="rect">
            <a:avLst/>
          </a:prstGeom>
          <a:noFill/>
        </p:spPr>
        <p:txBody>
          <a:bodyPr wrap="square" rtlCol="0">
            <a:spAutoFit/>
          </a:bodyPr>
          <a:lstStyle/>
          <a:p>
            <a:pPr algn="ctr"/>
            <a:r>
              <a:rPr lang="it-IT" sz="3600" b="1" dirty="0">
                <a:solidFill>
                  <a:srgbClr val="0070C0"/>
                </a:solidFill>
                <a:latin typeface="Arial" panose="020B0604020202020204" pitchFamily="34" charset="0"/>
                <a:cs typeface="Arial" panose="020B0604020202020204" pitchFamily="34" charset="0"/>
              </a:rPr>
              <a:t>Framework</a:t>
            </a:r>
            <a:endParaRPr lang="it-IT" dirty="0"/>
          </a:p>
        </p:txBody>
      </p:sp>
      <p:sp>
        <p:nvSpPr>
          <p:cNvPr id="5" name="CasellaDiTesto 4"/>
          <p:cNvSpPr txBox="1"/>
          <p:nvPr/>
        </p:nvSpPr>
        <p:spPr>
          <a:xfrm>
            <a:off x="210104" y="1104261"/>
            <a:ext cx="11600895" cy="513986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Our commitment, as a European network, </a:t>
            </a:r>
          </a:p>
          <a:p>
            <a:pPr algn="ctr"/>
            <a:r>
              <a:rPr lang="en-US" sz="2400" dirty="0">
                <a:latin typeface="Arial" panose="020B0604020202020204" pitchFamily="34" charset="0"/>
                <a:cs typeface="Arial" panose="020B0604020202020204" pitchFamily="34" charset="0"/>
              </a:rPr>
              <a:t>is to </a:t>
            </a:r>
            <a:r>
              <a:rPr lang="en-US" sz="2400" b="1" dirty="0">
                <a:latin typeface="Arial" panose="020B0604020202020204" pitchFamily="34" charset="0"/>
                <a:cs typeface="Arial" panose="020B0604020202020204" pitchFamily="34" charset="0"/>
              </a:rPr>
              <a:t>engage citizens and citizens’ associations and health stakeholders</a:t>
            </a:r>
            <a:r>
              <a:rPr lang="en-US" sz="2400" dirty="0">
                <a:latin typeface="Arial" panose="020B0604020202020204" pitchFamily="34" charset="0"/>
                <a:cs typeface="Arial" panose="020B0604020202020204" pitchFamily="34" charset="0"/>
              </a:rPr>
              <a:t> across Europe to better know and implement vaccination policies.</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The current pandemic is placing a huge strain on health systems worldwide, forcing them to adapt and sometimes innovate in care management: </a:t>
            </a:r>
          </a:p>
          <a:p>
            <a:pPr algn="ctr"/>
            <a:r>
              <a:rPr lang="en-US" sz="2400" b="1" dirty="0">
                <a:latin typeface="Arial" panose="020B0604020202020204" pitchFamily="34" charset="0"/>
                <a:cs typeface="Arial" panose="020B0604020202020204" pitchFamily="34" charset="0"/>
              </a:rPr>
              <a:t>what are the lessons learned for the VACCINATION systems? </a:t>
            </a:r>
          </a:p>
          <a:p>
            <a:endParaRPr lang="en-US" sz="3200" b="1" dirty="0">
              <a:latin typeface="Arial" panose="020B0604020202020204" pitchFamily="34" charset="0"/>
              <a:cs typeface="Arial" panose="020B0604020202020204" pitchFamily="34" charset="0"/>
            </a:endParaRPr>
          </a:p>
          <a:p>
            <a:endParaRPr lang="en-US" sz="3200" b="1" dirty="0">
              <a:solidFill>
                <a:srgbClr val="FF0000"/>
              </a:solidFill>
              <a:latin typeface="Arial" panose="020B0604020202020204" pitchFamily="34" charset="0"/>
              <a:cs typeface="Arial" panose="020B0604020202020204" pitchFamily="34" charset="0"/>
            </a:endParaRPr>
          </a:p>
          <a:p>
            <a:endParaRPr lang="en-US" sz="3200" b="1" dirty="0">
              <a:solidFill>
                <a:srgbClr val="FF0000"/>
              </a:solidFill>
              <a:latin typeface="Arial" panose="020B0604020202020204" pitchFamily="34" charset="0"/>
              <a:cs typeface="Arial" panose="020B0604020202020204" pitchFamily="34" charset="0"/>
            </a:endParaRPr>
          </a:p>
          <a:p>
            <a:endParaRPr lang="en-US" sz="3200" b="1" dirty="0">
              <a:solidFill>
                <a:srgbClr val="FF0000"/>
              </a:solidFill>
              <a:latin typeface="Arial" panose="020B0604020202020204" pitchFamily="34" charset="0"/>
              <a:cs typeface="Arial" panose="020B0604020202020204" pitchFamily="34" charset="0"/>
            </a:endParaRPr>
          </a:p>
          <a:p>
            <a:pPr algn="ctr"/>
            <a:r>
              <a:rPr lang="en-US" sz="3200" b="1" dirty="0">
                <a:solidFill>
                  <a:srgbClr val="FF0000"/>
                </a:solidFill>
                <a:latin typeface="Arial" panose="020B0604020202020204" pitchFamily="34" charset="0"/>
                <a:cs typeface="Arial" panose="020B0604020202020204" pitchFamily="34" charset="0"/>
              </a:rPr>
              <a:t>Problems </a:t>
            </a:r>
            <a:r>
              <a:rPr lang="en-US" sz="3200" b="1" dirty="0">
                <a:latin typeface="Arial" panose="020B0604020202020204" pitchFamily="34" charset="0"/>
                <a:cs typeface="Arial" panose="020B0604020202020204" pitchFamily="34" charset="0"/>
              </a:rPr>
              <a:t>&amp; </a:t>
            </a:r>
            <a:r>
              <a:rPr lang="en-US" sz="3200" b="1" dirty="0">
                <a:solidFill>
                  <a:srgbClr val="00B050"/>
                </a:solidFill>
                <a:latin typeface="Arial" panose="020B0604020202020204" pitchFamily="34" charset="0"/>
                <a:cs typeface="Arial" panose="020B0604020202020204" pitchFamily="34" charset="0"/>
              </a:rPr>
              <a:t>Proposals</a:t>
            </a:r>
            <a:endParaRPr lang="it-IT" sz="20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EC37A174-D5F2-484F-BE4F-136215F4E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8375" y="3922253"/>
            <a:ext cx="3647522" cy="1573226"/>
          </a:xfrm>
          <a:prstGeom prst="rect">
            <a:avLst/>
          </a:prstGeom>
        </p:spPr>
      </p:pic>
    </p:spTree>
    <p:extLst>
      <p:ext uri="{BB962C8B-B14F-4D97-AF65-F5344CB8AC3E}">
        <p14:creationId xmlns:p14="http://schemas.microsoft.com/office/powerpoint/2010/main" val="3036821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orms response chart. Question title: Is the nasal flu vaccine available for children, in your Country?. Number of responses: 82 responses.">
            <a:extLst>
              <a:ext uri="{FF2B5EF4-FFF2-40B4-BE49-F238E27FC236}">
                <a16:creationId xmlns:a16="http://schemas.microsoft.com/office/drawing/2014/main" id="{2F4BB370-C54E-4D13-AD6A-A35B0360D5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822"/>
          <a:stretch/>
        </p:blipFill>
        <p:spPr bwMode="auto">
          <a:xfrm>
            <a:off x="275082" y="830615"/>
            <a:ext cx="10268510" cy="582469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F0D43F1F-1F70-4A55-98BA-30DD9AB59F10}"/>
              </a:ext>
            </a:extLst>
          </p:cNvPr>
          <p:cNvSpPr txBox="1"/>
          <p:nvPr/>
        </p:nvSpPr>
        <p:spPr>
          <a:xfrm>
            <a:off x="7287207" y="3817261"/>
            <a:ext cx="2386561" cy="1200329"/>
          </a:xfrm>
          <a:prstGeom prst="rect">
            <a:avLst/>
          </a:prstGeom>
          <a:noFill/>
          <a:ln w="38100">
            <a:solidFill>
              <a:srgbClr val="0070C0"/>
            </a:solidFill>
          </a:ln>
        </p:spPr>
        <p:txBody>
          <a:bodyPr wrap="square" rtlCol="0">
            <a:spAutoFit/>
          </a:bodyPr>
          <a:lstStyle/>
          <a:p>
            <a:r>
              <a:rPr lang="en-US" sz="2400" dirty="0"/>
              <a:t>39% yes</a:t>
            </a:r>
          </a:p>
          <a:p>
            <a:r>
              <a:rPr lang="en-US" sz="2400" b="1" dirty="0"/>
              <a:t>31% don't know!</a:t>
            </a:r>
          </a:p>
          <a:p>
            <a:r>
              <a:rPr lang="en-US" sz="2400" dirty="0"/>
              <a:t>29% no</a:t>
            </a:r>
            <a:endParaRPr lang="it-IT" sz="2400" dirty="0"/>
          </a:p>
        </p:txBody>
      </p:sp>
      <p:sp>
        <p:nvSpPr>
          <p:cNvPr id="9" name="Titolo 1">
            <a:extLst>
              <a:ext uri="{FF2B5EF4-FFF2-40B4-BE49-F238E27FC236}">
                <a16:creationId xmlns:a16="http://schemas.microsoft.com/office/drawing/2014/main" id="{C571939C-718E-4ABF-9494-861D92095FF0}"/>
              </a:ext>
            </a:extLst>
          </p:cNvPr>
          <p:cNvSpPr txBox="1">
            <a:spLocks/>
          </p:cNvSpPr>
          <p:nvPr/>
        </p:nvSpPr>
        <p:spPr>
          <a:xfrm>
            <a:off x="1427582" y="299811"/>
            <a:ext cx="8629261" cy="4932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ACCESS</a:t>
            </a:r>
          </a:p>
        </p:txBody>
      </p:sp>
    </p:spTree>
    <p:extLst>
      <p:ext uri="{BB962C8B-B14F-4D97-AF65-F5344CB8AC3E}">
        <p14:creationId xmlns:p14="http://schemas.microsoft.com/office/powerpoint/2010/main" val="2540113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DB781E-E508-4956-87F0-469AA373301E}"/>
              </a:ext>
            </a:extLst>
          </p:cNvPr>
          <p:cNvSpPr txBox="1"/>
          <p:nvPr/>
        </p:nvSpPr>
        <p:spPr>
          <a:xfrm>
            <a:off x="508541" y="166089"/>
            <a:ext cx="10768608" cy="590931"/>
          </a:xfrm>
          <a:prstGeom prst="rect">
            <a:avLst/>
          </a:prstGeom>
          <a:noFill/>
        </p:spPr>
        <p:txBody>
          <a:bodyPr wrap="square" rtlCol="0">
            <a:spAutoFit/>
          </a:bodyPr>
          <a:lstStyle/>
          <a:p>
            <a:pPr algn="ctr">
              <a:lnSpc>
                <a:spcPct val="90000"/>
              </a:lnSpc>
              <a:spcBef>
                <a:spcPct val="0"/>
              </a:spcBef>
            </a:pPr>
            <a:r>
              <a:rPr lang="en-US" sz="3600" b="1" dirty="0">
                <a:solidFill>
                  <a:schemeClr val="accent1"/>
                </a:solidFill>
                <a:latin typeface="Arial" panose="020B0604020202020204" pitchFamily="34" charset="0"/>
                <a:cs typeface="Arial" panose="020B0604020202020204" pitchFamily="34" charset="0"/>
              </a:rPr>
              <a:t>Which are your proposals - ACCESS </a:t>
            </a:r>
            <a:endParaRPr lang="it-IT" sz="3600" b="1" dirty="0">
              <a:solidFill>
                <a:schemeClr val="accent1"/>
              </a:solidFill>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59A0C165-C588-4CBC-A412-7EDE712C4D68}"/>
              </a:ext>
            </a:extLst>
          </p:cNvPr>
          <p:cNvSpPr txBox="1"/>
          <p:nvPr/>
        </p:nvSpPr>
        <p:spPr>
          <a:xfrm>
            <a:off x="158447" y="941046"/>
            <a:ext cx="11344508" cy="6801862"/>
          </a:xfrm>
          <a:prstGeom prst="rect">
            <a:avLst/>
          </a:prstGeom>
          <a:noFill/>
        </p:spPr>
        <p:txBody>
          <a:bodyPr wrap="square" rtlCol="0">
            <a:spAutoFit/>
          </a:bodyPr>
          <a:lstStyle/>
          <a:p>
            <a:pPr algn="ctr"/>
            <a:r>
              <a:rPr lang="en-US" sz="3600" i="1" dirty="0">
                <a:solidFill>
                  <a:srgbClr val="000000"/>
                </a:solidFill>
                <a:effectLst>
                  <a:outerShdw blurRad="38100" dist="38100" dir="2700000" algn="tl">
                    <a:srgbClr val="000000">
                      <a:alpha val="43137"/>
                    </a:srgbClr>
                  </a:outerShdw>
                </a:effectLst>
                <a:latin typeface="Calibri" panose="020F0502020204030204" pitchFamily="34" charset="0"/>
              </a:rPr>
              <a:t> </a:t>
            </a:r>
            <a:r>
              <a:rPr lang="en-US" sz="3600" b="1" i="1" dirty="0">
                <a:solidFill>
                  <a:srgbClr val="000000"/>
                </a:solidFill>
                <a:effectLst>
                  <a:outerShdw blurRad="38100" dist="38100" dir="2700000" algn="tl">
                    <a:srgbClr val="000000">
                      <a:alpha val="43137"/>
                    </a:srgbClr>
                  </a:outerShdw>
                </a:effectLst>
                <a:latin typeface="Calibri" panose="020F0502020204030204" pitchFamily="34" charset="0"/>
              </a:rPr>
              <a:t>“Vaccination with low obstacles”:</a:t>
            </a:r>
          </a:p>
          <a:p>
            <a:endParaRPr lang="en-US" sz="2800" b="1" i="1" dirty="0">
              <a:solidFill>
                <a:srgbClr val="000000"/>
              </a:solidFill>
              <a:effectLst>
                <a:outerShdw blurRad="38100" dist="38100" dir="2700000" algn="tl">
                  <a:srgbClr val="000000">
                    <a:alpha val="43137"/>
                  </a:srgbClr>
                </a:outerShdw>
              </a:effectLst>
              <a:latin typeface="Calibri" panose="020F0502020204030204" pitchFamily="34" charset="0"/>
            </a:endParaRPr>
          </a:p>
          <a:p>
            <a:endParaRPr lang="en-US" sz="2800" i="1" dirty="0">
              <a:solidFill>
                <a:srgbClr val="000000"/>
              </a:solidFill>
              <a:effectLst>
                <a:outerShdw blurRad="38100" dist="38100" dir="2700000" algn="tl">
                  <a:srgbClr val="000000">
                    <a:alpha val="43137"/>
                  </a:srgbClr>
                </a:outerShdw>
              </a:effectLst>
              <a:latin typeface="Calibri" panose="020F0502020204030204" pitchFamily="34" charset="0"/>
            </a:endParaRPr>
          </a:p>
          <a:p>
            <a:pPr marL="285750" indent="-285750">
              <a:buFont typeface="Arial" panose="020B0604020202020204" pitchFamily="34" charset="0"/>
              <a:buChar char="•"/>
            </a:pPr>
            <a:r>
              <a:rPr lang="en-US" sz="2800" b="1" i="0" u="none" strike="noStrike" dirty="0">
                <a:solidFill>
                  <a:srgbClr val="FFC000"/>
                </a:solidFill>
                <a:effectLst/>
                <a:latin typeface="Calibri" panose="020F0502020204030204" pitchFamily="34" charset="0"/>
              </a:rPr>
              <a:t>extend the possibilities</a:t>
            </a:r>
          </a:p>
          <a:p>
            <a:pPr marL="285750" indent="-285750">
              <a:buFont typeface="Arial" panose="020B0604020202020204" pitchFamily="34" charset="0"/>
              <a:buChar char="•"/>
            </a:pPr>
            <a:endParaRPr lang="en-US" sz="2800" i="0" u="none"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endParaRPr lang="en-US" sz="2800" dirty="0">
              <a:solidFill>
                <a:srgbClr val="000000"/>
              </a:solidFill>
              <a:latin typeface="Calibri" panose="020F0502020204030204" pitchFamily="34" charset="0"/>
            </a:endParaRPr>
          </a:p>
          <a:p>
            <a:pPr marL="285750" indent="-285750">
              <a:buFont typeface="Arial" panose="020B0604020202020204" pitchFamily="34" charset="0"/>
              <a:buChar char="•"/>
            </a:pPr>
            <a:endParaRPr lang="en-US" sz="2800" dirty="0">
              <a:solidFill>
                <a:srgbClr val="000000"/>
              </a:solidFill>
              <a:latin typeface="Calibri" panose="020F0502020204030204" pitchFamily="34" charset="0"/>
            </a:endParaRPr>
          </a:p>
          <a:p>
            <a:pPr marL="285750" indent="-285750">
              <a:buFont typeface="Arial" panose="020B0604020202020204" pitchFamily="34" charset="0"/>
              <a:buChar char="•"/>
            </a:pPr>
            <a:r>
              <a:rPr lang="it-IT" sz="2800" b="1" i="0" u="none" strike="noStrike" dirty="0" err="1">
                <a:solidFill>
                  <a:schemeClr val="accent5"/>
                </a:solidFill>
                <a:effectLst/>
                <a:latin typeface="Calibri" panose="020F0502020204030204" pitchFamily="34" charset="0"/>
              </a:rPr>
              <a:t>improve</a:t>
            </a:r>
            <a:r>
              <a:rPr lang="it-IT" sz="2800" b="1" i="0" u="none" strike="noStrike" dirty="0">
                <a:solidFill>
                  <a:schemeClr val="accent5"/>
                </a:solidFill>
                <a:effectLst/>
                <a:latin typeface="Calibri" panose="020F0502020204030204" pitchFamily="34" charset="0"/>
              </a:rPr>
              <a:t> </a:t>
            </a:r>
            <a:r>
              <a:rPr lang="it-IT" sz="2800" b="1" i="0" u="none" strike="noStrike" dirty="0" err="1">
                <a:solidFill>
                  <a:schemeClr val="accent5"/>
                </a:solidFill>
                <a:effectLst/>
                <a:latin typeface="Calibri" panose="020F0502020204030204" pitchFamily="34" charset="0"/>
              </a:rPr>
              <a:t>communication</a:t>
            </a:r>
            <a:r>
              <a:rPr lang="it-IT" sz="2800" b="1" i="0" u="none" strike="noStrike" dirty="0">
                <a:solidFill>
                  <a:schemeClr val="accent5"/>
                </a:solidFill>
                <a:effectLst/>
                <a:latin typeface="Calibri" panose="020F0502020204030204" pitchFamily="34" charset="0"/>
              </a:rPr>
              <a:t> </a:t>
            </a:r>
          </a:p>
          <a:p>
            <a:pPr marL="285750" indent="-285750">
              <a:buFont typeface="Arial" panose="020B0604020202020204" pitchFamily="34" charset="0"/>
              <a:buChar char="•"/>
            </a:pPr>
            <a:endParaRPr lang="it-IT" sz="2800" dirty="0">
              <a:solidFill>
                <a:srgbClr val="000000"/>
              </a:solidFill>
              <a:latin typeface="Calibri" panose="020F0502020204030204" pitchFamily="34" charset="0"/>
            </a:endParaRPr>
          </a:p>
          <a:p>
            <a:pPr marL="285750" indent="-285750">
              <a:buFont typeface="Arial" panose="020B0604020202020204" pitchFamily="34" charset="0"/>
              <a:buChar char="•"/>
            </a:pPr>
            <a:endParaRPr lang="it-IT" sz="2800" dirty="0">
              <a:solidFill>
                <a:srgbClr val="000000"/>
              </a:solidFill>
              <a:latin typeface="Calibri" panose="020F0502020204030204" pitchFamily="34" charset="0"/>
            </a:endParaRPr>
          </a:p>
          <a:p>
            <a:pPr marL="285750" indent="-285750">
              <a:buFont typeface="Arial" panose="020B0604020202020204" pitchFamily="34" charset="0"/>
              <a:buChar char="•"/>
            </a:pPr>
            <a:endParaRPr lang="it-IT" sz="28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2800" b="1" dirty="0">
                <a:solidFill>
                  <a:srgbClr val="00B050"/>
                </a:solidFill>
                <a:latin typeface="Calibri" panose="020F0502020204030204" pitchFamily="34" charset="0"/>
              </a:rPr>
              <a:t> improve supply of vaccines</a:t>
            </a:r>
          </a:p>
          <a:p>
            <a:pPr marL="285750" indent="-285750">
              <a:buFont typeface="Arial" panose="020B0604020202020204" pitchFamily="34" charset="0"/>
              <a:buChar char="•"/>
            </a:pPr>
            <a:endParaRPr lang="en-US" sz="2800" dirty="0">
              <a:solidFill>
                <a:srgbClr val="000000"/>
              </a:solidFill>
              <a:latin typeface="Calibri" panose="020F0502020204030204" pitchFamily="34" charset="0"/>
            </a:endParaRPr>
          </a:p>
          <a:p>
            <a:pPr marL="285750" indent="-285750">
              <a:buFont typeface="Arial" panose="020B0604020202020204" pitchFamily="34" charset="0"/>
              <a:buChar char="•"/>
            </a:pPr>
            <a:endParaRPr lang="en-US" sz="2800" dirty="0">
              <a:solidFill>
                <a:srgbClr val="000000"/>
              </a:solidFill>
              <a:latin typeface="Calibri" panose="020F050202020403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it-IT" dirty="0"/>
          </a:p>
        </p:txBody>
      </p:sp>
      <p:pic>
        <p:nvPicPr>
          <p:cNvPr id="4" name="Immagine 3">
            <a:extLst>
              <a:ext uri="{FF2B5EF4-FFF2-40B4-BE49-F238E27FC236}">
                <a16:creationId xmlns:a16="http://schemas.microsoft.com/office/drawing/2014/main" id="{98192C4D-10C7-410C-B17A-650420A7ED88}"/>
              </a:ext>
            </a:extLst>
          </p:cNvPr>
          <p:cNvPicPr>
            <a:picLocks noChangeAspect="1"/>
          </p:cNvPicPr>
          <p:nvPr/>
        </p:nvPicPr>
        <p:blipFill>
          <a:blip r:embed="rId2"/>
          <a:stretch>
            <a:fillRect/>
          </a:stretch>
        </p:blipFill>
        <p:spPr>
          <a:xfrm>
            <a:off x="6016355" y="1845772"/>
            <a:ext cx="2117042" cy="1408795"/>
          </a:xfrm>
          <a:prstGeom prst="rect">
            <a:avLst/>
          </a:prstGeom>
          <a:ln>
            <a:solidFill>
              <a:srgbClr val="002060"/>
            </a:solidFill>
          </a:ln>
        </p:spPr>
      </p:pic>
      <p:pic>
        <p:nvPicPr>
          <p:cNvPr id="4102" name="Picture 6" descr="L'open day per la terza dose del 28 novembre 2021: tutte le informazioni">
            <a:extLst>
              <a:ext uri="{FF2B5EF4-FFF2-40B4-BE49-F238E27FC236}">
                <a16:creationId xmlns:a16="http://schemas.microsoft.com/office/drawing/2014/main" id="{A2DB969A-9123-49F8-A447-4A78BE78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87" y="1772018"/>
            <a:ext cx="1556304" cy="155630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D94BE01D-DDBD-4851-954E-EEEAC2A2BD2E}"/>
              </a:ext>
            </a:extLst>
          </p:cNvPr>
          <p:cNvPicPr>
            <a:picLocks noChangeAspect="1"/>
          </p:cNvPicPr>
          <p:nvPr/>
        </p:nvPicPr>
        <p:blipFill>
          <a:blip r:embed="rId4"/>
          <a:stretch>
            <a:fillRect/>
          </a:stretch>
        </p:blipFill>
        <p:spPr>
          <a:xfrm>
            <a:off x="8577193" y="1766866"/>
            <a:ext cx="2075071" cy="1556304"/>
          </a:xfrm>
          <a:prstGeom prst="rect">
            <a:avLst/>
          </a:prstGeom>
          <a:ln>
            <a:solidFill>
              <a:srgbClr val="002060"/>
            </a:solidFill>
          </a:ln>
        </p:spPr>
      </p:pic>
      <p:pic>
        <p:nvPicPr>
          <p:cNvPr id="7" name="Immagine 6">
            <a:extLst>
              <a:ext uri="{FF2B5EF4-FFF2-40B4-BE49-F238E27FC236}">
                <a16:creationId xmlns:a16="http://schemas.microsoft.com/office/drawing/2014/main" id="{C97C03C3-AFB7-4B8D-A916-0956FE073F3A}"/>
              </a:ext>
            </a:extLst>
          </p:cNvPr>
          <p:cNvPicPr>
            <a:picLocks noChangeAspect="1"/>
          </p:cNvPicPr>
          <p:nvPr/>
        </p:nvPicPr>
        <p:blipFill>
          <a:blip r:embed="rId5"/>
          <a:stretch>
            <a:fillRect/>
          </a:stretch>
        </p:blipFill>
        <p:spPr>
          <a:xfrm>
            <a:off x="8209344" y="3613658"/>
            <a:ext cx="2557913" cy="1344967"/>
          </a:xfrm>
          <a:prstGeom prst="rect">
            <a:avLst/>
          </a:prstGeom>
        </p:spPr>
      </p:pic>
      <p:pic>
        <p:nvPicPr>
          <p:cNvPr id="8" name="Immagine 7">
            <a:extLst>
              <a:ext uri="{FF2B5EF4-FFF2-40B4-BE49-F238E27FC236}">
                <a16:creationId xmlns:a16="http://schemas.microsoft.com/office/drawing/2014/main" id="{95E8ED3D-D1A6-4F74-9A63-58FCB974BC42}"/>
              </a:ext>
            </a:extLst>
          </p:cNvPr>
          <p:cNvPicPr>
            <a:picLocks noChangeAspect="1"/>
          </p:cNvPicPr>
          <p:nvPr/>
        </p:nvPicPr>
        <p:blipFill>
          <a:blip r:embed="rId6"/>
          <a:stretch>
            <a:fillRect/>
          </a:stretch>
        </p:blipFill>
        <p:spPr>
          <a:xfrm>
            <a:off x="4170744" y="3719405"/>
            <a:ext cx="4038600" cy="1133475"/>
          </a:xfrm>
          <a:prstGeom prst="rect">
            <a:avLst/>
          </a:prstGeom>
        </p:spPr>
      </p:pic>
      <p:pic>
        <p:nvPicPr>
          <p:cNvPr id="9" name="Immagine 8">
            <a:extLst>
              <a:ext uri="{FF2B5EF4-FFF2-40B4-BE49-F238E27FC236}">
                <a16:creationId xmlns:a16="http://schemas.microsoft.com/office/drawing/2014/main" id="{1F35EB40-4427-422E-A178-3B47BBD50F5A}"/>
              </a:ext>
            </a:extLst>
          </p:cNvPr>
          <p:cNvPicPr>
            <a:picLocks noChangeAspect="1"/>
          </p:cNvPicPr>
          <p:nvPr/>
        </p:nvPicPr>
        <p:blipFill>
          <a:blip r:embed="rId7"/>
          <a:stretch>
            <a:fillRect/>
          </a:stretch>
        </p:blipFill>
        <p:spPr>
          <a:xfrm>
            <a:off x="4662674" y="5317718"/>
            <a:ext cx="3240021" cy="1315918"/>
          </a:xfrm>
          <a:prstGeom prst="rect">
            <a:avLst/>
          </a:prstGeom>
        </p:spPr>
      </p:pic>
    </p:spTree>
    <p:extLst>
      <p:ext uri="{BB962C8B-B14F-4D97-AF65-F5344CB8AC3E}">
        <p14:creationId xmlns:p14="http://schemas.microsoft.com/office/powerpoint/2010/main" val="1541290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ccia in giù 14">
            <a:extLst>
              <a:ext uri="{FF2B5EF4-FFF2-40B4-BE49-F238E27FC236}">
                <a16:creationId xmlns:a16="http://schemas.microsoft.com/office/drawing/2014/main" id="{C25DA859-D080-41EB-9EC1-86F3F5FF169C}"/>
              </a:ext>
            </a:extLst>
          </p:cNvPr>
          <p:cNvSpPr/>
          <p:nvPr/>
        </p:nvSpPr>
        <p:spPr>
          <a:xfrm>
            <a:off x="190109" y="4725687"/>
            <a:ext cx="1442748" cy="956845"/>
          </a:xfrm>
          <a:prstGeom prst="downArrow">
            <a:avLst>
              <a:gd name="adj1" fmla="val 50000"/>
              <a:gd name="adj2" fmla="val 4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16477F50-929A-456C-922D-4B98EA66D0A7}"/>
              </a:ext>
            </a:extLst>
          </p:cNvPr>
          <p:cNvSpPr txBox="1"/>
          <p:nvPr/>
        </p:nvSpPr>
        <p:spPr>
          <a:xfrm>
            <a:off x="2432481" y="252076"/>
            <a:ext cx="6157659" cy="707886"/>
          </a:xfrm>
          <a:prstGeom prst="rect">
            <a:avLst/>
          </a:prstGeom>
          <a:noFill/>
        </p:spPr>
        <p:txBody>
          <a:bodyPr wrap="square" rtlCol="0">
            <a:spAutoFit/>
          </a:bodyPr>
          <a:lstStyle/>
          <a:p>
            <a:pPr algn="ctr"/>
            <a:r>
              <a:rPr lang="it-IT" sz="4000" b="1" dirty="0">
                <a:solidFill>
                  <a:schemeClr val="accent1"/>
                </a:solidFill>
                <a:latin typeface="Arial" panose="020B0604020202020204" pitchFamily="34" charset="0"/>
                <a:cs typeface="Arial" panose="020B0604020202020204" pitchFamily="34" charset="0"/>
              </a:rPr>
              <a:t>MONITORING</a:t>
            </a:r>
          </a:p>
        </p:txBody>
      </p:sp>
      <p:pic>
        <p:nvPicPr>
          <p:cNvPr id="15364" name="Picture 4" descr="Forms response chart. Question title: If yes, the immunisation MONITORING system to gather FLU vaccination data was ensured by:. Number of responses: .">
            <a:extLst>
              <a:ext uri="{FF2B5EF4-FFF2-40B4-BE49-F238E27FC236}">
                <a16:creationId xmlns:a16="http://schemas.microsoft.com/office/drawing/2014/main" id="{C00F6E16-94C3-41B5-851D-19A849717A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 t="5869" r="59063" b="85907"/>
          <a:stretch/>
        </p:blipFill>
        <p:spPr bwMode="auto">
          <a:xfrm>
            <a:off x="334348" y="1135931"/>
            <a:ext cx="11490708" cy="53307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D395CFE-69C6-462F-9741-AD0930BF638F}"/>
              </a:ext>
            </a:extLst>
          </p:cNvPr>
          <p:cNvSpPr txBox="1"/>
          <p:nvPr/>
        </p:nvSpPr>
        <p:spPr>
          <a:xfrm>
            <a:off x="190109" y="1804504"/>
            <a:ext cx="11767068" cy="4431983"/>
          </a:xfrm>
          <a:prstGeom prst="rect">
            <a:avLst/>
          </a:prstGeom>
          <a:noFill/>
        </p:spPr>
        <p:txBody>
          <a:bodyPr wrap="square" rtlCol="0">
            <a:spAutoFit/>
          </a:bodyPr>
          <a:lstStyle/>
          <a:p>
            <a:r>
              <a:rPr lang="en-US" sz="2400" dirty="0"/>
              <a:t>              </a:t>
            </a:r>
            <a:r>
              <a:rPr lang="en-US" sz="2400" b="1" u="sng" dirty="0">
                <a:solidFill>
                  <a:srgbClr val="FFC000"/>
                </a:solidFill>
              </a:rPr>
              <a:t>Quite bad: </a:t>
            </a:r>
          </a:p>
          <a:p>
            <a:r>
              <a:rPr lang="en-US" sz="2400" b="1" dirty="0"/>
              <a:t>               </a:t>
            </a:r>
          </a:p>
          <a:p>
            <a:r>
              <a:rPr lang="en-US" sz="2400" b="1" dirty="0"/>
              <a:t>               </a:t>
            </a:r>
            <a:r>
              <a:rPr lang="en-US" sz="2400" dirty="0"/>
              <a:t>-Data appropriately collected and communicated to enable </a:t>
            </a:r>
            <a:r>
              <a:rPr lang="en-US" sz="2400" b="1" dirty="0"/>
              <a:t>‘real time’ </a:t>
            </a:r>
          </a:p>
          <a:p>
            <a:r>
              <a:rPr lang="en-US" sz="2400" b="1" dirty="0"/>
              <a:t>                 monitoring activities</a:t>
            </a:r>
          </a:p>
          <a:p>
            <a:r>
              <a:rPr lang="en-US" sz="2400" dirty="0"/>
              <a:t>             -Collecting the necessary data to remind and </a:t>
            </a:r>
            <a:r>
              <a:rPr lang="en-US" sz="2400" b="1" dirty="0"/>
              <a:t>track those that fail </a:t>
            </a:r>
            <a:r>
              <a:rPr lang="en-US" sz="2400" dirty="0"/>
              <a:t>to receive the dose</a:t>
            </a:r>
          </a:p>
          <a:p>
            <a:r>
              <a:rPr lang="en-US" sz="2400" dirty="0"/>
              <a:t>              -</a:t>
            </a:r>
            <a:r>
              <a:rPr lang="fr-FR" sz="2400" b="1" dirty="0"/>
              <a:t>Unique national </a:t>
            </a:r>
            <a:r>
              <a:rPr lang="fr-FR" sz="2400" b="1" dirty="0" err="1"/>
              <a:t>immunization</a:t>
            </a:r>
            <a:r>
              <a:rPr lang="fr-FR" sz="2400" b="1" dirty="0"/>
              <a:t> </a:t>
            </a:r>
            <a:r>
              <a:rPr lang="fr-FR" sz="2400" dirty="0"/>
              <a:t>information system </a:t>
            </a:r>
            <a:r>
              <a:rPr lang="en-US" sz="2400" dirty="0"/>
              <a:t>(as proposed in the I survey)</a:t>
            </a:r>
          </a:p>
          <a:p>
            <a:r>
              <a:rPr lang="en-US" sz="2400" dirty="0"/>
              <a:t>              -Empowering and training healthcare workers</a:t>
            </a:r>
          </a:p>
          <a:p>
            <a:pPr algn="ctr"/>
            <a:endParaRPr lang="en-US" sz="2400" dirty="0"/>
          </a:p>
          <a:p>
            <a:pPr algn="just"/>
            <a:r>
              <a:rPr lang="en-US" sz="2400" b="1" dirty="0"/>
              <a:t>                    </a:t>
            </a:r>
            <a:r>
              <a:rPr lang="en-US" sz="2400" b="1" u="sng" dirty="0">
                <a:solidFill>
                  <a:srgbClr val="FF0000"/>
                </a:solidFill>
              </a:rPr>
              <a:t>Very bad:</a:t>
            </a:r>
            <a:r>
              <a:rPr lang="en-US" sz="2400" b="1" dirty="0">
                <a:solidFill>
                  <a:srgbClr val="FF0000"/>
                </a:solidFill>
              </a:rPr>
              <a:t>          </a:t>
            </a:r>
            <a:r>
              <a:rPr lang="en-US" sz="2400" b="1" dirty="0"/>
              <a:t>- Facilitating ways to communicate with defaulters</a:t>
            </a:r>
            <a:endParaRPr lang="en-US" sz="2400" dirty="0"/>
          </a:p>
          <a:p>
            <a:pPr algn="ctr"/>
            <a:r>
              <a:rPr lang="en-US" sz="2400" b="1" dirty="0"/>
              <a:t>                                             - Assess the vaccination status of all persons at each contact with the healthcare system</a:t>
            </a:r>
            <a:endParaRPr lang="en-US" dirty="0"/>
          </a:p>
          <a:p>
            <a:pPr marL="285750" indent="-285750">
              <a:buFontTx/>
              <a:buChar char="-"/>
            </a:pPr>
            <a:endParaRPr lang="it-IT" dirty="0"/>
          </a:p>
        </p:txBody>
      </p:sp>
      <p:sp>
        <p:nvSpPr>
          <p:cNvPr id="16" name="Freccia circolare 15">
            <a:extLst>
              <a:ext uri="{FF2B5EF4-FFF2-40B4-BE49-F238E27FC236}">
                <a16:creationId xmlns:a16="http://schemas.microsoft.com/office/drawing/2014/main" id="{137F3017-2089-42E8-BCA0-5DFFB8C286BD}"/>
              </a:ext>
            </a:extLst>
          </p:cNvPr>
          <p:cNvSpPr/>
          <p:nvPr/>
        </p:nvSpPr>
        <p:spPr>
          <a:xfrm>
            <a:off x="190109" y="2043404"/>
            <a:ext cx="1174099" cy="1089471"/>
          </a:xfrm>
          <a:prstGeom prst="circularArrow">
            <a:avLst/>
          </a:prstGeom>
          <a:solidFill>
            <a:srgbClr val="F480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7591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0379E3-ECBA-4079-BBDE-11C49BAAC256}"/>
              </a:ext>
            </a:extLst>
          </p:cNvPr>
          <p:cNvSpPr>
            <a:spLocks noGrp="1"/>
          </p:cNvSpPr>
          <p:nvPr>
            <p:ph idx="1"/>
          </p:nvPr>
        </p:nvSpPr>
        <p:spPr>
          <a:xfrm>
            <a:off x="317241" y="383142"/>
            <a:ext cx="11194137" cy="887767"/>
          </a:xfrm>
        </p:spPr>
        <p:txBody>
          <a:bodyPr>
            <a:noAutofit/>
          </a:bodyPr>
          <a:lstStyle/>
          <a:p>
            <a:pPr marL="0" indent="0" algn="ctr">
              <a:buNone/>
            </a:pPr>
            <a:r>
              <a:rPr lang="en-US" sz="3200" b="1" dirty="0">
                <a:solidFill>
                  <a:schemeClr val="accent1">
                    <a:lumMod val="75000"/>
                  </a:schemeClr>
                </a:solidFill>
                <a:latin typeface="Arial" panose="020B0604020202020204" pitchFamily="34" charset="0"/>
                <a:ea typeface="+mj-ea"/>
                <a:cs typeface="Arial" panose="020B0604020202020204" pitchFamily="34" charset="0"/>
              </a:rPr>
              <a:t>Proposals to overcome MONITORING problems</a:t>
            </a:r>
          </a:p>
        </p:txBody>
      </p:sp>
      <p:sp>
        <p:nvSpPr>
          <p:cNvPr id="4" name="CasellaDiTesto 3">
            <a:extLst>
              <a:ext uri="{FF2B5EF4-FFF2-40B4-BE49-F238E27FC236}">
                <a16:creationId xmlns:a16="http://schemas.microsoft.com/office/drawing/2014/main" id="{AC4CFA5C-2F3A-47F8-ACAD-9B90B822D285}"/>
              </a:ext>
            </a:extLst>
          </p:cNvPr>
          <p:cNvSpPr txBox="1"/>
          <p:nvPr/>
        </p:nvSpPr>
        <p:spPr>
          <a:xfrm>
            <a:off x="40825" y="1640417"/>
            <a:ext cx="11833934" cy="4893647"/>
          </a:xfrm>
          <a:prstGeom prst="rect">
            <a:avLst/>
          </a:prstGeom>
          <a:noFill/>
        </p:spPr>
        <p:txBody>
          <a:bodyPr wrap="square" rtlCol="0">
            <a:spAutoFit/>
          </a:bodyPr>
          <a:lstStyle/>
          <a:p>
            <a:pPr algn="just"/>
            <a:r>
              <a:rPr lang="en-US" sz="2400" b="1" dirty="0">
                <a:solidFill>
                  <a:srgbClr val="FFC000"/>
                </a:solidFill>
                <a:cs typeface="Arial" panose="020B0604020202020204" pitchFamily="34" charset="0"/>
              </a:rPr>
              <a:t>     </a:t>
            </a:r>
            <a:r>
              <a:rPr lang="en-US" sz="2800" b="1" dirty="0">
                <a:solidFill>
                  <a:srgbClr val="FFC000"/>
                </a:solidFill>
                <a:cs typeface="Arial" panose="020B0604020202020204" pitchFamily="34" charset="0"/>
              </a:rPr>
              <a:t>Digitalization</a:t>
            </a:r>
          </a:p>
          <a:p>
            <a:pPr algn="just"/>
            <a:endParaRPr lang="en-US" sz="2800" b="1" dirty="0">
              <a:solidFill>
                <a:srgbClr val="FFC000"/>
              </a:solidFill>
              <a:cs typeface="Arial" panose="020B0604020202020204" pitchFamily="34" charset="0"/>
            </a:endParaRPr>
          </a:p>
          <a:p>
            <a:pPr algn="just"/>
            <a:endParaRPr lang="en-US" sz="2400" b="1" dirty="0">
              <a:solidFill>
                <a:srgbClr val="FFC000"/>
              </a:solidFill>
              <a:cs typeface="Arial" panose="020B0604020202020204" pitchFamily="34" charset="0"/>
            </a:endParaRPr>
          </a:p>
          <a:p>
            <a:pPr algn="just"/>
            <a:endParaRPr lang="en-US" sz="2400" b="1" dirty="0">
              <a:solidFill>
                <a:srgbClr val="FFC000"/>
              </a:solidFill>
              <a:cs typeface="Arial" panose="020B0604020202020204" pitchFamily="34" charset="0"/>
            </a:endParaRPr>
          </a:p>
          <a:p>
            <a:pPr marL="285750" indent="-285750" algn="just">
              <a:buFont typeface="Arial" panose="020B0604020202020204" pitchFamily="34" charset="0"/>
              <a:buChar char="•"/>
            </a:pPr>
            <a:endParaRPr lang="en-US" sz="2400" b="1" dirty="0">
              <a:solidFill>
                <a:srgbClr val="FFC000"/>
              </a:solidFill>
              <a:cs typeface="Arial" panose="020B0604020202020204" pitchFamily="34" charset="0"/>
            </a:endParaRPr>
          </a:p>
          <a:p>
            <a:pPr marL="285750" indent="-285750" algn="just">
              <a:buFont typeface="Arial" panose="020B0604020202020204" pitchFamily="34" charset="0"/>
              <a:buChar char="•"/>
            </a:pPr>
            <a:endParaRPr lang="en-US" sz="2400" b="1" dirty="0">
              <a:solidFill>
                <a:srgbClr val="FFC000"/>
              </a:solidFill>
              <a:cs typeface="Arial" panose="020B0604020202020204" pitchFamily="34" charset="0"/>
            </a:endParaRPr>
          </a:p>
          <a:p>
            <a:pPr marL="285750" indent="-285750" algn="just">
              <a:buFont typeface="Arial" panose="020B0604020202020204" pitchFamily="34" charset="0"/>
              <a:buChar char="•"/>
            </a:pPr>
            <a:endParaRPr lang="en-US" sz="2400" b="1" dirty="0">
              <a:solidFill>
                <a:srgbClr val="FFC000"/>
              </a:solidFill>
              <a:cs typeface="Arial" panose="020B0604020202020204" pitchFamily="34" charset="0"/>
            </a:endParaRPr>
          </a:p>
          <a:p>
            <a:pPr algn="just"/>
            <a:endParaRPr lang="en-US" sz="2000" b="1" dirty="0">
              <a:cs typeface="Arial" panose="020B0604020202020204" pitchFamily="34" charset="0"/>
            </a:endParaRPr>
          </a:p>
          <a:p>
            <a:pPr algn="just"/>
            <a:r>
              <a:rPr lang="en-US" sz="2400" b="1" dirty="0">
                <a:solidFill>
                  <a:srgbClr val="00B0F0"/>
                </a:solidFill>
                <a:cs typeface="Arial" panose="020B0604020202020204" pitchFamily="34" charset="0"/>
              </a:rPr>
              <a:t>    Improving the role </a:t>
            </a:r>
          </a:p>
          <a:p>
            <a:pPr algn="just"/>
            <a:r>
              <a:rPr lang="en-US" sz="2400" b="1" dirty="0">
                <a:solidFill>
                  <a:srgbClr val="00B0F0"/>
                </a:solidFill>
                <a:cs typeface="Arial" panose="020B0604020202020204" pitchFamily="34" charset="0"/>
              </a:rPr>
              <a:t>  of healthcare workers </a:t>
            </a:r>
            <a:endParaRPr lang="en-US" sz="2000" b="1" dirty="0">
              <a:solidFill>
                <a:srgbClr val="00B0F0"/>
              </a:solidFill>
              <a:cs typeface="Arial" panose="020B0604020202020204" pitchFamily="34" charset="0"/>
            </a:endParaRPr>
          </a:p>
          <a:p>
            <a:pPr marL="285750" indent="-285750" algn="just">
              <a:buFont typeface="Arial" panose="020B0604020202020204" pitchFamily="34" charset="0"/>
              <a:buChar char="•"/>
            </a:pPr>
            <a:endParaRPr lang="en-US" sz="2000" b="1" dirty="0">
              <a:solidFill>
                <a:srgbClr val="00B0F0"/>
              </a:solidFill>
              <a:cs typeface="Arial" panose="020B0604020202020204" pitchFamily="34" charset="0"/>
            </a:endParaRPr>
          </a:p>
          <a:p>
            <a:pPr marL="285750" indent="-285750" algn="just">
              <a:buFont typeface="Arial" panose="020B0604020202020204" pitchFamily="34" charset="0"/>
              <a:buChar char="•"/>
            </a:pPr>
            <a:endParaRPr lang="en-US" sz="2400" dirty="0">
              <a:cs typeface="Arial" panose="020B0604020202020204" pitchFamily="34" charset="0"/>
            </a:endParaRPr>
          </a:p>
          <a:p>
            <a:pPr algn="just"/>
            <a:r>
              <a:rPr lang="en-US" sz="2400" b="1" dirty="0">
                <a:solidFill>
                  <a:srgbClr val="FF0000"/>
                </a:solidFill>
                <a:cs typeface="Arial" panose="020B0604020202020204" pitchFamily="34" charset="0"/>
              </a:rPr>
              <a:t>     Correct and clear information about the data collected </a:t>
            </a:r>
          </a:p>
        </p:txBody>
      </p:sp>
      <p:pic>
        <p:nvPicPr>
          <p:cNvPr id="2" name="Immagine 1">
            <a:extLst>
              <a:ext uri="{FF2B5EF4-FFF2-40B4-BE49-F238E27FC236}">
                <a16:creationId xmlns:a16="http://schemas.microsoft.com/office/drawing/2014/main" id="{8BCC81CA-1AEC-4661-833C-785B36439A10}"/>
              </a:ext>
            </a:extLst>
          </p:cNvPr>
          <p:cNvPicPr>
            <a:picLocks noChangeAspect="1"/>
          </p:cNvPicPr>
          <p:nvPr/>
        </p:nvPicPr>
        <p:blipFill>
          <a:blip r:embed="rId2"/>
          <a:stretch>
            <a:fillRect/>
          </a:stretch>
        </p:blipFill>
        <p:spPr>
          <a:xfrm>
            <a:off x="302731" y="2183465"/>
            <a:ext cx="2686050" cy="1704975"/>
          </a:xfrm>
          <a:prstGeom prst="rect">
            <a:avLst/>
          </a:prstGeom>
        </p:spPr>
      </p:pic>
      <p:sp>
        <p:nvSpPr>
          <p:cNvPr id="5" name="CasellaDiTesto 4">
            <a:extLst>
              <a:ext uri="{FF2B5EF4-FFF2-40B4-BE49-F238E27FC236}">
                <a16:creationId xmlns:a16="http://schemas.microsoft.com/office/drawing/2014/main" id="{D01E6681-F7E2-40CE-AEBC-743C1298F94E}"/>
              </a:ext>
            </a:extLst>
          </p:cNvPr>
          <p:cNvSpPr txBox="1"/>
          <p:nvPr/>
        </p:nvSpPr>
        <p:spPr>
          <a:xfrm>
            <a:off x="4520104" y="1260258"/>
            <a:ext cx="4099703" cy="1200329"/>
          </a:xfrm>
          <a:prstGeom prst="rect">
            <a:avLst/>
          </a:prstGeom>
          <a:noFill/>
        </p:spPr>
        <p:txBody>
          <a:bodyPr wrap="square" rtlCol="0">
            <a:spAutoFit/>
          </a:bodyPr>
          <a:lstStyle/>
          <a:p>
            <a:r>
              <a:rPr lang="fr-FR" sz="2400" b="1" dirty="0">
                <a:solidFill>
                  <a:srgbClr val="00B050"/>
                </a:solidFill>
                <a:cs typeface="Arial" panose="020B0604020202020204" pitchFamily="34" charset="0"/>
              </a:rPr>
              <a:t>Unique national </a:t>
            </a:r>
            <a:r>
              <a:rPr lang="fr-FR" sz="2400" b="1" dirty="0" err="1">
                <a:solidFill>
                  <a:srgbClr val="00B050"/>
                </a:solidFill>
                <a:cs typeface="Arial" panose="020B0604020202020204" pitchFamily="34" charset="0"/>
              </a:rPr>
              <a:t>immunization</a:t>
            </a:r>
            <a:r>
              <a:rPr lang="fr-FR" sz="2400" b="1" dirty="0">
                <a:solidFill>
                  <a:srgbClr val="00B050"/>
                </a:solidFill>
                <a:cs typeface="Arial" panose="020B0604020202020204" pitchFamily="34" charset="0"/>
              </a:rPr>
              <a:t> information system </a:t>
            </a:r>
            <a:r>
              <a:rPr lang="en-US" sz="2400" b="1" dirty="0">
                <a:solidFill>
                  <a:srgbClr val="00B050"/>
                </a:solidFill>
                <a:cs typeface="Arial" panose="020B0604020202020204" pitchFamily="34" charset="0"/>
              </a:rPr>
              <a:t>+</a:t>
            </a:r>
            <a:r>
              <a:rPr lang="en-US" sz="2400" b="1" u="sng" dirty="0">
                <a:solidFill>
                  <a:srgbClr val="00B050"/>
                </a:solidFill>
                <a:cs typeface="Arial" panose="020B0604020202020204" pitchFamily="34" charset="0"/>
              </a:rPr>
              <a:t> coordination in the EU!</a:t>
            </a:r>
            <a:endParaRPr lang="it-IT" sz="2400" dirty="0"/>
          </a:p>
        </p:txBody>
      </p:sp>
      <p:sp>
        <p:nvSpPr>
          <p:cNvPr id="6" name="CasellaDiTesto 5">
            <a:extLst>
              <a:ext uri="{FF2B5EF4-FFF2-40B4-BE49-F238E27FC236}">
                <a16:creationId xmlns:a16="http://schemas.microsoft.com/office/drawing/2014/main" id="{1F6AB939-A9CE-4E2B-A3EE-9D0A05DA1CF9}"/>
              </a:ext>
            </a:extLst>
          </p:cNvPr>
          <p:cNvSpPr txBox="1"/>
          <p:nvPr/>
        </p:nvSpPr>
        <p:spPr>
          <a:xfrm>
            <a:off x="6096000" y="6347534"/>
            <a:ext cx="162757" cy="2574524"/>
          </a:xfrm>
          <a:prstGeom prst="rect">
            <a:avLst/>
          </a:prstGeom>
          <a:noFill/>
        </p:spPr>
        <p:txBody>
          <a:bodyPr wrap="square" rtlCol="0">
            <a:spAutoFit/>
          </a:bodyPr>
          <a:lstStyle/>
          <a:p>
            <a:endParaRPr lang="it-IT" dirty="0"/>
          </a:p>
        </p:txBody>
      </p:sp>
      <p:pic>
        <p:nvPicPr>
          <p:cNvPr id="7" name="Immagine 6">
            <a:extLst>
              <a:ext uri="{FF2B5EF4-FFF2-40B4-BE49-F238E27FC236}">
                <a16:creationId xmlns:a16="http://schemas.microsoft.com/office/drawing/2014/main" id="{EF746BC9-435D-4010-93AF-0F86E43981AD}"/>
              </a:ext>
            </a:extLst>
          </p:cNvPr>
          <p:cNvPicPr>
            <a:picLocks noChangeAspect="1"/>
          </p:cNvPicPr>
          <p:nvPr/>
        </p:nvPicPr>
        <p:blipFill rotWithShape="1">
          <a:blip r:embed="rId3"/>
          <a:srcRect l="46046" t="9808" r="7183" b="6837"/>
          <a:stretch/>
        </p:blipFill>
        <p:spPr>
          <a:xfrm>
            <a:off x="2778578" y="1734102"/>
            <a:ext cx="1225119" cy="1452970"/>
          </a:xfrm>
          <a:prstGeom prst="rect">
            <a:avLst/>
          </a:prstGeom>
        </p:spPr>
      </p:pic>
      <p:pic>
        <p:nvPicPr>
          <p:cNvPr id="8" name="Immagine 7">
            <a:extLst>
              <a:ext uri="{FF2B5EF4-FFF2-40B4-BE49-F238E27FC236}">
                <a16:creationId xmlns:a16="http://schemas.microsoft.com/office/drawing/2014/main" id="{BF404E0C-B6DD-4D99-BEB0-5A11B65210D1}"/>
              </a:ext>
            </a:extLst>
          </p:cNvPr>
          <p:cNvPicPr>
            <a:picLocks noChangeAspect="1"/>
          </p:cNvPicPr>
          <p:nvPr/>
        </p:nvPicPr>
        <p:blipFill rotWithShape="1">
          <a:blip r:embed="rId4"/>
          <a:srcRect l="52225" t="11846" b="10663"/>
          <a:stretch/>
        </p:blipFill>
        <p:spPr>
          <a:xfrm>
            <a:off x="7700292" y="1725300"/>
            <a:ext cx="2241477" cy="2049784"/>
          </a:xfrm>
          <a:prstGeom prst="rect">
            <a:avLst/>
          </a:prstGeom>
        </p:spPr>
      </p:pic>
      <p:pic>
        <p:nvPicPr>
          <p:cNvPr id="9" name="Immagine 8">
            <a:extLst>
              <a:ext uri="{FF2B5EF4-FFF2-40B4-BE49-F238E27FC236}">
                <a16:creationId xmlns:a16="http://schemas.microsoft.com/office/drawing/2014/main" id="{BDDABAF3-0486-4901-8041-F8DBE3593F50}"/>
              </a:ext>
            </a:extLst>
          </p:cNvPr>
          <p:cNvPicPr>
            <a:picLocks noChangeAspect="1"/>
          </p:cNvPicPr>
          <p:nvPr/>
        </p:nvPicPr>
        <p:blipFill>
          <a:blip r:embed="rId5"/>
          <a:stretch>
            <a:fillRect/>
          </a:stretch>
        </p:blipFill>
        <p:spPr>
          <a:xfrm>
            <a:off x="3151463" y="4261174"/>
            <a:ext cx="3497912" cy="1399165"/>
          </a:xfrm>
          <a:prstGeom prst="rect">
            <a:avLst/>
          </a:prstGeom>
        </p:spPr>
      </p:pic>
      <p:pic>
        <p:nvPicPr>
          <p:cNvPr id="10" name="Immagine 9">
            <a:extLst>
              <a:ext uri="{FF2B5EF4-FFF2-40B4-BE49-F238E27FC236}">
                <a16:creationId xmlns:a16="http://schemas.microsoft.com/office/drawing/2014/main" id="{D99BF9FB-90DB-4895-8B2F-189A05C1F2F6}"/>
              </a:ext>
            </a:extLst>
          </p:cNvPr>
          <p:cNvPicPr>
            <a:picLocks noChangeAspect="1"/>
          </p:cNvPicPr>
          <p:nvPr/>
        </p:nvPicPr>
        <p:blipFill>
          <a:blip r:embed="rId6"/>
          <a:stretch>
            <a:fillRect/>
          </a:stretch>
        </p:blipFill>
        <p:spPr>
          <a:xfrm>
            <a:off x="7464436" y="5511471"/>
            <a:ext cx="2713188" cy="1130495"/>
          </a:xfrm>
          <a:prstGeom prst="rect">
            <a:avLst/>
          </a:prstGeom>
        </p:spPr>
      </p:pic>
    </p:spTree>
    <p:extLst>
      <p:ext uri="{BB962C8B-B14F-4D97-AF65-F5344CB8AC3E}">
        <p14:creationId xmlns:p14="http://schemas.microsoft.com/office/powerpoint/2010/main" val="778791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359D708-B191-4DC7-9B02-30FA4C66DD30}"/>
              </a:ext>
            </a:extLst>
          </p:cNvPr>
          <p:cNvSpPr txBox="1">
            <a:spLocks noGrp="1"/>
          </p:cNvSpPr>
          <p:nvPr>
            <p:ph type="title"/>
          </p:nvPr>
        </p:nvSpPr>
        <p:spPr>
          <a:xfrm>
            <a:off x="1586203" y="299713"/>
            <a:ext cx="8349343" cy="381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COMMUNICATION</a:t>
            </a:r>
          </a:p>
        </p:txBody>
      </p:sp>
      <p:pic>
        <p:nvPicPr>
          <p:cNvPr id="17410" name="Picture 2" descr="Forms response chart. Question title: As far as you are aware, are health authorities in your country running flu vaccination awareness campaigns?. Number of responses: 82 responses.">
            <a:extLst>
              <a:ext uri="{FF2B5EF4-FFF2-40B4-BE49-F238E27FC236}">
                <a16:creationId xmlns:a16="http://schemas.microsoft.com/office/drawing/2014/main" id="{F99B8C10-E388-4A7C-A76C-1CDA43E54B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2" t="7354" r="2959" b="7934"/>
          <a:stretch/>
        </p:blipFill>
        <p:spPr bwMode="auto">
          <a:xfrm>
            <a:off x="195943" y="940808"/>
            <a:ext cx="9739603" cy="3952531"/>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7412" name="Picture 4" descr="Forms response chart. Question title: If yes, how does this compare to 2020?. Number of responses: 81 responses.">
            <a:extLst>
              <a:ext uri="{FF2B5EF4-FFF2-40B4-BE49-F238E27FC236}">
                <a16:creationId xmlns:a16="http://schemas.microsoft.com/office/drawing/2014/main" id="{569F588E-3C7C-471E-BA3C-7A370269F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7" t="5966" r="20197" b="9802"/>
          <a:stretch/>
        </p:blipFill>
        <p:spPr bwMode="auto">
          <a:xfrm>
            <a:off x="4914428" y="3023119"/>
            <a:ext cx="7081629" cy="332989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0924A5D-7AAC-4F58-91E2-904CADB22E64}"/>
              </a:ext>
            </a:extLst>
          </p:cNvPr>
          <p:cNvSpPr txBox="1"/>
          <p:nvPr/>
        </p:nvSpPr>
        <p:spPr>
          <a:xfrm>
            <a:off x="10245013" y="4934760"/>
            <a:ext cx="1751044" cy="970292"/>
          </a:xfrm>
          <a:prstGeom prst="rect">
            <a:avLst/>
          </a:prstGeom>
          <a:solidFill>
            <a:schemeClr val="bg1"/>
          </a:solidFill>
        </p:spPr>
        <p:txBody>
          <a:bodyPr wrap="square" rtlCol="0">
            <a:spAutoFit/>
          </a:bodyPr>
          <a:lstStyle/>
          <a:p>
            <a:endParaRPr lang="it-IT" dirty="0"/>
          </a:p>
        </p:txBody>
      </p:sp>
      <p:sp>
        <p:nvSpPr>
          <p:cNvPr id="6" name="CasellaDiTesto 5">
            <a:extLst>
              <a:ext uri="{FF2B5EF4-FFF2-40B4-BE49-F238E27FC236}">
                <a16:creationId xmlns:a16="http://schemas.microsoft.com/office/drawing/2014/main" id="{2195131F-5B99-4044-89D4-72E482F342C8}"/>
              </a:ext>
            </a:extLst>
          </p:cNvPr>
          <p:cNvSpPr txBox="1"/>
          <p:nvPr/>
        </p:nvSpPr>
        <p:spPr>
          <a:xfrm>
            <a:off x="195943" y="5027889"/>
            <a:ext cx="4436605" cy="1754326"/>
          </a:xfrm>
          <a:prstGeom prst="rect">
            <a:avLst/>
          </a:prstGeom>
          <a:noFill/>
          <a:ln>
            <a:solidFill>
              <a:srgbClr val="0070C0"/>
            </a:solidFill>
          </a:ln>
        </p:spPr>
        <p:txBody>
          <a:bodyPr wrap="square" rtlCol="0">
            <a:spAutoFit/>
          </a:bodyPr>
          <a:lstStyle/>
          <a:p>
            <a:r>
              <a:rPr lang="en-US" b="1" i="0" dirty="0">
                <a:solidFill>
                  <a:srgbClr val="000000"/>
                </a:solidFill>
                <a:effectLst/>
              </a:rPr>
              <a:t>Who is communicating about flu vaccination to the public? </a:t>
            </a:r>
          </a:p>
          <a:p>
            <a:r>
              <a:rPr lang="en-US" sz="1800" b="1" i="0" dirty="0">
                <a:solidFill>
                  <a:srgbClr val="0070C0"/>
                </a:solidFill>
                <a:effectLst/>
              </a:rPr>
              <a:t>74% Health professionals</a:t>
            </a:r>
            <a:br>
              <a:rPr lang="en-US" sz="1800" b="1" i="0" dirty="0">
                <a:solidFill>
                  <a:srgbClr val="0070C0"/>
                </a:solidFill>
                <a:effectLst/>
              </a:rPr>
            </a:br>
            <a:r>
              <a:rPr lang="en-US" sz="1800" b="1" i="0" dirty="0">
                <a:solidFill>
                  <a:srgbClr val="0070C0"/>
                </a:solidFill>
                <a:effectLst/>
              </a:rPr>
              <a:t>73%  Health authorities</a:t>
            </a:r>
            <a:br>
              <a:rPr lang="en-US" sz="1800" b="1" i="0" dirty="0">
                <a:effectLst/>
              </a:rPr>
            </a:br>
            <a:r>
              <a:rPr lang="en-US" sz="1800" i="0" dirty="0">
                <a:effectLst/>
              </a:rPr>
              <a:t>29% </a:t>
            </a:r>
            <a:r>
              <a:rPr lang="en-US" dirty="0"/>
              <a:t>P</a:t>
            </a:r>
            <a:r>
              <a:rPr lang="en-US" sz="1800" i="0" dirty="0">
                <a:effectLst/>
              </a:rPr>
              <a:t>atients groups</a:t>
            </a:r>
            <a:br>
              <a:rPr lang="en-US" sz="1800" i="0" dirty="0">
                <a:effectLst/>
              </a:rPr>
            </a:br>
            <a:r>
              <a:rPr lang="en-US" sz="1800" i="0" dirty="0">
                <a:effectLst/>
              </a:rPr>
              <a:t>25% Politicians</a:t>
            </a:r>
            <a:endParaRPr lang="it-IT" b="1" dirty="0"/>
          </a:p>
        </p:txBody>
      </p:sp>
    </p:spTree>
    <p:extLst>
      <p:ext uri="{BB962C8B-B14F-4D97-AF65-F5344CB8AC3E}">
        <p14:creationId xmlns:p14="http://schemas.microsoft.com/office/powerpoint/2010/main" val="3404748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Forms response chart. Question title: As far as you are aware, in your country, there has been clear communication to the population about Flu (Influenza) vaccine through:. Number of responses: .">
            <a:extLst>
              <a:ext uri="{FF2B5EF4-FFF2-40B4-BE49-F238E27FC236}">
                <a16:creationId xmlns:a16="http://schemas.microsoft.com/office/drawing/2014/main" id="{03953E8F-A604-452E-BC7F-ECEDA6FE132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22" t="5391" r="3300" b="13092"/>
          <a:stretch/>
        </p:blipFill>
        <p:spPr bwMode="auto">
          <a:xfrm>
            <a:off x="100614" y="985114"/>
            <a:ext cx="11982773" cy="4165384"/>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id="{A830382B-C647-4796-9A14-F287038126F3}"/>
              </a:ext>
            </a:extLst>
          </p:cNvPr>
          <p:cNvSpPr txBox="1">
            <a:spLocks noGrp="1"/>
          </p:cNvSpPr>
          <p:nvPr>
            <p:ph type="title"/>
          </p:nvPr>
        </p:nvSpPr>
        <p:spPr>
          <a:xfrm>
            <a:off x="623596" y="276840"/>
            <a:ext cx="10515600" cy="708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COMMUNICATION</a:t>
            </a:r>
          </a:p>
        </p:txBody>
      </p:sp>
      <p:sp>
        <p:nvSpPr>
          <p:cNvPr id="5" name="CasellaDiTesto 4">
            <a:extLst>
              <a:ext uri="{FF2B5EF4-FFF2-40B4-BE49-F238E27FC236}">
                <a16:creationId xmlns:a16="http://schemas.microsoft.com/office/drawing/2014/main" id="{11A5EFFE-4C4D-408A-81FB-A837A523D3F9}"/>
              </a:ext>
            </a:extLst>
          </p:cNvPr>
          <p:cNvSpPr txBox="1"/>
          <p:nvPr/>
        </p:nvSpPr>
        <p:spPr>
          <a:xfrm>
            <a:off x="5169160" y="4903397"/>
            <a:ext cx="2780522" cy="1200329"/>
          </a:xfrm>
          <a:prstGeom prst="rect">
            <a:avLst/>
          </a:prstGeom>
          <a:noFill/>
          <a:ln>
            <a:noFill/>
          </a:ln>
        </p:spPr>
        <p:txBody>
          <a:bodyPr wrap="square" rtlCol="0">
            <a:spAutoFit/>
          </a:bodyPr>
          <a:lstStyle/>
          <a:p>
            <a:pPr algn="ctr"/>
            <a:r>
              <a:rPr lang="en-US" b="1" i="0" dirty="0">
                <a:solidFill>
                  <a:srgbClr val="00B050"/>
                </a:solidFill>
                <a:effectLst/>
                <a:latin typeface="Arial" panose="020B0604020202020204" pitchFamily="34" charset="0"/>
              </a:rPr>
              <a:t>working with health professionals as trusted sources on vaccination matters</a:t>
            </a:r>
            <a:endParaRPr lang="it-IT" b="1" dirty="0">
              <a:solidFill>
                <a:srgbClr val="00B050"/>
              </a:solidFill>
            </a:endParaRPr>
          </a:p>
        </p:txBody>
      </p:sp>
      <p:sp>
        <p:nvSpPr>
          <p:cNvPr id="6" name="CasellaDiTesto 5">
            <a:extLst>
              <a:ext uri="{FF2B5EF4-FFF2-40B4-BE49-F238E27FC236}">
                <a16:creationId xmlns:a16="http://schemas.microsoft.com/office/drawing/2014/main" id="{9019302F-FB93-4577-A173-E0A6FE1F1056}"/>
              </a:ext>
            </a:extLst>
          </p:cNvPr>
          <p:cNvSpPr txBox="1"/>
          <p:nvPr/>
        </p:nvSpPr>
        <p:spPr>
          <a:xfrm>
            <a:off x="10298818" y="4903397"/>
            <a:ext cx="1680755" cy="1754326"/>
          </a:xfrm>
          <a:prstGeom prst="rect">
            <a:avLst/>
          </a:prstGeom>
          <a:solidFill>
            <a:schemeClr val="bg1"/>
          </a:solidFill>
        </p:spPr>
        <p:txBody>
          <a:bodyPr wrap="square" rtlCol="0">
            <a:spAutoFit/>
          </a:bodyPr>
          <a:lstStyle/>
          <a:p>
            <a:pPr algn="ctr"/>
            <a:r>
              <a:rPr lang="en-US" b="0" i="0" dirty="0">
                <a:solidFill>
                  <a:srgbClr val="FF0000"/>
                </a:solidFill>
                <a:effectLst/>
                <a:latin typeface="Arial" panose="020B0604020202020204" pitchFamily="34" charset="0"/>
              </a:rPr>
              <a:t>civil society organizations/</a:t>
            </a:r>
          </a:p>
          <a:p>
            <a:pPr algn="ctr"/>
            <a:r>
              <a:rPr lang="en-US" dirty="0">
                <a:solidFill>
                  <a:srgbClr val="FF0000"/>
                </a:solidFill>
                <a:latin typeface="Arial" panose="020B0604020202020204" pitchFamily="34" charset="0"/>
              </a:rPr>
              <a:t>P</a:t>
            </a:r>
            <a:r>
              <a:rPr lang="en-US" b="0" i="0" dirty="0">
                <a:solidFill>
                  <a:srgbClr val="FF0000"/>
                </a:solidFill>
                <a:effectLst/>
                <a:latin typeface="Arial" panose="020B0604020202020204" pitchFamily="34" charset="0"/>
              </a:rPr>
              <a:t>atients </a:t>
            </a:r>
            <a:r>
              <a:rPr lang="en-US" dirty="0">
                <a:solidFill>
                  <a:srgbClr val="FF0000"/>
                </a:solidFill>
                <a:latin typeface="Arial" panose="020B0604020202020204" pitchFamily="34" charset="0"/>
              </a:rPr>
              <a:t>A</a:t>
            </a:r>
            <a:r>
              <a:rPr lang="en-US" b="0" i="0" dirty="0">
                <a:solidFill>
                  <a:srgbClr val="FF0000"/>
                </a:solidFill>
                <a:effectLst/>
                <a:latin typeface="Arial" panose="020B0604020202020204" pitchFamily="34" charset="0"/>
              </a:rPr>
              <a:t>dvocacy </a:t>
            </a:r>
            <a:r>
              <a:rPr lang="en-US" dirty="0">
                <a:solidFill>
                  <a:srgbClr val="FF0000"/>
                </a:solidFill>
                <a:latin typeface="Arial" panose="020B0604020202020204" pitchFamily="34" charset="0"/>
              </a:rPr>
              <a:t>G</a:t>
            </a:r>
            <a:r>
              <a:rPr lang="en-US" b="0" i="0" dirty="0">
                <a:solidFill>
                  <a:srgbClr val="FF0000"/>
                </a:solidFill>
                <a:effectLst/>
                <a:latin typeface="Arial" panose="020B0604020202020204" pitchFamily="34" charset="0"/>
              </a:rPr>
              <a:t>roups</a:t>
            </a:r>
          </a:p>
          <a:p>
            <a:pPr algn="ctr"/>
            <a:endParaRPr lang="it-IT" dirty="0">
              <a:solidFill>
                <a:srgbClr val="FF0000"/>
              </a:solidFill>
            </a:endParaRPr>
          </a:p>
        </p:txBody>
      </p:sp>
      <p:sp>
        <p:nvSpPr>
          <p:cNvPr id="2" name="Ovale 1">
            <a:extLst>
              <a:ext uri="{FF2B5EF4-FFF2-40B4-BE49-F238E27FC236}">
                <a16:creationId xmlns:a16="http://schemas.microsoft.com/office/drawing/2014/main" id="{17BB1C90-7F1D-4799-8932-AA3EA21F9CB6}"/>
              </a:ext>
            </a:extLst>
          </p:cNvPr>
          <p:cNvSpPr/>
          <p:nvPr/>
        </p:nvSpPr>
        <p:spPr>
          <a:xfrm>
            <a:off x="5169160" y="2548528"/>
            <a:ext cx="2780522" cy="416538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e 2">
            <a:extLst>
              <a:ext uri="{FF2B5EF4-FFF2-40B4-BE49-F238E27FC236}">
                <a16:creationId xmlns:a16="http://schemas.microsoft.com/office/drawing/2014/main" id="{11879BC2-6C6A-4AB3-847E-C43F186390FE}"/>
              </a:ext>
            </a:extLst>
          </p:cNvPr>
          <p:cNvSpPr/>
          <p:nvPr/>
        </p:nvSpPr>
        <p:spPr>
          <a:xfrm>
            <a:off x="10173810" y="2920753"/>
            <a:ext cx="1909577" cy="34904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16429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rms response chart. Question title: Is the media covering flu vaccination this autumn/season?. Number of responses: 82 responses.">
            <a:extLst>
              <a:ext uri="{FF2B5EF4-FFF2-40B4-BE49-F238E27FC236}">
                <a16:creationId xmlns:a16="http://schemas.microsoft.com/office/drawing/2014/main" id="{0D3B0EFD-C728-49BB-B4E3-1ED2A695BF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6780" r="39414" b="8188"/>
          <a:stretch/>
        </p:blipFill>
        <p:spPr bwMode="auto">
          <a:xfrm>
            <a:off x="121297" y="895735"/>
            <a:ext cx="9153332" cy="565163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E613E43-2DD1-4674-98B2-7363D6595909}"/>
              </a:ext>
            </a:extLst>
          </p:cNvPr>
          <p:cNvSpPr txBox="1"/>
          <p:nvPr/>
        </p:nvSpPr>
        <p:spPr>
          <a:xfrm>
            <a:off x="7688423" y="1782147"/>
            <a:ext cx="2901821" cy="3416320"/>
          </a:xfrm>
          <a:prstGeom prst="rect">
            <a:avLst/>
          </a:prstGeom>
          <a:noFill/>
        </p:spPr>
        <p:txBody>
          <a:bodyPr wrap="square">
            <a:spAutoFit/>
          </a:bodyPr>
          <a:lstStyle/>
          <a:p>
            <a:r>
              <a:rPr lang="en-US" sz="3600" dirty="0"/>
              <a:t>For the majority </a:t>
            </a:r>
          </a:p>
          <a:p>
            <a:r>
              <a:rPr lang="en-US" sz="3600" b="1" dirty="0"/>
              <a:t>Yes</a:t>
            </a:r>
            <a:r>
              <a:rPr lang="en-US" sz="3600" dirty="0"/>
              <a:t> BUT </a:t>
            </a:r>
            <a:r>
              <a:rPr lang="en-US" sz="3600" b="1" dirty="0">
                <a:solidFill>
                  <a:srgbClr val="FF0000"/>
                </a:solidFill>
              </a:rPr>
              <a:t>more or less</a:t>
            </a:r>
            <a:r>
              <a:rPr lang="en-US" sz="3600" dirty="0"/>
              <a:t> </a:t>
            </a:r>
            <a:r>
              <a:rPr lang="en-US" sz="3600" b="1" dirty="0">
                <a:solidFill>
                  <a:srgbClr val="00B050"/>
                </a:solidFill>
              </a:rPr>
              <a:t>the same </a:t>
            </a:r>
            <a:r>
              <a:rPr lang="en-US" sz="3600" dirty="0"/>
              <a:t>as last year</a:t>
            </a:r>
            <a:endParaRPr lang="it-IT" sz="3600" dirty="0"/>
          </a:p>
        </p:txBody>
      </p:sp>
      <p:sp>
        <p:nvSpPr>
          <p:cNvPr id="9" name="Titolo 1">
            <a:extLst>
              <a:ext uri="{FF2B5EF4-FFF2-40B4-BE49-F238E27FC236}">
                <a16:creationId xmlns:a16="http://schemas.microsoft.com/office/drawing/2014/main" id="{1763E5A3-F94E-4B22-9BF8-4D77F328CDFD}"/>
              </a:ext>
            </a:extLst>
          </p:cNvPr>
          <p:cNvSpPr txBox="1">
            <a:spLocks noGrp="1"/>
          </p:cNvSpPr>
          <p:nvPr>
            <p:ph type="title"/>
          </p:nvPr>
        </p:nvSpPr>
        <p:spPr>
          <a:xfrm>
            <a:off x="1586203" y="299713"/>
            <a:ext cx="8349343" cy="381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COMMUNICATION</a:t>
            </a:r>
          </a:p>
        </p:txBody>
      </p:sp>
    </p:spTree>
    <p:extLst>
      <p:ext uri="{BB962C8B-B14F-4D97-AF65-F5344CB8AC3E}">
        <p14:creationId xmlns:p14="http://schemas.microsoft.com/office/powerpoint/2010/main" val="692357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5D5ABD-1144-40B5-9560-D97B9DF1EAA8}"/>
              </a:ext>
            </a:extLst>
          </p:cNvPr>
          <p:cNvSpPr>
            <a:spLocks noGrp="1"/>
          </p:cNvSpPr>
          <p:nvPr>
            <p:ph idx="1"/>
          </p:nvPr>
        </p:nvSpPr>
        <p:spPr>
          <a:xfrm>
            <a:off x="102463" y="858416"/>
            <a:ext cx="11848730" cy="5999585"/>
          </a:xfrm>
        </p:spPr>
        <p:txBody>
          <a:bodyPr>
            <a:noAutofit/>
          </a:bodyPr>
          <a:lstStyle/>
          <a:p>
            <a:pPr marL="0" indent="0" algn="just">
              <a:buNone/>
            </a:pPr>
            <a:endParaRPr lang="en-US" sz="2000" b="1" dirty="0">
              <a:solidFill>
                <a:srgbClr val="92D050"/>
              </a:solidFill>
              <a:latin typeface="Arial" panose="020B0604020202020204" pitchFamily="34" charset="0"/>
              <a:cs typeface="Arial" panose="020B0604020202020204" pitchFamily="34" charset="0"/>
            </a:endParaRPr>
          </a:p>
          <a:p>
            <a:pPr marL="0" indent="0" algn="just">
              <a:buNone/>
            </a:pPr>
            <a:r>
              <a:rPr lang="en-US" sz="2000" b="1" dirty="0">
                <a:solidFill>
                  <a:srgbClr val="92D050"/>
                </a:solidFill>
                <a:latin typeface="Arial" panose="020B0604020202020204" pitchFamily="34" charset="0"/>
                <a:cs typeface="Arial" panose="020B0604020202020204" pitchFamily="34" charset="0"/>
              </a:rPr>
              <a:t>          Information/communication </a:t>
            </a:r>
          </a:p>
          <a:p>
            <a:pPr marL="0" indent="0" algn="just">
              <a:buNone/>
            </a:pPr>
            <a:r>
              <a:rPr lang="en-US" sz="2000" b="1" dirty="0">
                <a:solidFill>
                  <a:srgbClr val="92D050"/>
                </a:solidFill>
                <a:latin typeface="Arial" panose="020B0604020202020204" pitchFamily="34" charset="0"/>
                <a:cs typeface="Arial" panose="020B0604020202020204" pitchFamily="34" charset="0"/>
              </a:rPr>
              <a:t>campaigns through all media channels</a:t>
            </a:r>
          </a:p>
          <a:p>
            <a:pPr marL="0" indent="0" algn="just">
              <a:buNone/>
            </a:pPr>
            <a:endParaRPr lang="en-US" sz="2000" b="1" dirty="0">
              <a:solidFill>
                <a:srgbClr val="92D050"/>
              </a:solidFill>
              <a:latin typeface="Arial" panose="020B0604020202020204" pitchFamily="34" charset="0"/>
              <a:cs typeface="Arial" panose="020B0604020202020204" pitchFamily="34" charset="0"/>
            </a:endParaRPr>
          </a:p>
          <a:p>
            <a:pPr marL="0" indent="0" algn="just">
              <a:buNone/>
            </a:pPr>
            <a:endParaRPr lang="en-US" sz="2000" b="1" dirty="0">
              <a:solidFill>
                <a:srgbClr val="92D050"/>
              </a:solidFill>
              <a:latin typeface="Arial" panose="020B0604020202020204" pitchFamily="34" charset="0"/>
              <a:cs typeface="Arial" panose="020B0604020202020204" pitchFamily="34" charset="0"/>
            </a:endParaRPr>
          </a:p>
          <a:p>
            <a:pPr marL="0" indent="0" algn="just">
              <a:buNone/>
            </a:pPr>
            <a:endParaRPr lang="en-US" sz="2000" b="1" i="1" dirty="0">
              <a:solidFill>
                <a:srgbClr val="92D050"/>
              </a:solidFill>
              <a:latin typeface="Arial" panose="020B0604020202020204" pitchFamily="34" charset="0"/>
              <a:cs typeface="Arial" panose="020B0604020202020204" pitchFamily="34" charset="0"/>
            </a:endParaRPr>
          </a:p>
          <a:p>
            <a:pPr marL="0" indent="0" algn="just">
              <a:buNone/>
            </a:pPr>
            <a:endParaRPr lang="en-US" sz="1400" i="1" dirty="0">
              <a:solidFill>
                <a:srgbClr val="00B050"/>
              </a:solidFill>
              <a:latin typeface="Arial" panose="020B0604020202020204" pitchFamily="34" charset="0"/>
              <a:cs typeface="Arial" panose="020B0604020202020204" pitchFamily="34" charset="0"/>
            </a:endParaRPr>
          </a:p>
          <a:p>
            <a:pPr algn="just"/>
            <a:r>
              <a:rPr lang="en-US" sz="2000" b="1" dirty="0">
                <a:solidFill>
                  <a:srgbClr val="00B0F0"/>
                </a:solidFill>
                <a:latin typeface="Arial" panose="020B0604020202020204" pitchFamily="34" charset="0"/>
                <a:cs typeface="Arial" panose="020B0604020202020204" pitchFamily="34" charset="0"/>
              </a:rPr>
              <a:t>Reinforce the communication made by HCPs</a:t>
            </a:r>
          </a:p>
          <a:p>
            <a:pPr algn="just"/>
            <a:endParaRPr lang="en-US" sz="2000" b="1" dirty="0">
              <a:solidFill>
                <a:srgbClr val="00B0F0"/>
              </a:solidFill>
              <a:latin typeface="Arial" panose="020B0604020202020204" pitchFamily="34" charset="0"/>
              <a:cs typeface="Arial" panose="020B0604020202020204" pitchFamily="34" charset="0"/>
            </a:endParaRPr>
          </a:p>
          <a:p>
            <a:pPr algn="just"/>
            <a:endParaRPr lang="en-US" sz="2000" b="1" dirty="0">
              <a:solidFill>
                <a:srgbClr val="00B0F0"/>
              </a:solidFill>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b="1" dirty="0">
                <a:solidFill>
                  <a:srgbClr val="FF0000"/>
                </a:solidFill>
                <a:latin typeface="Arial" panose="020B0604020202020204" pitchFamily="34" charset="0"/>
                <a:cs typeface="Arial" panose="020B0604020202020204" pitchFamily="34" charset="0"/>
              </a:rPr>
              <a:t>Increase community engagement and multi-stakeholders’ collaboration</a:t>
            </a:r>
          </a:p>
          <a:p>
            <a:pPr marL="0" indent="0" algn="just">
              <a:buNone/>
            </a:pPr>
            <a:r>
              <a:rPr lang="en-US" sz="2000" b="1" dirty="0">
                <a:solidFill>
                  <a:srgbClr val="FF0000"/>
                </a:solidFill>
                <a:latin typeface="Arial" panose="020B0604020202020204" pitchFamily="34" charset="0"/>
                <a:cs typeface="Arial" panose="020B0604020202020204" pitchFamily="34" charset="0"/>
              </a:rPr>
              <a:t> (bottom-up)</a:t>
            </a:r>
            <a:endParaRPr lang="en-US" sz="1400" dirty="0">
              <a:latin typeface="Arial" panose="020B0604020202020204" pitchFamily="34" charset="0"/>
              <a:cs typeface="Arial" panose="020B0604020202020204" pitchFamily="34" charset="0"/>
            </a:endParaRPr>
          </a:p>
          <a:p>
            <a:endParaRPr lang="en-US" sz="1200" dirty="0"/>
          </a:p>
        </p:txBody>
      </p:sp>
      <p:sp>
        <p:nvSpPr>
          <p:cNvPr id="5" name="CasellaDiTesto 4">
            <a:extLst>
              <a:ext uri="{FF2B5EF4-FFF2-40B4-BE49-F238E27FC236}">
                <a16:creationId xmlns:a16="http://schemas.microsoft.com/office/drawing/2014/main" id="{35054A4B-F5AE-4B6E-90C7-8D400C02F4A5}"/>
              </a:ext>
            </a:extLst>
          </p:cNvPr>
          <p:cNvSpPr txBox="1"/>
          <p:nvPr/>
        </p:nvSpPr>
        <p:spPr>
          <a:xfrm>
            <a:off x="228600" y="132243"/>
            <a:ext cx="11596456" cy="584775"/>
          </a:xfrm>
          <a:prstGeom prst="rect">
            <a:avLst/>
          </a:prstGeom>
          <a:noFill/>
        </p:spPr>
        <p:txBody>
          <a:bodyPr wrap="square">
            <a:spAutoFit/>
          </a:bodyPr>
          <a:lstStyle/>
          <a:p>
            <a:pPr algn="ctr"/>
            <a:r>
              <a:rPr lang="en-US" sz="3200" b="1" dirty="0">
                <a:solidFill>
                  <a:schemeClr val="accent1">
                    <a:lumMod val="75000"/>
                  </a:schemeClr>
                </a:solidFill>
                <a:latin typeface="Arial" panose="020B0604020202020204" pitchFamily="34" charset="0"/>
                <a:cs typeface="Arial" panose="020B0604020202020204" pitchFamily="34" charset="0"/>
              </a:rPr>
              <a:t>P</a:t>
            </a:r>
            <a:r>
              <a:rPr lang="en-US" sz="3200" b="1" i="0" dirty="0">
                <a:solidFill>
                  <a:schemeClr val="accent1">
                    <a:lumMod val="75000"/>
                  </a:schemeClr>
                </a:solidFill>
                <a:effectLst/>
                <a:latin typeface="Arial" panose="020B0604020202020204" pitchFamily="34" charset="0"/>
                <a:cs typeface="Arial" panose="020B0604020202020204" pitchFamily="34" charset="0"/>
              </a:rPr>
              <a:t>roposals to improve the COMMUNICATION </a:t>
            </a:r>
            <a:r>
              <a:rPr lang="en-US" sz="3200" b="1" dirty="0">
                <a:solidFill>
                  <a:schemeClr val="accent1">
                    <a:lumMod val="75000"/>
                  </a:schemeClr>
                </a:solidFill>
                <a:latin typeface="Arial" panose="020B0604020202020204" pitchFamily="34" charset="0"/>
                <a:cs typeface="Arial" panose="020B0604020202020204" pitchFamily="34" charset="0"/>
              </a:rPr>
              <a:t>about</a:t>
            </a:r>
            <a:r>
              <a:rPr lang="en-US" sz="3200" b="1" i="0" dirty="0">
                <a:solidFill>
                  <a:schemeClr val="accent1">
                    <a:lumMod val="75000"/>
                  </a:schemeClr>
                </a:solidFill>
                <a:effectLst/>
                <a:latin typeface="Arial" panose="020B0604020202020204" pitchFamily="34" charset="0"/>
                <a:cs typeface="Arial" panose="020B0604020202020204" pitchFamily="34" charset="0"/>
              </a:rPr>
              <a:t> FLU</a:t>
            </a:r>
            <a:endParaRPr lang="it-IT" sz="3200" b="1" dirty="0">
              <a:solidFill>
                <a:schemeClr val="accent1">
                  <a:lumMod val="75000"/>
                </a:schemeClr>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D1F5943D-1E39-4A91-914A-A9D3A0D87141}"/>
              </a:ext>
            </a:extLst>
          </p:cNvPr>
          <p:cNvPicPr>
            <a:picLocks noChangeAspect="1"/>
          </p:cNvPicPr>
          <p:nvPr/>
        </p:nvPicPr>
        <p:blipFill>
          <a:blip r:embed="rId2"/>
          <a:stretch>
            <a:fillRect/>
          </a:stretch>
        </p:blipFill>
        <p:spPr>
          <a:xfrm>
            <a:off x="5083436" y="923033"/>
            <a:ext cx="2975591" cy="1831133"/>
          </a:xfrm>
          <a:prstGeom prst="rect">
            <a:avLst/>
          </a:prstGeom>
        </p:spPr>
      </p:pic>
      <p:pic>
        <p:nvPicPr>
          <p:cNvPr id="4" name="Immagine 3">
            <a:extLst>
              <a:ext uri="{FF2B5EF4-FFF2-40B4-BE49-F238E27FC236}">
                <a16:creationId xmlns:a16="http://schemas.microsoft.com/office/drawing/2014/main" id="{1D43239A-9F1C-496D-86F7-7415DC81BE93}"/>
              </a:ext>
            </a:extLst>
          </p:cNvPr>
          <p:cNvPicPr>
            <a:picLocks noChangeAspect="1"/>
          </p:cNvPicPr>
          <p:nvPr/>
        </p:nvPicPr>
        <p:blipFill>
          <a:blip r:embed="rId3"/>
          <a:stretch>
            <a:fillRect/>
          </a:stretch>
        </p:blipFill>
        <p:spPr>
          <a:xfrm>
            <a:off x="6319791" y="3105466"/>
            <a:ext cx="2975592" cy="1724835"/>
          </a:xfrm>
          <a:prstGeom prst="rect">
            <a:avLst/>
          </a:prstGeom>
        </p:spPr>
      </p:pic>
      <p:pic>
        <p:nvPicPr>
          <p:cNvPr id="6" name="Immagine 5">
            <a:extLst>
              <a:ext uri="{FF2B5EF4-FFF2-40B4-BE49-F238E27FC236}">
                <a16:creationId xmlns:a16="http://schemas.microsoft.com/office/drawing/2014/main" id="{A6E8C7E0-D0DB-48A3-9298-D0B8AD6B020A}"/>
              </a:ext>
            </a:extLst>
          </p:cNvPr>
          <p:cNvPicPr>
            <a:picLocks noChangeAspect="1"/>
          </p:cNvPicPr>
          <p:nvPr/>
        </p:nvPicPr>
        <p:blipFill rotWithShape="1">
          <a:blip r:embed="rId4"/>
          <a:srcRect l="10713" t="19892" r="13343" b="19368"/>
          <a:stretch/>
        </p:blipFill>
        <p:spPr>
          <a:xfrm>
            <a:off x="9502423" y="4101484"/>
            <a:ext cx="2322633" cy="2624274"/>
          </a:xfrm>
          <a:prstGeom prst="rect">
            <a:avLst/>
          </a:prstGeom>
        </p:spPr>
      </p:pic>
    </p:spTree>
    <p:extLst>
      <p:ext uri="{BB962C8B-B14F-4D97-AF65-F5344CB8AC3E}">
        <p14:creationId xmlns:p14="http://schemas.microsoft.com/office/powerpoint/2010/main" val="2924017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ccia in giù 5">
            <a:extLst>
              <a:ext uri="{FF2B5EF4-FFF2-40B4-BE49-F238E27FC236}">
                <a16:creationId xmlns:a16="http://schemas.microsoft.com/office/drawing/2014/main" id="{F1BDAA73-F3C0-442C-B52D-C79A1BF4046D}"/>
              </a:ext>
            </a:extLst>
          </p:cNvPr>
          <p:cNvSpPr/>
          <p:nvPr/>
        </p:nvSpPr>
        <p:spPr>
          <a:xfrm>
            <a:off x="6557769" y="1690688"/>
            <a:ext cx="408677" cy="31535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13F167D8-69DD-4BBC-A685-337EBF0ED84D}"/>
              </a:ext>
            </a:extLst>
          </p:cNvPr>
          <p:cNvSpPr>
            <a:spLocks noGrp="1"/>
          </p:cNvSpPr>
          <p:nvPr>
            <p:ph idx="1"/>
          </p:nvPr>
        </p:nvSpPr>
        <p:spPr/>
        <p:txBody>
          <a:bodyPr/>
          <a:lstStyle/>
          <a:p>
            <a:endParaRPr lang="it-IT"/>
          </a:p>
        </p:txBody>
      </p:sp>
      <p:pic>
        <p:nvPicPr>
          <p:cNvPr id="22530" name="Picture 2" descr="Forms response chart. Question title: As far as you are aware, in your country, civic associations and patient advocacy groups (PAGs) have been involved, by national institutions, in communicating the importance of this FLU vaccination campaign 2021-22:. Number of responses: 82 responses.">
            <a:extLst>
              <a:ext uri="{FF2B5EF4-FFF2-40B4-BE49-F238E27FC236}">
                <a16:creationId xmlns:a16="http://schemas.microsoft.com/office/drawing/2014/main" id="{79C54301-2C9E-4D6B-BC6E-AE24A5CF8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4" t="7199"/>
          <a:stretch/>
        </p:blipFill>
        <p:spPr bwMode="auto">
          <a:xfrm>
            <a:off x="132814" y="880970"/>
            <a:ext cx="11843574" cy="5125711"/>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112694BC-ED68-495A-A92D-707D72645991}"/>
              </a:ext>
            </a:extLst>
          </p:cNvPr>
          <p:cNvSpPr txBox="1">
            <a:spLocks noGrp="1"/>
          </p:cNvSpPr>
          <p:nvPr>
            <p:ph type="title"/>
          </p:nvPr>
        </p:nvSpPr>
        <p:spPr>
          <a:xfrm>
            <a:off x="1586203" y="299713"/>
            <a:ext cx="8349343" cy="381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accent1"/>
                </a:solidFill>
                <a:latin typeface="Arial" panose="020B0604020202020204" pitchFamily="34" charset="0"/>
                <a:ea typeface="+mn-ea"/>
                <a:cs typeface="Arial" panose="020B0604020202020204" pitchFamily="34" charset="0"/>
              </a:rPr>
              <a:t>ENGAGEMENT</a:t>
            </a:r>
          </a:p>
        </p:txBody>
      </p:sp>
      <p:sp>
        <p:nvSpPr>
          <p:cNvPr id="10" name="CasellaDiTesto 9">
            <a:extLst>
              <a:ext uri="{FF2B5EF4-FFF2-40B4-BE49-F238E27FC236}">
                <a16:creationId xmlns:a16="http://schemas.microsoft.com/office/drawing/2014/main" id="{FC2467E3-26D8-4D45-A85D-0B055AC29B89}"/>
              </a:ext>
            </a:extLst>
          </p:cNvPr>
          <p:cNvSpPr txBox="1"/>
          <p:nvPr/>
        </p:nvSpPr>
        <p:spPr>
          <a:xfrm>
            <a:off x="838200" y="5502391"/>
            <a:ext cx="10133045" cy="369332"/>
          </a:xfrm>
          <a:prstGeom prst="rect">
            <a:avLst/>
          </a:prstGeom>
          <a:noFill/>
          <a:ln>
            <a:solidFill>
              <a:schemeClr val="tx1"/>
            </a:solidFill>
          </a:ln>
        </p:spPr>
        <p:txBody>
          <a:bodyPr wrap="square">
            <a:spAutoFit/>
          </a:bodyPr>
          <a:lstStyle/>
          <a:p>
            <a:pPr algn="ctr"/>
            <a:r>
              <a:rPr lang="en-US" b="1" i="0" dirty="0">
                <a:solidFill>
                  <a:srgbClr val="0070C0"/>
                </a:solidFill>
                <a:effectLst/>
                <a:latin typeface="Roboto" panose="02000000000000000000" pitchFamily="2" charset="0"/>
              </a:rPr>
              <a:t>There has not been a big involvement of citizens' and patients' advocacy groups on this topic!</a:t>
            </a:r>
            <a:endParaRPr lang="it-IT" b="1" dirty="0">
              <a:solidFill>
                <a:srgbClr val="0070C0"/>
              </a:solidFill>
            </a:endParaRPr>
          </a:p>
        </p:txBody>
      </p:sp>
      <p:sp>
        <p:nvSpPr>
          <p:cNvPr id="7" name="CasellaDiTesto 6">
            <a:extLst>
              <a:ext uri="{FF2B5EF4-FFF2-40B4-BE49-F238E27FC236}">
                <a16:creationId xmlns:a16="http://schemas.microsoft.com/office/drawing/2014/main" id="{2BA62C0E-4404-4F7A-BFCC-00D16B780CBC}"/>
              </a:ext>
            </a:extLst>
          </p:cNvPr>
          <p:cNvSpPr txBox="1"/>
          <p:nvPr/>
        </p:nvSpPr>
        <p:spPr>
          <a:xfrm>
            <a:off x="10340506" y="5976355"/>
            <a:ext cx="1718680" cy="646331"/>
          </a:xfrm>
          <a:prstGeom prst="rect">
            <a:avLst/>
          </a:prstGeom>
          <a:solidFill>
            <a:schemeClr val="bg1"/>
          </a:solidFill>
        </p:spPr>
        <p:txBody>
          <a:bodyPr wrap="square" rtlCol="0">
            <a:spAutoFit/>
          </a:bodyPr>
          <a:lstStyle/>
          <a:p>
            <a:endParaRPr lang="it-IT" dirty="0"/>
          </a:p>
          <a:p>
            <a:endParaRPr lang="it-IT" dirty="0"/>
          </a:p>
        </p:txBody>
      </p:sp>
    </p:spTree>
    <p:extLst>
      <p:ext uri="{BB962C8B-B14F-4D97-AF65-F5344CB8AC3E}">
        <p14:creationId xmlns:p14="http://schemas.microsoft.com/office/powerpoint/2010/main" val="602437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ank You!, le 100 migliori grafiche gratuite su Freepik">
            <a:extLst>
              <a:ext uri="{FF2B5EF4-FFF2-40B4-BE49-F238E27FC236}">
                <a16:creationId xmlns:a16="http://schemas.microsoft.com/office/drawing/2014/main" id="{30690451-C5BE-4847-8094-391B10E65B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8080" y="116273"/>
            <a:ext cx="8509285" cy="662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20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10105" y="1300471"/>
            <a:ext cx="11771790" cy="1631216"/>
          </a:xfrm>
          <a:prstGeom prst="rect">
            <a:avLst/>
          </a:prstGeom>
          <a:noFill/>
        </p:spPr>
        <p:txBody>
          <a:bodyPr wrap="square" rtlCol="0">
            <a:spAutoFit/>
          </a:bodyPr>
          <a:lstStyle/>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it-IT" sz="2000" dirty="0">
              <a:latin typeface="Arial" panose="020B0604020202020204" pitchFamily="34" charset="0"/>
              <a:cs typeface="Arial" panose="020B0604020202020204" pitchFamily="34" charset="0"/>
            </a:endParaRPr>
          </a:p>
          <a:p>
            <a:endParaRPr lang="it-IT" sz="2000" dirty="0">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27625D4B-1099-44D6-9BBE-8957F6E0C92B}"/>
              </a:ext>
            </a:extLst>
          </p:cNvPr>
          <p:cNvPicPr>
            <a:picLocks noChangeAspect="1"/>
          </p:cNvPicPr>
          <p:nvPr/>
        </p:nvPicPr>
        <p:blipFill rotWithShape="1">
          <a:blip r:embed="rId2"/>
          <a:srcRect l="26505" t="28220" r="26311" b="14434"/>
          <a:stretch/>
        </p:blipFill>
        <p:spPr>
          <a:xfrm>
            <a:off x="985421" y="357326"/>
            <a:ext cx="8986204" cy="6143347"/>
          </a:xfrm>
          <a:prstGeom prst="rect">
            <a:avLst/>
          </a:prstGeom>
        </p:spPr>
      </p:pic>
    </p:spTree>
    <p:extLst>
      <p:ext uri="{BB962C8B-B14F-4D97-AF65-F5344CB8AC3E}">
        <p14:creationId xmlns:p14="http://schemas.microsoft.com/office/powerpoint/2010/main" val="2874358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44892" y="105229"/>
            <a:ext cx="9222377" cy="646331"/>
          </a:xfrm>
          <a:prstGeom prst="rect">
            <a:avLst/>
          </a:prstGeom>
          <a:noFill/>
        </p:spPr>
        <p:txBody>
          <a:bodyPr wrap="square" rtlCol="0">
            <a:spAutoFit/>
          </a:bodyPr>
          <a:lstStyle/>
          <a:p>
            <a:pPr algn="ctr"/>
            <a:r>
              <a:rPr lang="it-IT" sz="3600" b="1" dirty="0">
                <a:solidFill>
                  <a:srgbClr val="0070C0"/>
                </a:solidFill>
                <a:latin typeface="Arial" panose="020B0604020202020204" pitchFamily="34" charset="0"/>
                <a:cs typeface="Arial" panose="020B0604020202020204" pitchFamily="34" charset="0"/>
              </a:rPr>
              <a:t>TOPICS</a:t>
            </a:r>
            <a:endParaRPr lang="it-IT" dirty="0"/>
          </a:p>
        </p:txBody>
      </p:sp>
      <p:sp>
        <p:nvSpPr>
          <p:cNvPr id="5" name="CasellaDiTesto 4"/>
          <p:cNvSpPr txBox="1"/>
          <p:nvPr/>
        </p:nvSpPr>
        <p:spPr>
          <a:xfrm>
            <a:off x="264850" y="669608"/>
            <a:ext cx="11662299" cy="5940088"/>
          </a:xfrm>
          <a:prstGeom prst="rect">
            <a:avLst/>
          </a:prstGeom>
          <a:noFill/>
        </p:spPr>
        <p:txBody>
          <a:bodyPr wrap="square" rtlCol="0">
            <a:spAutoFit/>
          </a:bodyPr>
          <a:lstStyle/>
          <a:p>
            <a:pPr algn="just"/>
            <a:r>
              <a:rPr lang="en-US" sz="2000" dirty="0">
                <a:effectLst/>
                <a:latin typeface="Arial" panose="020B0604020202020204" pitchFamily="34" charset="0"/>
                <a:ea typeface="Calibri" panose="020F0502020204030204" pitchFamily="34" charset="0"/>
                <a:cs typeface="Arial" panose="020B0604020202020204" pitchFamily="34" charset="0"/>
              </a:rPr>
              <a:t>From the</a:t>
            </a:r>
          </a:p>
          <a:p>
            <a:pPr algn="just"/>
            <a:r>
              <a:rPr lang="en-US" sz="20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
              </a:rPr>
              <a:t>EU Commission’s key steps for effective vaccination strategies and vaccines deploymen</a:t>
            </a:r>
            <a:r>
              <a:rPr lang="en-US" sz="2000" u="sng" dirty="0">
                <a:solidFill>
                  <a:srgbClr val="0563C1"/>
                </a:solidFill>
                <a:latin typeface="Arial" panose="020B0604020202020204" pitchFamily="34" charset="0"/>
                <a:ea typeface="Calibri" panose="020F0502020204030204" pitchFamily="34" charset="0"/>
                <a:cs typeface="Arial" panose="020B0604020202020204" pitchFamily="34" charset="0"/>
              </a:rPr>
              <a:t>t</a:t>
            </a:r>
          </a:p>
          <a:p>
            <a:pPr algn="just"/>
            <a:endParaRPr lang="en-GB" sz="2000" dirty="0">
              <a:latin typeface="Arial" panose="020B0604020202020204" pitchFamily="34" charset="0"/>
              <a:cs typeface="Arial" panose="020B0604020202020204" pitchFamily="34" charset="0"/>
            </a:endParaRPr>
          </a:p>
          <a:p>
            <a:pPr algn="just"/>
            <a:r>
              <a:rPr lang="en-GB" sz="2000" b="1" dirty="0">
                <a:effectLst/>
                <a:latin typeface="Arial" panose="020B0604020202020204" pitchFamily="34" charset="0"/>
                <a:ea typeface="Calibri" panose="020F0502020204030204" pitchFamily="34" charset="0"/>
                <a:cs typeface="Arial" panose="020B0604020202020204" pitchFamily="34" charset="0"/>
              </a:rPr>
              <a:t>- </a:t>
            </a:r>
            <a:r>
              <a:rPr lang="en-GB"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RESOURCES </a:t>
            </a:r>
          </a:p>
          <a:p>
            <a:pPr algn="just"/>
            <a:r>
              <a:rPr lang="en-GB" sz="2000" b="1" dirty="0">
                <a:effectLst/>
                <a:latin typeface="Arial" panose="020B0604020202020204" pitchFamily="34" charset="0"/>
                <a:ea typeface="Calibri" panose="020F0502020204030204" pitchFamily="34" charset="0"/>
                <a:cs typeface="Arial" panose="020B0604020202020204" pitchFamily="34" charset="0"/>
              </a:rPr>
              <a:t>have sufficient resources to assure </a:t>
            </a:r>
            <a:r>
              <a:rPr lang="en-GB" sz="2000" dirty="0">
                <a:effectLst/>
                <a:latin typeface="Arial" panose="020B0604020202020204" pitchFamily="34" charset="0"/>
                <a:ea typeface="Calibri" panose="020F0502020204030204" pitchFamily="34" charset="0"/>
                <a:cs typeface="Arial" panose="020B0604020202020204" pitchFamily="34" charset="0"/>
              </a:rPr>
              <a:t>the capacity of vaccination services to deliver vaccines</a:t>
            </a:r>
          </a:p>
          <a:p>
            <a:pPr marL="342900" indent="-342900" algn="just">
              <a:buFontTx/>
              <a:buChar char="-"/>
            </a:pPr>
            <a:endParaRPr lang="en-GB" sz="2000" dirty="0">
              <a:latin typeface="Arial" panose="020B0604020202020204" pitchFamily="34" charset="0"/>
              <a:cs typeface="Arial" panose="020B0604020202020204" pitchFamily="34" charset="0"/>
            </a:endParaRPr>
          </a:p>
          <a:p>
            <a:pPr algn="just"/>
            <a:r>
              <a:rPr lang="en-GB" sz="2000" b="1" dirty="0">
                <a:effectLst/>
                <a:latin typeface="Arial" panose="020B0604020202020204" pitchFamily="34" charset="0"/>
                <a:ea typeface="Calibri" panose="020F0502020204030204" pitchFamily="34" charset="0"/>
                <a:cs typeface="Arial" panose="020B0604020202020204" pitchFamily="34" charset="0"/>
              </a:rPr>
              <a:t>- </a:t>
            </a:r>
            <a:r>
              <a:rPr lang="en-GB" sz="20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ACCESS </a:t>
            </a:r>
          </a:p>
          <a:p>
            <a:pPr algn="just"/>
            <a:r>
              <a:rPr lang="en-GB" sz="2000" b="1" dirty="0">
                <a:effectLst/>
                <a:latin typeface="Arial" panose="020B0604020202020204" pitchFamily="34" charset="0"/>
                <a:ea typeface="Calibri" panose="020F0502020204030204" pitchFamily="34" charset="0"/>
                <a:cs typeface="Arial" panose="020B0604020202020204" pitchFamily="34" charset="0"/>
              </a:rPr>
              <a:t>easy access </a:t>
            </a:r>
            <a:r>
              <a:rPr lang="en-GB" sz="2000" dirty="0">
                <a:effectLst/>
                <a:latin typeface="Arial" panose="020B0604020202020204" pitchFamily="34" charset="0"/>
                <a:ea typeface="Calibri" panose="020F0502020204030204" pitchFamily="34" charset="0"/>
                <a:cs typeface="Arial" panose="020B0604020202020204" pitchFamily="34" charset="0"/>
              </a:rPr>
              <a:t>to vaccines for target populations, both in terms of affordability and physical proximity and information. </a:t>
            </a:r>
          </a:p>
          <a:p>
            <a:pPr marL="342900" indent="-342900" algn="just">
              <a:buFontTx/>
              <a:buChar char="-"/>
            </a:pPr>
            <a:endParaRPr lang="en-GB" sz="2000" dirty="0">
              <a:latin typeface="Arial" panose="020B0604020202020204" pitchFamily="34" charset="0"/>
              <a:ea typeface="Calibri" panose="020F0502020204030204" pitchFamily="34" charset="0"/>
              <a:cs typeface="Arial" panose="020B0604020202020204" pitchFamily="34" charset="0"/>
            </a:endParaRPr>
          </a:p>
          <a:p>
            <a:pPr algn="just"/>
            <a:r>
              <a:rPr lang="en-GB" sz="2000" b="1" dirty="0">
                <a:effectLst/>
                <a:latin typeface="Arial" panose="020B0604020202020204" pitchFamily="34" charset="0"/>
                <a:ea typeface="Calibri" panose="020F0502020204030204" pitchFamily="34" charset="0"/>
                <a:cs typeface="Arial" panose="020B0604020202020204" pitchFamily="34" charset="0"/>
              </a:rPr>
              <a:t>- </a:t>
            </a:r>
            <a:r>
              <a:rPr lang="en-GB" sz="20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MONITORING</a:t>
            </a:r>
            <a:r>
              <a:rPr lang="en-GB" sz="20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p>
          <a:p>
            <a:pPr algn="just"/>
            <a:r>
              <a:rPr lang="en-GB" sz="2000" dirty="0">
                <a:effectLst/>
                <a:latin typeface="Arial" panose="020B0604020202020204" pitchFamily="34" charset="0"/>
                <a:ea typeface="Calibri" panose="020F0502020204030204" pitchFamily="34" charset="0"/>
                <a:cs typeface="Arial" panose="020B0604020202020204" pitchFamily="34" charset="0"/>
              </a:rPr>
              <a:t>ensure that </a:t>
            </a:r>
            <a:r>
              <a:rPr lang="en-GB" sz="2000" b="1" dirty="0">
                <a:effectLst/>
                <a:latin typeface="Arial" panose="020B0604020202020204" pitchFamily="34" charset="0"/>
                <a:ea typeface="Calibri" panose="020F0502020204030204" pitchFamily="34" charset="0"/>
                <a:cs typeface="Arial" panose="020B0604020202020204" pitchFamily="34" charset="0"/>
              </a:rPr>
              <a:t>Immunisation Information Systems </a:t>
            </a:r>
            <a:r>
              <a:rPr lang="en-GB" sz="2000" dirty="0">
                <a:effectLst/>
                <a:latin typeface="Arial" panose="020B0604020202020204" pitchFamily="34" charset="0"/>
                <a:ea typeface="Calibri" panose="020F0502020204030204" pitchFamily="34" charset="0"/>
                <a:cs typeface="Arial" panose="020B0604020202020204" pitchFamily="34" charset="0"/>
              </a:rPr>
              <a:t>and other vaccination registries are updated and ready to process vaccination data.</a:t>
            </a:r>
          </a:p>
          <a:p>
            <a:pPr marL="342900" indent="-342900" algn="just">
              <a:buFontTx/>
              <a:buChar char="-"/>
            </a:pPr>
            <a:endParaRPr lang="en-GB" sz="2000" dirty="0">
              <a:latin typeface="Arial" panose="020B0604020202020204" pitchFamily="34" charset="0"/>
              <a:cs typeface="Arial" panose="020B0604020202020204" pitchFamily="34" charset="0"/>
            </a:endParaRPr>
          </a:p>
          <a:p>
            <a:pPr algn="just"/>
            <a:r>
              <a:rPr lang="en-GB" sz="2000" b="1" dirty="0">
                <a:latin typeface="Arial" panose="020B0604020202020204" pitchFamily="34" charset="0"/>
                <a:cs typeface="Arial" panose="020B0604020202020204" pitchFamily="34" charset="0"/>
              </a:rPr>
              <a:t>- </a:t>
            </a:r>
            <a:r>
              <a:rPr lang="en-GB" sz="2000" b="1" dirty="0">
                <a:solidFill>
                  <a:schemeClr val="accent4"/>
                </a:solidFill>
                <a:latin typeface="Arial" panose="020B0604020202020204" pitchFamily="34" charset="0"/>
                <a:cs typeface="Arial" panose="020B0604020202020204" pitchFamily="34" charset="0"/>
              </a:rPr>
              <a:t>COMMUNICATION </a:t>
            </a:r>
          </a:p>
          <a:p>
            <a:pPr algn="just"/>
            <a:r>
              <a:rPr lang="en-GB" sz="2000" dirty="0">
                <a:latin typeface="Arial" panose="020B0604020202020204" pitchFamily="34" charset="0"/>
                <a:cs typeface="Arial" panose="020B0604020202020204" pitchFamily="34" charset="0"/>
              </a:rPr>
              <a:t>ensure </a:t>
            </a:r>
            <a:r>
              <a:rPr lang="en-GB" sz="2000" b="1" dirty="0">
                <a:latin typeface="Arial" panose="020B0604020202020204" pitchFamily="34" charset="0"/>
                <a:cs typeface="Arial" panose="020B0604020202020204" pitchFamily="34" charset="0"/>
              </a:rPr>
              <a:t>clear communication </a:t>
            </a:r>
            <a:r>
              <a:rPr lang="en-GB" sz="2000" dirty="0">
                <a:latin typeface="Arial" panose="020B0604020202020204" pitchFamily="34" charset="0"/>
                <a:cs typeface="Arial" panose="020B0604020202020204" pitchFamily="34" charset="0"/>
              </a:rPr>
              <a:t>on the benefits, risks and importance of vaccines, </a:t>
            </a:r>
          </a:p>
          <a:p>
            <a:pPr algn="just"/>
            <a:r>
              <a:rPr lang="en-GB" sz="2000" dirty="0">
                <a:latin typeface="Arial" panose="020B0604020202020204" pitchFamily="34" charset="0"/>
                <a:cs typeface="Arial" panose="020B0604020202020204" pitchFamily="34" charset="0"/>
              </a:rPr>
              <a:t>thus promoting public trust; </a:t>
            </a:r>
            <a:r>
              <a:rPr lang="en-US" sz="2000" dirty="0">
                <a:latin typeface="Arial" panose="020B0604020202020204" pitchFamily="34" charset="0"/>
                <a:cs typeface="Arial" panose="020B0604020202020204" pitchFamily="34" charset="0"/>
              </a:rPr>
              <a:t>tackling the misinformation and disinformation. </a:t>
            </a:r>
          </a:p>
          <a:p>
            <a:pPr algn="just"/>
            <a:endParaRPr lang="en-GB" sz="2000" b="1" dirty="0">
              <a:latin typeface="Arial" panose="020B0604020202020204" pitchFamily="34" charset="0"/>
              <a:cs typeface="Arial" panose="020B0604020202020204" pitchFamily="34" charset="0"/>
            </a:endParaRPr>
          </a:p>
          <a:p>
            <a:pPr algn="just"/>
            <a:r>
              <a:rPr lang="en-GB" sz="2000" b="1" dirty="0">
                <a:latin typeface="Arial" panose="020B0604020202020204" pitchFamily="34" charset="0"/>
                <a:cs typeface="Arial" panose="020B0604020202020204" pitchFamily="34" charset="0"/>
              </a:rPr>
              <a:t>    + GENERAL INFO on Concomitant deployment &amp; ENGAGEMENT of stakeholders </a:t>
            </a:r>
            <a:endParaRPr lang="it-I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46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39" y="111399"/>
            <a:ext cx="5125077" cy="3312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5809"/>
          <a:stretch/>
        </p:blipFill>
        <p:spPr bwMode="auto">
          <a:xfrm>
            <a:off x="136736" y="2609331"/>
            <a:ext cx="5197880" cy="41305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CasellaDiTesto 10">
            <a:extLst>
              <a:ext uri="{FF2B5EF4-FFF2-40B4-BE49-F238E27FC236}">
                <a16:creationId xmlns:a16="http://schemas.microsoft.com/office/drawing/2014/main" id="{E92C53B4-7A4D-46B8-BEA1-68BC5790D48B}"/>
              </a:ext>
            </a:extLst>
          </p:cNvPr>
          <p:cNvSpPr txBox="1"/>
          <p:nvPr/>
        </p:nvSpPr>
        <p:spPr>
          <a:xfrm>
            <a:off x="5539298" y="3599940"/>
            <a:ext cx="5676098" cy="255454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II Survey as</a:t>
            </a:r>
          </a:p>
          <a:p>
            <a:r>
              <a:rPr lang="en-US" sz="3200" b="1" dirty="0">
                <a:latin typeface="Arial" panose="020B0604020202020204" pitchFamily="34" charset="0"/>
                <a:cs typeface="Arial" panose="020B0604020202020204" pitchFamily="34" charset="0"/>
              </a:rPr>
              <a:t>an “online focus group”</a:t>
            </a:r>
            <a:r>
              <a:rPr lang="en-US" sz="3200" dirty="0">
                <a:latin typeface="Arial" panose="020B0604020202020204" pitchFamily="34" charset="0"/>
                <a:cs typeface="Arial" panose="020B0604020202020204" pitchFamily="34" charset="0"/>
              </a:rPr>
              <a:t> about</a:t>
            </a:r>
            <a:r>
              <a:rPr lang="en-US" sz="3200" b="1" dirty="0">
                <a:latin typeface="Arial" panose="020B0604020202020204" pitchFamily="34" charset="0"/>
                <a:cs typeface="Arial" panose="020B0604020202020204" pitchFamily="34" charset="0"/>
              </a:rPr>
              <a:t> FLU VACCINATION in times of Covid-19 vaccination</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616" y="111399"/>
            <a:ext cx="3865643" cy="2827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asellaDiTesto 7">
            <a:extLst>
              <a:ext uri="{FF2B5EF4-FFF2-40B4-BE49-F238E27FC236}">
                <a16:creationId xmlns:a16="http://schemas.microsoft.com/office/drawing/2014/main" id="{EEF62803-5973-4F3B-9DB9-E36FD7B45A2C}"/>
              </a:ext>
            </a:extLst>
          </p:cNvPr>
          <p:cNvSpPr txBox="1"/>
          <p:nvPr/>
        </p:nvSpPr>
        <p:spPr>
          <a:xfrm>
            <a:off x="9274630" y="1212923"/>
            <a:ext cx="2836618" cy="1200329"/>
          </a:xfrm>
          <a:prstGeom prst="rect">
            <a:avLst/>
          </a:prstGeom>
          <a:noFill/>
        </p:spPr>
        <p:txBody>
          <a:bodyPr wrap="square" rtlCol="0">
            <a:spAutoFit/>
          </a:bodyPr>
          <a:lstStyle/>
          <a:p>
            <a:r>
              <a:rPr lang="it-IT" sz="2400" b="1" i="1" dirty="0">
                <a:effectLst/>
                <a:latin typeface="Arial" panose="020B0604020202020204" pitchFamily="34" charset="0"/>
                <a:ea typeface="Calibri" panose="020F0502020204030204" pitchFamily="34" charset="0"/>
              </a:rPr>
              <a:t>From </a:t>
            </a:r>
          </a:p>
          <a:p>
            <a:r>
              <a:rPr lang="it-IT" sz="2400" b="1" i="1" dirty="0" err="1">
                <a:latin typeface="Arial" panose="020B0604020202020204" pitchFamily="34" charset="0"/>
                <a:ea typeface="Calibri" panose="020F0502020204030204" pitchFamily="34" charset="0"/>
              </a:rPr>
              <a:t>October</a:t>
            </a:r>
            <a:r>
              <a:rPr lang="it-IT" sz="2400" b="1" i="1" dirty="0">
                <a:latin typeface="Arial" panose="020B0604020202020204" pitchFamily="34" charset="0"/>
                <a:ea typeface="Calibri" panose="020F0502020204030204" pitchFamily="34" charset="0"/>
              </a:rPr>
              <a:t> </a:t>
            </a:r>
            <a:r>
              <a:rPr lang="it-IT" sz="2400" b="1" i="1" dirty="0">
                <a:effectLst/>
                <a:latin typeface="Arial" panose="020B0604020202020204" pitchFamily="34" charset="0"/>
                <a:ea typeface="Calibri" panose="020F0502020204030204" pitchFamily="34" charset="0"/>
              </a:rPr>
              <a:t>2021 </a:t>
            </a:r>
          </a:p>
          <a:p>
            <a:r>
              <a:rPr lang="it-IT" sz="2400" b="1" i="1" dirty="0">
                <a:effectLst/>
                <a:latin typeface="Arial" panose="020B0604020202020204" pitchFamily="34" charset="0"/>
                <a:ea typeface="Calibri" panose="020F0502020204030204" pitchFamily="34" charset="0"/>
              </a:rPr>
              <a:t>to November 2021</a:t>
            </a:r>
            <a:endParaRPr lang="it-IT" sz="2400" b="1" i="1" dirty="0"/>
          </a:p>
        </p:txBody>
      </p:sp>
      <p:pic>
        <p:nvPicPr>
          <p:cNvPr id="9" name="Immagine 8">
            <a:extLst>
              <a:ext uri="{FF2B5EF4-FFF2-40B4-BE49-F238E27FC236}">
                <a16:creationId xmlns:a16="http://schemas.microsoft.com/office/drawing/2014/main" id="{E4737F11-C2DA-4251-9591-576A54E83A2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782884" y="111399"/>
            <a:ext cx="1353618" cy="1414476"/>
          </a:xfrm>
          <a:prstGeom prst="rect">
            <a:avLst/>
          </a:prstGeom>
        </p:spPr>
      </p:pic>
    </p:spTree>
    <p:extLst>
      <p:ext uri="{BB962C8B-B14F-4D97-AF65-F5344CB8AC3E}">
        <p14:creationId xmlns:p14="http://schemas.microsoft.com/office/powerpoint/2010/main" val="153478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DCA45BCB-4362-4CF9-8E57-2E466C82D80C}"/>
              </a:ext>
            </a:extLst>
          </p:cNvPr>
          <p:cNvSpPr/>
          <p:nvPr/>
        </p:nvSpPr>
        <p:spPr>
          <a:xfrm>
            <a:off x="2849336" y="2447925"/>
            <a:ext cx="6723872" cy="35197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noFill/>
            </a:endParaRPr>
          </a:p>
        </p:txBody>
      </p:sp>
      <p:sp>
        <p:nvSpPr>
          <p:cNvPr id="10" name="CasellaDiTesto 9">
            <a:extLst>
              <a:ext uri="{FF2B5EF4-FFF2-40B4-BE49-F238E27FC236}">
                <a16:creationId xmlns:a16="http://schemas.microsoft.com/office/drawing/2014/main" id="{3CCD76FF-84F2-471F-8211-D69853E2FBD8}"/>
              </a:ext>
            </a:extLst>
          </p:cNvPr>
          <p:cNvSpPr txBox="1"/>
          <p:nvPr/>
        </p:nvSpPr>
        <p:spPr>
          <a:xfrm>
            <a:off x="1582202" y="152401"/>
            <a:ext cx="8933398" cy="707886"/>
          </a:xfrm>
          <a:prstGeom prst="rect">
            <a:avLst/>
          </a:prstGeom>
          <a:noFill/>
        </p:spPr>
        <p:txBody>
          <a:bodyPr wrap="square" rtlCol="0">
            <a:spAutoFit/>
          </a:bodyPr>
          <a:lstStyle/>
          <a:p>
            <a:pPr algn="ctr"/>
            <a:r>
              <a:rPr lang="en-US" sz="4000" b="1" spc="-10" dirty="0">
                <a:solidFill>
                  <a:schemeClr val="accent1">
                    <a:lumMod val="75000"/>
                  </a:schemeClr>
                </a:solidFill>
                <a:latin typeface="Arial" panose="020B0604020202020204" pitchFamily="34" charset="0"/>
                <a:cs typeface="Arial" panose="020B0604020202020204" pitchFamily="34" charset="0"/>
              </a:rPr>
              <a:t>II EU online survey (Oct/Nov 2021) </a:t>
            </a:r>
            <a:endParaRPr lang="it-IT" sz="4000" b="1" spc="-10" dirty="0">
              <a:solidFill>
                <a:schemeClr val="accent1">
                  <a:lumMod val="75000"/>
                </a:schemeClr>
              </a:solidFill>
              <a:latin typeface="Arial" panose="020B0604020202020204" pitchFamily="34" charset="0"/>
              <a:cs typeface="Arial" panose="020B0604020202020204" pitchFamily="34" charset="0"/>
            </a:endParaRPr>
          </a:p>
        </p:txBody>
      </p:sp>
      <p:sp>
        <p:nvSpPr>
          <p:cNvPr id="2" name="Rettangolo 1"/>
          <p:cNvSpPr/>
          <p:nvPr/>
        </p:nvSpPr>
        <p:spPr>
          <a:xfrm>
            <a:off x="3200400" y="2610167"/>
            <a:ext cx="6076950" cy="320126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400" b="1" dirty="0">
                <a:solidFill>
                  <a:schemeClr val="accent1">
                    <a:lumMod val="75000"/>
                  </a:schemeClr>
                </a:solidFill>
                <a:latin typeface="Arial" panose="020B0604020202020204" pitchFamily="34" charset="0"/>
                <a:cs typeface="Arial" panose="020B0604020202020204" pitchFamily="34" charset="0"/>
              </a:rPr>
              <a:t>33 national PAGs (Patients Advocacy Groups) and citizens’ organizations</a:t>
            </a:r>
          </a:p>
          <a:p>
            <a:pPr marL="285750" indent="-285750">
              <a:buFont typeface="Arial" panose="020B0604020202020204" pitchFamily="34" charset="0"/>
              <a:buChar char="•"/>
            </a:pPr>
            <a:r>
              <a:rPr lang="en-US" sz="24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35 national h</a:t>
            </a:r>
            <a:r>
              <a:rPr lang="en-US" sz="2400" b="1" dirty="0">
                <a:solidFill>
                  <a:srgbClr val="FFC000"/>
                </a:solidFill>
                <a:latin typeface="Arial" panose="020B0604020202020204" pitchFamily="34" charset="0"/>
                <a:cs typeface="Arial" panose="020B0604020202020204" pitchFamily="34" charset="0"/>
              </a:rPr>
              <a:t>ealthcare professionals</a:t>
            </a:r>
          </a:p>
          <a:p>
            <a:endParaRPr lang="en-US" sz="2400" b="1" dirty="0">
              <a:solidFill>
                <a:srgbClr val="00B05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13 national health institutions dealing with vaccination </a:t>
            </a:r>
          </a:p>
          <a:p>
            <a:pPr marL="285750" indent="-285750">
              <a:buFont typeface="Arial" panose="020B0604020202020204" pitchFamily="34" charset="0"/>
              <a:buChar char="•"/>
            </a:pPr>
            <a:endParaRPr lang="en-US" sz="24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+ 1 </a:t>
            </a:r>
            <a: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t>P</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harmaceutical company </a:t>
            </a:r>
            <a:endParaRPr lang="it-IT"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ttangolo 2"/>
          <p:cNvSpPr/>
          <p:nvPr/>
        </p:nvSpPr>
        <p:spPr>
          <a:xfrm>
            <a:off x="765050" y="3919008"/>
            <a:ext cx="1026428"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  by</a:t>
            </a:r>
          </a:p>
        </p:txBody>
      </p:sp>
      <p:sp>
        <p:nvSpPr>
          <p:cNvPr id="5" name="Freccia a destra 4"/>
          <p:cNvSpPr/>
          <p:nvPr/>
        </p:nvSpPr>
        <p:spPr>
          <a:xfrm flipV="1">
            <a:off x="1688841" y="3976589"/>
            <a:ext cx="762000" cy="346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7F3500E4-719A-4CE5-9106-4A37E795D318}"/>
              </a:ext>
            </a:extLst>
          </p:cNvPr>
          <p:cNvSpPr txBox="1"/>
          <p:nvPr/>
        </p:nvSpPr>
        <p:spPr>
          <a:xfrm>
            <a:off x="268521" y="1194204"/>
            <a:ext cx="11560760" cy="919804"/>
          </a:xfrm>
          <a:prstGeom prst="rect">
            <a:avLst/>
          </a:prstGeom>
          <a:noFill/>
        </p:spPr>
        <p:txBody>
          <a:bodyPr wrap="square">
            <a:spAutoFit/>
          </a:bodyPr>
          <a:lstStyle/>
          <a:p>
            <a:pPr algn="ctr">
              <a:lnSpc>
                <a:spcPct val="107000"/>
              </a:lnSpc>
              <a:spcAft>
                <a:spcPts val="800"/>
              </a:spcAft>
            </a:pPr>
            <a:r>
              <a:rPr lang="en-US" sz="2800" b="1" dirty="0">
                <a:latin typeface="Arial" panose="020B0604020202020204" pitchFamily="34" charset="0"/>
                <a:cs typeface="Arial" panose="020B0604020202020204" pitchFamily="34" charset="0"/>
              </a:rPr>
              <a:t>RECEIVED: 82 answers from 23 countries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most of them from Belgium, France, Ireland, Italy, Malta, Portugal, Romania, Spain, UK...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372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rms response chart. Question title: 1) When did COVID-19 booster vaccine campaign start in your country?. Number of responses: 82 responses.">
            <a:extLst>
              <a:ext uri="{FF2B5EF4-FFF2-40B4-BE49-F238E27FC236}">
                <a16:creationId xmlns:a16="http://schemas.microsoft.com/office/drawing/2014/main" id="{94E5A422-5818-4976-A4BD-2DFF0D1CC8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2" r="5845"/>
          <a:stretch/>
        </p:blipFill>
        <p:spPr bwMode="auto">
          <a:xfrm>
            <a:off x="99153" y="866102"/>
            <a:ext cx="6129225" cy="27845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6" name="Picture 12" descr="Forms response chart. Question title: When did 2021/22 INFLUENZA vaccination campaign start in your country?. Number of responses: 82 responses.">
            <a:extLst>
              <a:ext uri="{FF2B5EF4-FFF2-40B4-BE49-F238E27FC236}">
                <a16:creationId xmlns:a16="http://schemas.microsoft.com/office/drawing/2014/main" id="{A1546174-BDA4-447E-AC2A-9C8D87682E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7" r="9384"/>
          <a:stretch/>
        </p:blipFill>
        <p:spPr bwMode="auto">
          <a:xfrm>
            <a:off x="5546097" y="2249791"/>
            <a:ext cx="6481436" cy="308564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Forms response chart. Question title: 1) When did extended COVID-19 vaccine programme (3rd dose) start in your country?. Number of responses: 82 responses.">
            <a:extLst>
              <a:ext uri="{FF2B5EF4-FFF2-40B4-BE49-F238E27FC236}">
                <a16:creationId xmlns:a16="http://schemas.microsoft.com/office/drawing/2014/main" id="{340A0955-3238-44B7-83D5-3FD0D339C8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169"/>
          <a:stretch/>
        </p:blipFill>
        <p:spPr bwMode="auto">
          <a:xfrm>
            <a:off x="99153" y="3879728"/>
            <a:ext cx="5881769" cy="27242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72E49C7-D610-4C00-A280-12EC7B2EA35B}"/>
              </a:ext>
            </a:extLst>
          </p:cNvPr>
          <p:cNvSpPr txBox="1"/>
          <p:nvPr/>
        </p:nvSpPr>
        <p:spPr>
          <a:xfrm>
            <a:off x="6340464" y="1145268"/>
            <a:ext cx="5154850" cy="646331"/>
          </a:xfrm>
          <a:prstGeom prst="rect">
            <a:avLst/>
          </a:prstGeom>
          <a:noFill/>
        </p:spPr>
        <p:txBody>
          <a:bodyPr wrap="square" rtlCol="0">
            <a:spAutoFit/>
          </a:bodyPr>
          <a:lstStyle/>
          <a:p>
            <a:r>
              <a:rPr lang="it-IT" b="1" dirty="0"/>
              <a:t>= </a:t>
            </a:r>
            <a:r>
              <a:rPr lang="it-IT" b="1" dirty="0" err="1"/>
              <a:t>confusion</a:t>
            </a:r>
            <a:r>
              <a:rPr lang="it-IT" b="1" dirty="0"/>
              <a:t> and </a:t>
            </a:r>
            <a:r>
              <a:rPr lang="it-IT" b="1" dirty="0" err="1"/>
              <a:t>differences</a:t>
            </a:r>
            <a:r>
              <a:rPr lang="it-IT" b="1" dirty="0"/>
              <a:t> </a:t>
            </a:r>
            <a:r>
              <a:rPr lang="it-IT" b="1" dirty="0" err="1"/>
              <a:t>among</a:t>
            </a:r>
            <a:r>
              <a:rPr lang="it-IT" b="1" dirty="0"/>
              <a:t> </a:t>
            </a:r>
            <a:r>
              <a:rPr lang="it-IT" b="1" dirty="0" err="1"/>
              <a:t>dates</a:t>
            </a:r>
            <a:r>
              <a:rPr lang="it-IT" b="1" dirty="0"/>
              <a:t>, </a:t>
            </a:r>
            <a:r>
              <a:rPr lang="en-US" sz="1800" b="1" dirty="0">
                <a:effectLst/>
                <a:latin typeface="Calibri" panose="020F0502020204030204" pitchFamily="34" charset="0"/>
                <a:ea typeface="Calibri" panose="020F0502020204030204" pitchFamily="34" charset="0"/>
              </a:rPr>
              <a:t>3</a:t>
            </a:r>
            <a:r>
              <a:rPr lang="en-US" sz="1800" b="1" baseline="30000" dirty="0">
                <a:effectLst/>
                <a:latin typeface="Calibri" panose="020F0502020204030204" pitchFamily="34" charset="0"/>
                <a:ea typeface="Calibri" panose="020F0502020204030204" pitchFamily="34" charset="0"/>
              </a:rPr>
              <a:t>rd</a:t>
            </a:r>
            <a:r>
              <a:rPr lang="it-IT" b="1" dirty="0"/>
              <a:t> dose, booster, </a:t>
            </a:r>
            <a:r>
              <a:rPr lang="it-IT" b="1" dirty="0" err="1"/>
              <a:t>also</a:t>
            </a:r>
            <a:r>
              <a:rPr lang="it-IT" b="1" dirty="0"/>
              <a:t> </a:t>
            </a:r>
            <a:r>
              <a:rPr lang="it-IT" b="1" dirty="0" err="1"/>
              <a:t>within</a:t>
            </a:r>
            <a:r>
              <a:rPr lang="it-IT" b="1" dirty="0"/>
              <a:t> the </a:t>
            </a:r>
            <a:r>
              <a:rPr lang="it-IT" b="1" dirty="0" err="1"/>
              <a:t>same</a:t>
            </a:r>
            <a:r>
              <a:rPr lang="it-IT" b="1" dirty="0"/>
              <a:t> country</a:t>
            </a:r>
          </a:p>
        </p:txBody>
      </p:sp>
      <p:sp>
        <p:nvSpPr>
          <p:cNvPr id="17" name="CasellaDiTesto 16">
            <a:extLst>
              <a:ext uri="{FF2B5EF4-FFF2-40B4-BE49-F238E27FC236}">
                <a16:creationId xmlns:a16="http://schemas.microsoft.com/office/drawing/2014/main" id="{CE64BDEE-F4C2-4673-B401-3F51CEC6149F}"/>
              </a:ext>
            </a:extLst>
          </p:cNvPr>
          <p:cNvSpPr txBox="1"/>
          <p:nvPr/>
        </p:nvSpPr>
        <p:spPr>
          <a:xfrm>
            <a:off x="1582202" y="152401"/>
            <a:ext cx="8933398" cy="707886"/>
          </a:xfrm>
          <a:prstGeom prst="rect">
            <a:avLst/>
          </a:prstGeom>
          <a:noFill/>
        </p:spPr>
        <p:txBody>
          <a:bodyPr wrap="square" rtlCol="0">
            <a:spAutoFit/>
          </a:bodyPr>
          <a:lstStyle/>
          <a:p>
            <a:pPr algn="ctr"/>
            <a:r>
              <a:rPr lang="en-US" sz="4000" b="1" spc="-10" dirty="0">
                <a:solidFill>
                  <a:schemeClr val="accent1">
                    <a:lumMod val="75000"/>
                  </a:schemeClr>
                </a:solidFill>
                <a:latin typeface="Arial" panose="020B0604020202020204" pitchFamily="34" charset="0"/>
                <a:cs typeface="Arial" panose="020B0604020202020204" pitchFamily="34" charset="0"/>
              </a:rPr>
              <a:t>When did the campaigns start?</a:t>
            </a:r>
            <a:endParaRPr lang="it-IT" sz="4000" b="1" spc="-1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20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ms response chart. Question title: As far as you are aware, in your country, health authorities published recommendations on simultaneous administration of COVID-19 and influenza vaccines to simplify the vaccination process?. Number of responses: 82 responses.">
            <a:extLst>
              <a:ext uri="{FF2B5EF4-FFF2-40B4-BE49-F238E27FC236}">
                <a16:creationId xmlns:a16="http://schemas.microsoft.com/office/drawing/2014/main" id="{405AFFF6-EEFF-432B-847C-7ACBA2587D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9" r="2682"/>
          <a:stretch/>
        </p:blipFill>
        <p:spPr bwMode="auto">
          <a:xfrm>
            <a:off x="121298" y="413942"/>
            <a:ext cx="8808097" cy="399943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Forms response chart. Question title: Are COVID-19 booster vaccines and INFLUENZA vaccines being given to certain groups at the same time?. Number of responses: 82 responses.">
            <a:extLst>
              <a:ext uri="{FF2B5EF4-FFF2-40B4-BE49-F238E27FC236}">
                <a16:creationId xmlns:a16="http://schemas.microsoft.com/office/drawing/2014/main" id="{432D77CA-F92D-4FA3-AFAF-636766F666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2" r="4263"/>
          <a:stretch/>
        </p:blipFill>
        <p:spPr bwMode="auto">
          <a:xfrm>
            <a:off x="4149012" y="2911150"/>
            <a:ext cx="7921689" cy="38384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EF44EA12-CF05-494B-9FD5-91FAE9048F91}"/>
              </a:ext>
            </a:extLst>
          </p:cNvPr>
          <p:cNvSpPr txBox="1"/>
          <p:nvPr/>
        </p:nvSpPr>
        <p:spPr>
          <a:xfrm>
            <a:off x="9078685" y="257695"/>
            <a:ext cx="2773003" cy="2554545"/>
          </a:xfrm>
          <a:prstGeom prst="rect">
            <a:avLst/>
          </a:prstGeom>
          <a:noFill/>
          <a:ln w="19050">
            <a:solidFill>
              <a:srgbClr val="0070C0"/>
            </a:solidFill>
          </a:ln>
        </p:spPr>
        <p:txBody>
          <a:bodyPr wrap="square" rtlCol="0">
            <a:spAutoFit/>
          </a:bodyPr>
          <a:lstStyle/>
          <a:p>
            <a:pPr algn="ctr"/>
            <a:r>
              <a:rPr lang="en-US" sz="4000" b="1" spc="-10" dirty="0">
                <a:solidFill>
                  <a:schemeClr val="accent1">
                    <a:lumMod val="75000"/>
                  </a:schemeClr>
                </a:solidFill>
                <a:latin typeface="Arial" panose="020B0604020202020204" pitchFamily="34" charset="0"/>
                <a:cs typeface="Arial" panose="020B0604020202020204" pitchFamily="34" charset="0"/>
              </a:rPr>
              <a:t>Co-administration Covid-flu</a:t>
            </a:r>
            <a:endParaRPr lang="it-IT" sz="4000" b="1" spc="-1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93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7F997F5-A910-4C8D-9D06-3F08F4336C8C}"/>
              </a:ext>
            </a:extLst>
          </p:cNvPr>
          <p:cNvSpPr>
            <a:spLocks noGrp="1"/>
          </p:cNvSpPr>
          <p:nvPr>
            <p:ph idx="1"/>
          </p:nvPr>
        </p:nvSpPr>
        <p:spPr/>
        <p:txBody>
          <a:bodyPr/>
          <a:lstStyle/>
          <a:p>
            <a:endParaRPr lang="it-IT"/>
          </a:p>
        </p:txBody>
      </p:sp>
      <p:pic>
        <p:nvPicPr>
          <p:cNvPr id="3074" name="Picture 2" descr="Forms response chart. Question title: Has the 2021 COVID-19 booster/ extended vaccine programme disrupted or delayed the deployment of the annual influenza vaccination programme?. Number of responses: 82 responses.">
            <a:extLst>
              <a:ext uri="{FF2B5EF4-FFF2-40B4-BE49-F238E27FC236}">
                <a16:creationId xmlns:a16="http://schemas.microsoft.com/office/drawing/2014/main" id="{64679A63-884A-460C-8413-AAC2780D7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99" y="1310169"/>
            <a:ext cx="11674868" cy="5294735"/>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4">
            <a:extLst>
              <a:ext uri="{FF2B5EF4-FFF2-40B4-BE49-F238E27FC236}">
                <a16:creationId xmlns:a16="http://schemas.microsoft.com/office/drawing/2014/main" id="{D94646BD-22D2-4DFB-BEF7-AD0BC2840163}"/>
              </a:ext>
            </a:extLst>
          </p:cNvPr>
          <p:cNvSpPr txBox="1">
            <a:spLocks noGrp="1"/>
          </p:cNvSpPr>
          <p:nvPr>
            <p:ph type="title"/>
          </p:nvPr>
        </p:nvSpPr>
        <p:spPr>
          <a:xfrm>
            <a:off x="576943" y="357871"/>
            <a:ext cx="10515600" cy="646331"/>
          </a:xfrm>
          <a:prstGeom prst="rect">
            <a:avLst/>
          </a:prstGeom>
          <a:noFill/>
        </p:spPr>
        <p:txBody>
          <a:bodyPr wrap="square" rtlCol="0">
            <a:spAutoFit/>
          </a:bodyPr>
          <a:lstStyle/>
          <a:p>
            <a:pPr algn="ctr"/>
            <a:r>
              <a:rPr lang="en-US" sz="4000" b="1" spc="-10" dirty="0">
                <a:solidFill>
                  <a:schemeClr val="accent1">
                    <a:lumMod val="75000"/>
                  </a:schemeClr>
                </a:solidFill>
                <a:latin typeface="Arial" panose="020B0604020202020204" pitchFamily="34" charset="0"/>
                <a:cs typeface="Arial" panose="020B0604020202020204" pitchFamily="34" charset="0"/>
              </a:rPr>
              <a:t>Any delay for the FLU campaign?...NO</a:t>
            </a:r>
            <a:endParaRPr lang="it-IT" sz="4000" b="1" spc="-1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78941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29470</TotalTime>
  <Words>948</Words>
  <Application>Microsoft Office PowerPoint</Application>
  <PresentationFormat>Widescreen</PresentationFormat>
  <Paragraphs>180</Paragraphs>
  <Slides>29</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29</vt:i4>
      </vt:variant>
    </vt:vector>
  </HeadingPairs>
  <TitlesOfParts>
    <vt:vector size="37" baseType="lpstr">
      <vt:lpstr>Arial</vt:lpstr>
      <vt:lpstr>Arial</vt:lpstr>
      <vt:lpstr>Calibri</vt:lpstr>
      <vt:lpstr>Calibri Light</vt:lpstr>
      <vt:lpstr>Google Sans</vt:lpstr>
      <vt:lpstr>inherit</vt:lpstr>
      <vt:lpstr>Roboto</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Any delay for the FLU campaign?...NO</vt:lpstr>
      <vt:lpstr>Prioritization of at-risk groups for FLU </vt:lpstr>
      <vt:lpstr>Presentazione standard di PowerPoint</vt:lpstr>
      <vt:lpstr>Presentazione standard di PowerPoint</vt:lpstr>
      <vt:lpstr>SUPPLY </vt:lpstr>
      <vt:lpstr>- very well for funded vaccines  - enough for investing in HCPs training and communication on vaccination - quite bad for new workforce (for the administration of vaccines) recruitments  -quite bad for investment in healthcare infrastructure - bad for planning to progressively invest in life-course immunization  (but many answers are I don't know!) </vt:lpstr>
      <vt:lpstr>Presentazione standard di PowerPoint</vt:lpstr>
      <vt:lpstr>What are your main proposals to facilitate overcoming RESOURCES problems related to FLU Vaccination?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COMMUNICATION</vt:lpstr>
      <vt:lpstr>COMMUNICATION</vt:lpstr>
      <vt:lpstr>COMMUNICATION</vt:lpstr>
      <vt:lpstr>Presentazione standard di PowerPoint</vt:lpstr>
      <vt:lpstr>ENGAGEMENT</vt:lpstr>
      <vt:lpstr>Presentazione standard di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lorenzo blasina</dc:creator>
  <cp:lastModifiedBy>Daniela Quaggia ACN</cp:lastModifiedBy>
  <cp:revision>310</cp:revision>
  <dcterms:created xsi:type="dcterms:W3CDTF">2021-04-27T14:18:32Z</dcterms:created>
  <dcterms:modified xsi:type="dcterms:W3CDTF">2021-12-17T06:02:47Z</dcterms:modified>
</cp:coreProperties>
</file>