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91" r:id="rId3"/>
    <p:sldId id="293" r:id="rId4"/>
    <p:sldId id="295" r:id="rId5"/>
    <p:sldId id="320" r:id="rId6"/>
    <p:sldId id="321" r:id="rId7"/>
    <p:sldId id="373" r:id="rId8"/>
    <p:sldId id="323" r:id="rId9"/>
    <p:sldId id="365" r:id="rId10"/>
    <p:sldId id="341" r:id="rId11"/>
    <p:sldId id="324" r:id="rId12"/>
    <p:sldId id="340" r:id="rId13"/>
    <p:sldId id="338" r:id="rId14"/>
    <p:sldId id="346" r:id="rId15"/>
    <p:sldId id="348" r:id="rId16"/>
    <p:sldId id="325" r:id="rId17"/>
    <p:sldId id="372" r:id="rId18"/>
    <p:sldId id="370" r:id="rId19"/>
    <p:sldId id="361" r:id="rId20"/>
    <p:sldId id="368" r:id="rId21"/>
    <p:sldId id="369" r:id="rId22"/>
    <p:sldId id="357" r:id="rId2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7786C-9173-4A33-937A-D072E0C6C288}" v="3" dt="2020-05-18T13:55:47.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43" autoAdjust="0"/>
    <p:restoredTop sz="99144" autoAdjust="0"/>
  </p:normalViewPr>
  <p:slideViewPr>
    <p:cSldViewPr>
      <p:cViewPr>
        <p:scale>
          <a:sx n="107" d="100"/>
          <a:sy n="107" d="100"/>
        </p:scale>
        <p:origin x="-16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327786C-9173-4A33-937A-D072E0C6C288}"/>
    <pc:docChg chg="modSld">
      <pc:chgData name="" userId="" providerId="" clId="Web-{A327786C-9173-4A33-937A-D072E0C6C288}" dt="2020-05-18T13:55:49.862" v="2"/>
      <pc:docMkLst>
        <pc:docMk/>
      </pc:docMkLst>
      <pc:sldChg chg="addSp delSp">
        <pc:chgData name="" userId="" providerId="" clId="Web-{A327786C-9173-4A33-937A-D072E0C6C288}" dt="2020-05-18T13:55:49.862" v="2"/>
        <pc:sldMkLst>
          <pc:docMk/>
          <pc:sldMk cId="3396122660" sldId="338"/>
        </pc:sldMkLst>
        <pc:picChg chg="add del">
          <ac:chgData name="" userId="" providerId="" clId="Web-{A327786C-9173-4A33-937A-D072E0C6C288}" dt="2020-05-18T13:55:49.862" v="2"/>
          <ac:picMkLst>
            <pc:docMk/>
            <pc:sldMk cId="3396122660" sldId="338"/>
            <ac:picMk id="3" creationId="{358CA74E-4950-4C1F-A7CA-C57605B60B65}"/>
          </ac:picMkLst>
        </pc:picChg>
      </pc:sldChg>
      <pc:sldChg chg="modSp">
        <pc:chgData name="" userId="" providerId="" clId="Web-{A327786C-9173-4A33-937A-D072E0C6C288}" dt="2020-05-18T13:53:26.987" v="0" actId="1076"/>
        <pc:sldMkLst>
          <pc:docMk/>
          <pc:sldMk cId="3724276722" sldId="341"/>
        </pc:sldMkLst>
        <pc:picChg chg="mod">
          <ac:chgData name="" userId="" providerId="" clId="Web-{A327786C-9173-4A33-937A-D072E0C6C288}" dt="2020-05-18T13:53:26.987" v="0" actId="1076"/>
          <ac:picMkLst>
            <pc:docMk/>
            <pc:sldMk cId="3724276722" sldId="341"/>
            <ac:picMk id="5"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EFE19-1B1C-4B8D-9113-4B73F8DA4C77}"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it-IT"/>
        </a:p>
      </dgm:t>
    </dgm:pt>
    <dgm:pt modelId="{A8F37198-583D-48AB-8C4E-B1C5C7B41D4F}">
      <dgm:prSet phldrT="[Testo]"/>
      <dgm:spPr/>
      <dgm:t>
        <a:bodyPr/>
        <a:lstStyle/>
        <a:p>
          <a:r>
            <a:rPr lang="it-IT" dirty="0" err="1"/>
            <a:t>Cittadinanzattiva</a:t>
          </a:r>
          <a:endParaRPr lang="it-IT" dirty="0"/>
        </a:p>
      </dgm:t>
    </dgm:pt>
    <dgm:pt modelId="{D8AF1382-FB6A-4947-B9F9-1E83FA292D24}" type="parTrans" cxnId="{21147CC2-EB6E-458B-988C-D96F49338F4A}">
      <dgm:prSet/>
      <dgm:spPr/>
      <dgm:t>
        <a:bodyPr/>
        <a:lstStyle/>
        <a:p>
          <a:endParaRPr lang="it-IT"/>
        </a:p>
      </dgm:t>
    </dgm:pt>
    <dgm:pt modelId="{56D400A0-657A-4065-B31B-742D96C036AF}" type="sibTrans" cxnId="{21147CC2-EB6E-458B-988C-D96F49338F4A}">
      <dgm:prSet/>
      <dgm:spPr/>
      <dgm:t>
        <a:bodyPr/>
        <a:lstStyle/>
        <a:p>
          <a:endParaRPr lang="it-IT"/>
        </a:p>
      </dgm:t>
    </dgm:pt>
    <dgm:pt modelId="{88CF4E7D-EF0E-4A1F-80DE-35D2840C482E}">
      <dgm:prSet phldrT="[Testo]" custT="1"/>
      <dgm:spPr/>
      <dgm:t>
        <a:bodyPr/>
        <a:lstStyle/>
        <a:p>
          <a:r>
            <a:rPr lang="it-IT" sz="1400" dirty="0">
              <a:solidFill>
                <a:schemeClr val="tx2">
                  <a:lumMod val="60000"/>
                  <a:lumOff val="40000"/>
                </a:schemeClr>
              </a:solidFill>
            </a:rPr>
            <a:t>NGO fondata in Italia nel 1978.</a:t>
          </a:r>
        </a:p>
      </dgm:t>
    </dgm:pt>
    <dgm:pt modelId="{041C3DA9-2B3C-4FC9-98FF-6DA8A2CFEF0A}" type="parTrans" cxnId="{2F6B6D01-6EE8-4E6C-B420-7236613E1532}">
      <dgm:prSet/>
      <dgm:spPr/>
      <dgm:t>
        <a:bodyPr/>
        <a:lstStyle/>
        <a:p>
          <a:endParaRPr lang="it-IT"/>
        </a:p>
      </dgm:t>
    </dgm:pt>
    <dgm:pt modelId="{E4DB89DE-51BA-4CE2-B8A6-38C824883216}" type="sibTrans" cxnId="{2F6B6D01-6EE8-4E6C-B420-7236613E1532}">
      <dgm:prSet/>
      <dgm:spPr/>
      <dgm:t>
        <a:bodyPr/>
        <a:lstStyle/>
        <a:p>
          <a:endParaRPr lang="it-IT"/>
        </a:p>
      </dgm:t>
    </dgm:pt>
    <dgm:pt modelId="{C3C3CD2F-4FFA-4C09-9D98-A1929448CB65}">
      <dgm:prSet phldrT="[Testo]" custT="1"/>
      <dgm:spPr/>
      <dgm:t>
        <a:bodyPr/>
        <a:lstStyle/>
        <a:p>
          <a:r>
            <a:rPr lang="it-IT" sz="1400" dirty="0">
              <a:solidFill>
                <a:schemeClr val="tx2">
                  <a:lumMod val="60000"/>
                  <a:lumOff val="40000"/>
                </a:schemeClr>
              </a:solidFill>
            </a:rPr>
            <a:t>Più di 10.000 volontari, 270 assemblee locali e  + di 250 centri di tutela negli ospedali.</a:t>
          </a:r>
        </a:p>
      </dgm:t>
    </dgm:pt>
    <dgm:pt modelId="{4D488C7F-EEF5-45B8-88C1-41DA42877C11}" type="parTrans" cxnId="{76CE532B-0A0F-4994-A6DE-4192CFF00C02}">
      <dgm:prSet/>
      <dgm:spPr/>
      <dgm:t>
        <a:bodyPr/>
        <a:lstStyle/>
        <a:p>
          <a:endParaRPr lang="it-IT"/>
        </a:p>
      </dgm:t>
    </dgm:pt>
    <dgm:pt modelId="{3112B52E-B851-4083-9449-C66825F56C96}" type="sibTrans" cxnId="{76CE532B-0A0F-4994-A6DE-4192CFF00C02}">
      <dgm:prSet/>
      <dgm:spPr/>
      <dgm:t>
        <a:bodyPr/>
        <a:lstStyle/>
        <a:p>
          <a:endParaRPr lang="it-IT"/>
        </a:p>
      </dgm:t>
    </dgm:pt>
    <dgm:pt modelId="{9DE04B08-E9E1-4810-85C1-EFDF4D74C8BD}">
      <dgm:prSet phldrT="[Testo]"/>
      <dgm:spPr/>
      <dgm:t>
        <a:bodyPr/>
        <a:lstStyle/>
        <a:p>
          <a:r>
            <a:rPr lang="it-IT" dirty="0"/>
            <a:t>Active </a:t>
          </a:r>
          <a:r>
            <a:rPr lang="it-IT" dirty="0" err="1"/>
            <a:t>Citizenship</a:t>
          </a:r>
          <a:r>
            <a:rPr lang="it-IT" dirty="0"/>
            <a:t> Network</a:t>
          </a:r>
        </a:p>
      </dgm:t>
    </dgm:pt>
    <dgm:pt modelId="{FF9A0673-DAE7-4A5C-90F2-85B0CBB25857}" type="parTrans" cxnId="{442A4325-34EA-47DB-9BAF-CA8480347C96}">
      <dgm:prSet/>
      <dgm:spPr/>
      <dgm:t>
        <a:bodyPr/>
        <a:lstStyle/>
        <a:p>
          <a:endParaRPr lang="it-IT"/>
        </a:p>
      </dgm:t>
    </dgm:pt>
    <dgm:pt modelId="{962F3831-8ECB-4600-A5E4-35ECD666B3B2}" type="sibTrans" cxnId="{442A4325-34EA-47DB-9BAF-CA8480347C96}">
      <dgm:prSet/>
      <dgm:spPr/>
      <dgm:t>
        <a:bodyPr/>
        <a:lstStyle/>
        <a:p>
          <a:endParaRPr lang="it-IT"/>
        </a:p>
      </dgm:t>
    </dgm:pt>
    <dgm:pt modelId="{FC7789EC-58C6-4E53-B658-00569B9782E3}">
      <dgm:prSet phldrT="[Testo]" custT="1"/>
      <dgm:spPr/>
      <dgm:t>
        <a:bodyPr/>
        <a:lstStyle/>
        <a:p>
          <a:r>
            <a:rPr lang="it-IT" sz="1400" dirty="0">
              <a:solidFill>
                <a:schemeClr val="tx2">
                  <a:lumMod val="60000"/>
                  <a:lumOff val="40000"/>
                </a:schemeClr>
              </a:solidFill>
            </a:rPr>
            <a:t>Branca Europea di </a:t>
          </a:r>
          <a:r>
            <a:rPr lang="it-IT" sz="1400" dirty="0" err="1">
              <a:solidFill>
                <a:schemeClr val="tx2">
                  <a:lumMod val="60000"/>
                  <a:lumOff val="40000"/>
                </a:schemeClr>
              </a:solidFill>
            </a:rPr>
            <a:t>Cittadinanzattiva</a:t>
          </a:r>
          <a:r>
            <a:rPr lang="it-IT" sz="1400" dirty="0">
              <a:solidFill>
                <a:schemeClr val="tx2">
                  <a:lumMod val="60000"/>
                  <a:lumOff val="40000"/>
                </a:schemeClr>
              </a:solidFill>
            </a:rPr>
            <a:t>, creata nel 2001.</a:t>
          </a:r>
        </a:p>
      </dgm:t>
    </dgm:pt>
    <dgm:pt modelId="{ECE325B8-DD16-4737-B756-3420670384DC}" type="parTrans" cxnId="{A1B0352E-0322-4BCC-A54D-DB1BE33DDB15}">
      <dgm:prSet/>
      <dgm:spPr/>
      <dgm:t>
        <a:bodyPr/>
        <a:lstStyle/>
        <a:p>
          <a:endParaRPr lang="it-IT"/>
        </a:p>
      </dgm:t>
    </dgm:pt>
    <dgm:pt modelId="{F4831A8B-59E6-4FE4-99E5-C64A4F847313}" type="sibTrans" cxnId="{A1B0352E-0322-4BCC-A54D-DB1BE33DDB15}">
      <dgm:prSet/>
      <dgm:spPr/>
      <dgm:t>
        <a:bodyPr/>
        <a:lstStyle/>
        <a:p>
          <a:endParaRPr lang="it-IT"/>
        </a:p>
      </dgm:t>
    </dgm:pt>
    <dgm:pt modelId="{0E948949-2DFF-4725-91A8-68C64D4FEB72}">
      <dgm:prSet phldrT="[Testo]" custT="1"/>
      <dgm:spPr/>
      <dgm:t>
        <a:bodyPr/>
        <a:lstStyle/>
        <a:p>
          <a:r>
            <a:rPr lang="it-IT" sz="1400" dirty="0">
              <a:solidFill>
                <a:schemeClr val="tx2">
                  <a:lumMod val="60000"/>
                  <a:lumOff val="40000"/>
                </a:schemeClr>
              </a:solidFill>
            </a:rPr>
            <a:t>Uno dei network più estesi con più di 100 organizzazioni partner (civiche, di pazienti, utenti e consumatori , professionisti della salute etc..).</a:t>
          </a:r>
        </a:p>
      </dgm:t>
    </dgm:pt>
    <dgm:pt modelId="{99088213-FB3D-49A6-A61E-70DEE633A5E4}" type="parTrans" cxnId="{A35D2F0A-5674-46FC-BD86-4F7FDD4D91B7}">
      <dgm:prSet/>
      <dgm:spPr/>
      <dgm:t>
        <a:bodyPr/>
        <a:lstStyle/>
        <a:p>
          <a:endParaRPr lang="it-IT"/>
        </a:p>
      </dgm:t>
    </dgm:pt>
    <dgm:pt modelId="{C8D08764-B5FB-4792-A2A1-41AE6F95E7FC}" type="sibTrans" cxnId="{A35D2F0A-5674-46FC-BD86-4F7FDD4D91B7}">
      <dgm:prSet/>
      <dgm:spPr/>
      <dgm:t>
        <a:bodyPr/>
        <a:lstStyle/>
        <a:p>
          <a:endParaRPr lang="it-IT"/>
        </a:p>
      </dgm:t>
    </dgm:pt>
    <dgm:pt modelId="{B12492F3-9D9C-4085-AAEA-CD69F503AB1F}">
      <dgm:prSet phldrT="[Testo]" custT="1"/>
      <dgm:spPr/>
      <dgm:t>
        <a:bodyPr/>
        <a:lstStyle/>
        <a:p>
          <a:r>
            <a:rPr lang="it-IT" sz="1400" dirty="0" err="1">
              <a:solidFill>
                <a:schemeClr val="tx2">
                  <a:lumMod val="60000"/>
                  <a:lumOff val="40000"/>
                </a:schemeClr>
              </a:solidFill>
            </a:rPr>
            <a:t>Mission</a:t>
          </a:r>
          <a:r>
            <a:rPr lang="it-IT" sz="1400" dirty="0">
              <a:solidFill>
                <a:schemeClr val="tx2">
                  <a:lumMod val="60000"/>
                  <a:lumOff val="40000"/>
                </a:schemeClr>
              </a:solidFill>
            </a:rPr>
            <a:t>: promuovere la partecipazione civica e la tutela dei diritti dei cittadini.</a:t>
          </a:r>
        </a:p>
      </dgm:t>
    </dgm:pt>
    <dgm:pt modelId="{D1231226-48D2-45E7-8EB8-D0CF136859C1}" type="parTrans" cxnId="{E4AE1A3B-F3A4-4B89-ACC9-386AADA442E0}">
      <dgm:prSet/>
      <dgm:spPr/>
      <dgm:t>
        <a:bodyPr/>
        <a:lstStyle/>
        <a:p>
          <a:endParaRPr lang="it-IT"/>
        </a:p>
      </dgm:t>
    </dgm:pt>
    <dgm:pt modelId="{5DA31AD7-5A89-4F4C-9212-9520990EC668}" type="sibTrans" cxnId="{E4AE1A3B-F3A4-4B89-ACC9-386AADA442E0}">
      <dgm:prSet/>
      <dgm:spPr/>
      <dgm:t>
        <a:bodyPr/>
        <a:lstStyle/>
        <a:p>
          <a:endParaRPr lang="it-IT"/>
        </a:p>
      </dgm:t>
    </dgm:pt>
    <dgm:pt modelId="{3364E980-CF53-40CB-8F34-E614412E5CA8}">
      <dgm:prSet custT="1"/>
      <dgm:spPr/>
      <dgm:t>
        <a:bodyPr/>
        <a:lstStyle/>
        <a:p>
          <a:r>
            <a:rPr lang="en-US" sz="1400" dirty="0" err="1">
              <a:solidFill>
                <a:schemeClr val="tx2">
                  <a:lumMod val="60000"/>
                  <a:lumOff val="40000"/>
                </a:schemeClr>
              </a:solidFill>
            </a:rPr>
            <a:t>Promuovere</a:t>
          </a:r>
          <a:r>
            <a:rPr lang="en-US" sz="1400" dirty="0">
              <a:solidFill>
                <a:schemeClr val="tx2">
                  <a:lumMod val="60000"/>
                  <a:lumOff val="40000"/>
                </a:schemeClr>
              </a:solidFill>
            </a:rPr>
            <a:t> </a:t>
          </a:r>
          <a:r>
            <a:rPr lang="en-US" sz="1400" dirty="0" err="1">
              <a:solidFill>
                <a:schemeClr val="tx2">
                  <a:lumMod val="60000"/>
                  <a:lumOff val="40000"/>
                </a:schemeClr>
              </a:solidFill>
            </a:rPr>
            <a:t>il</a:t>
          </a:r>
          <a:r>
            <a:rPr lang="en-US" sz="1400" dirty="0">
              <a:solidFill>
                <a:schemeClr val="tx2">
                  <a:lumMod val="60000"/>
                  <a:lumOff val="40000"/>
                </a:schemeClr>
              </a:solidFill>
            </a:rPr>
            <a:t> </a:t>
          </a:r>
          <a:r>
            <a:rPr lang="en-US" sz="1400" dirty="0" err="1">
              <a:solidFill>
                <a:schemeClr val="tx2">
                  <a:lumMod val="60000"/>
                  <a:lumOff val="40000"/>
                </a:schemeClr>
              </a:solidFill>
            </a:rPr>
            <a:t>punto</a:t>
          </a:r>
          <a:r>
            <a:rPr lang="en-US" sz="1400" dirty="0">
              <a:solidFill>
                <a:schemeClr val="tx2">
                  <a:lumMod val="60000"/>
                  <a:lumOff val="40000"/>
                </a:schemeClr>
              </a:solidFill>
            </a:rPr>
            <a:t> di vista </a:t>
          </a:r>
          <a:r>
            <a:rPr lang="en-US" sz="1400" dirty="0" err="1">
              <a:solidFill>
                <a:schemeClr val="tx2">
                  <a:lumMod val="60000"/>
                  <a:lumOff val="40000"/>
                </a:schemeClr>
              </a:solidFill>
            </a:rPr>
            <a:t>dei</a:t>
          </a:r>
          <a:r>
            <a:rPr lang="en-US" sz="1400" dirty="0">
              <a:solidFill>
                <a:schemeClr val="tx2">
                  <a:lumMod val="60000"/>
                  <a:lumOff val="40000"/>
                </a:schemeClr>
              </a:solidFill>
            </a:rPr>
            <a:t> </a:t>
          </a:r>
          <a:r>
            <a:rPr lang="en-US" sz="1400" dirty="0" err="1">
              <a:solidFill>
                <a:schemeClr val="tx2">
                  <a:lumMod val="60000"/>
                  <a:lumOff val="40000"/>
                </a:schemeClr>
              </a:solidFill>
            </a:rPr>
            <a:t>cittadini</a:t>
          </a:r>
          <a:r>
            <a:rPr lang="en-US" sz="1400" dirty="0">
              <a:solidFill>
                <a:schemeClr val="tx2">
                  <a:lumMod val="60000"/>
                  <a:lumOff val="40000"/>
                </a:schemeClr>
              </a:solidFill>
            </a:rPr>
            <a:t> </a:t>
          </a:r>
          <a:r>
            <a:rPr lang="en-US" sz="1400" dirty="0" err="1">
              <a:solidFill>
                <a:schemeClr val="tx2">
                  <a:lumMod val="60000"/>
                  <a:lumOff val="40000"/>
                </a:schemeClr>
              </a:solidFill>
            </a:rPr>
            <a:t>nelle</a:t>
          </a:r>
          <a:r>
            <a:rPr lang="en-US" sz="1400" dirty="0">
              <a:solidFill>
                <a:schemeClr val="tx2">
                  <a:lumMod val="60000"/>
                  <a:lumOff val="40000"/>
                </a:schemeClr>
              </a:solidFill>
            </a:rPr>
            <a:t> </a:t>
          </a:r>
          <a:r>
            <a:rPr lang="en-US" sz="1400" dirty="0" err="1">
              <a:solidFill>
                <a:schemeClr val="tx2">
                  <a:lumMod val="60000"/>
                  <a:lumOff val="40000"/>
                </a:schemeClr>
              </a:solidFill>
            </a:rPr>
            <a:t>politiche</a:t>
          </a:r>
          <a:r>
            <a:rPr lang="en-US" sz="1400" dirty="0">
              <a:solidFill>
                <a:schemeClr val="tx2">
                  <a:lumMod val="60000"/>
                  <a:lumOff val="40000"/>
                </a:schemeClr>
              </a:solidFill>
            </a:rPr>
            <a:t> </a:t>
          </a:r>
          <a:r>
            <a:rPr lang="en-US" sz="1400" dirty="0" err="1">
              <a:solidFill>
                <a:schemeClr val="tx2">
                  <a:lumMod val="60000"/>
                  <a:lumOff val="40000"/>
                </a:schemeClr>
              </a:solidFill>
            </a:rPr>
            <a:t>pubbliche</a:t>
          </a:r>
          <a:r>
            <a:rPr lang="en-US" sz="1400" dirty="0">
              <a:solidFill>
                <a:schemeClr val="tx2">
                  <a:lumMod val="60000"/>
                  <a:lumOff val="40000"/>
                </a:schemeClr>
              </a:solidFill>
            </a:rPr>
            <a:t> </a:t>
          </a:r>
          <a:r>
            <a:rPr lang="en-US" sz="1400" dirty="0" err="1">
              <a:solidFill>
                <a:schemeClr val="tx2">
                  <a:lumMod val="60000"/>
                  <a:lumOff val="40000"/>
                </a:schemeClr>
              </a:solidFill>
            </a:rPr>
            <a:t>europee</a:t>
          </a:r>
          <a:r>
            <a:rPr lang="en-US" sz="1400" dirty="0">
              <a:solidFill>
                <a:schemeClr val="tx2">
                  <a:lumMod val="60000"/>
                  <a:lumOff val="40000"/>
                </a:schemeClr>
              </a:solidFill>
            </a:rPr>
            <a:t>.</a:t>
          </a:r>
        </a:p>
      </dgm:t>
    </dgm:pt>
    <dgm:pt modelId="{68964471-4A39-4F4F-A884-6FF01B914D35}" type="parTrans" cxnId="{1B91C98E-95E0-4455-839A-8CCD3E6DD709}">
      <dgm:prSet/>
      <dgm:spPr/>
      <dgm:t>
        <a:bodyPr/>
        <a:lstStyle/>
        <a:p>
          <a:endParaRPr lang="it-IT"/>
        </a:p>
      </dgm:t>
    </dgm:pt>
    <dgm:pt modelId="{3A0D84F5-9158-4E2A-98DF-D7E41967319A}" type="sibTrans" cxnId="{1B91C98E-95E0-4455-839A-8CCD3E6DD709}">
      <dgm:prSet/>
      <dgm:spPr/>
      <dgm:t>
        <a:bodyPr/>
        <a:lstStyle/>
        <a:p>
          <a:endParaRPr lang="it-IT"/>
        </a:p>
      </dgm:t>
    </dgm:pt>
    <dgm:pt modelId="{BFE2D546-E0A0-4647-9A3B-0CEE8C4FB059}" type="pres">
      <dgm:prSet presAssocID="{8BBEFE19-1B1C-4B8D-9113-4B73F8DA4C77}" presName="diagram" presStyleCnt="0">
        <dgm:presLayoutVars>
          <dgm:chPref val="1"/>
          <dgm:dir/>
          <dgm:animOne val="branch"/>
          <dgm:animLvl val="lvl"/>
          <dgm:resizeHandles/>
        </dgm:presLayoutVars>
      </dgm:prSet>
      <dgm:spPr/>
    </dgm:pt>
    <dgm:pt modelId="{92EE4921-9872-46D8-8799-8EB5E5941419}" type="pres">
      <dgm:prSet presAssocID="{A8F37198-583D-48AB-8C4E-B1C5C7B41D4F}" presName="root" presStyleCnt="0"/>
      <dgm:spPr/>
    </dgm:pt>
    <dgm:pt modelId="{3C01E850-5010-4E1F-B0BC-79DE462E5228}" type="pres">
      <dgm:prSet presAssocID="{A8F37198-583D-48AB-8C4E-B1C5C7B41D4F}" presName="rootComposite" presStyleCnt="0"/>
      <dgm:spPr/>
    </dgm:pt>
    <dgm:pt modelId="{DBCB4077-F822-4276-9B34-953655F37D52}" type="pres">
      <dgm:prSet presAssocID="{A8F37198-583D-48AB-8C4E-B1C5C7B41D4F}" presName="rootText" presStyleLbl="node1" presStyleIdx="0" presStyleCnt="2" custScaleX="107388" custScaleY="68768" custLinFactNeighborX="-76424" custLinFactNeighborY="-126"/>
      <dgm:spPr/>
    </dgm:pt>
    <dgm:pt modelId="{F420714E-3905-4F6F-A458-B6695B19C12E}" type="pres">
      <dgm:prSet presAssocID="{A8F37198-583D-48AB-8C4E-B1C5C7B41D4F}" presName="rootConnector" presStyleLbl="node1" presStyleIdx="0" presStyleCnt="2"/>
      <dgm:spPr/>
    </dgm:pt>
    <dgm:pt modelId="{59C6ECAA-8F4F-423C-B23C-6152A84461D2}" type="pres">
      <dgm:prSet presAssocID="{A8F37198-583D-48AB-8C4E-B1C5C7B41D4F}" presName="childShape" presStyleCnt="0"/>
      <dgm:spPr/>
    </dgm:pt>
    <dgm:pt modelId="{A0389BF8-DFF0-427A-9352-3101AE0FD40B}" type="pres">
      <dgm:prSet presAssocID="{041C3DA9-2B3C-4FC9-98FF-6DA8A2CFEF0A}" presName="Name13" presStyleLbl="parChTrans1D2" presStyleIdx="0" presStyleCnt="6"/>
      <dgm:spPr/>
    </dgm:pt>
    <dgm:pt modelId="{B1BE8DBA-3AB7-479B-8677-1234B39CDEFC}" type="pres">
      <dgm:prSet presAssocID="{88CF4E7D-EF0E-4A1F-80DE-35D2840C482E}" presName="childText" presStyleLbl="bgAcc1" presStyleIdx="0" presStyleCnt="6" custScaleX="122893" custScaleY="63742" custLinFactNeighborX="-7784" custLinFactNeighborY="-7495">
        <dgm:presLayoutVars>
          <dgm:bulletEnabled val="1"/>
        </dgm:presLayoutVars>
      </dgm:prSet>
      <dgm:spPr/>
    </dgm:pt>
    <dgm:pt modelId="{24F27E52-586A-40D8-8A34-A41499F5C739}" type="pres">
      <dgm:prSet presAssocID="{4D488C7F-EEF5-45B8-88C1-41DA42877C11}" presName="Name13" presStyleLbl="parChTrans1D2" presStyleIdx="1" presStyleCnt="6"/>
      <dgm:spPr/>
    </dgm:pt>
    <dgm:pt modelId="{B2E4F267-1042-4F81-9771-767EEBAF7095}" type="pres">
      <dgm:prSet presAssocID="{C3C3CD2F-4FFA-4C09-9D98-A1929448CB65}" presName="childText" presStyleLbl="bgAcc1" presStyleIdx="1" presStyleCnt="6" custScaleX="182948" custScaleY="78573" custLinFactNeighborX="-5955" custLinFactNeighborY="-3938">
        <dgm:presLayoutVars>
          <dgm:bulletEnabled val="1"/>
        </dgm:presLayoutVars>
      </dgm:prSet>
      <dgm:spPr/>
    </dgm:pt>
    <dgm:pt modelId="{CED8A320-92E4-4FFA-8BD7-AF2BD6F2A1C7}" type="pres">
      <dgm:prSet presAssocID="{D1231226-48D2-45E7-8EB8-D0CF136859C1}" presName="Name13" presStyleLbl="parChTrans1D2" presStyleIdx="2" presStyleCnt="6"/>
      <dgm:spPr/>
    </dgm:pt>
    <dgm:pt modelId="{719785DA-E756-4590-A15B-EFA615A5B60A}" type="pres">
      <dgm:prSet presAssocID="{B12492F3-9D9C-4085-AAEA-CD69F503AB1F}" presName="childText" presStyleLbl="bgAcc1" presStyleIdx="2" presStyleCnt="6" custScaleX="217992" custScaleY="73100" custLinFactNeighborX="-7784" custLinFactNeighborY="-15213">
        <dgm:presLayoutVars>
          <dgm:bulletEnabled val="1"/>
        </dgm:presLayoutVars>
      </dgm:prSet>
      <dgm:spPr/>
    </dgm:pt>
    <dgm:pt modelId="{A77A4CAB-C974-4037-9C01-2CF5CE8B649D}" type="pres">
      <dgm:prSet presAssocID="{9DE04B08-E9E1-4810-85C1-EFDF4D74C8BD}" presName="root" presStyleCnt="0"/>
      <dgm:spPr/>
    </dgm:pt>
    <dgm:pt modelId="{A94A69B1-44CD-4E4C-8410-FDD7A6120475}" type="pres">
      <dgm:prSet presAssocID="{9DE04B08-E9E1-4810-85C1-EFDF4D74C8BD}" presName="rootComposite" presStyleCnt="0"/>
      <dgm:spPr/>
    </dgm:pt>
    <dgm:pt modelId="{19078138-C6F9-42EE-B82B-14FDCD46C811}" type="pres">
      <dgm:prSet presAssocID="{9DE04B08-E9E1-4810-85C1-EFDF4D74C8BD}" presName="rootText" presStyleLbl="node1" presStyleIdx="1" presStyleCnt="2" custScaleX="154593" custScaleY="68957" custLinFactNeighborX="8298" custLinFactNeighborY="-101"/>
      <dgm:spPr/>
    </dgm:pt>
    <dgm:pt modelId="{92738804-5BC3-4BF2-870B-84DF2322A510}" type="pres">
      <dgm:prSet presAssocID="{9DE04B08-E9E1-4810-85C1-EFDF4D74C8BD}" presName="rootConnector" presStyleLbl="node1" presStyleIdx="1" presStyleCnt="2"/>
      <dgm:spPr/>
    </dgm:pt>
    <dgm:pt modelId="{D5657B7F-2544-420E-8F05-DA02B4A7BAC8}" type="pres">
      <dgm:prSet presAssocID="{9DE04B08-E9E1-4810-85C1-EFDF4D74C8BD}" presName="childShape" presStyleCnt="0"/>
      <dgm:spPr/>
    </dgm:pt>
    <dgm:pt modelId="{2C17F4F9-1BC2-4557-85CA-DB1E7BD52B40}" type="pres">
      <dgm:prSet presAssocID="{ECE325B8-DD16-4737-B756-3420670384DC}" presName="Name13" presStyleLbl="parChTrans1D2" presStyleIdx="3" presStyleCnt="6"/>
      <dgm:spPr/>
    </dgm:pt>
    <dgm:pt modelId="{248B099B-EEA6-4B43-81F0-D39870843E1A}" type="pres">
      <dgm:prSet presAssocID="{FC7789EC-58C6-4E53-B658-00569B9782E3}" presName="childText" presStyleLbl="bgAcc1" presStyleIdx="3" presStyleCnt="6" custScaleX="191278" custLinFactNeighborX="32208" custLinFactNeighborY="-4850">
        <dgm:presLayoutVars>
          <dgm:bulletEnabled val="1"/>
        </dgm:presLayoutVars>
      </dgm:prSet>
      <dgm:spPr/>
    </dgm:pt>
    <dgm:pt modelId="{858D0A5A-8621-4C24-84A3-F8730C924265}" type="pres">
      <dgm:prSet presAssocID="{99088213-FB3D-49A6-A61E-70DEE633A5E4}" presName="Name13" presStyleLbl="parChTrans1D2" presStyleIdx="4" presStyleCnt="6"/>
      <dgm:spPr/>
    </dgm:pt>
    <dgm:pt modelId="{0D5578BA-A6C9-40D5-8DD3-3D3E19194248}" type="pres">
      <dgm:prSet presAssocID="{0E948949-2DFF-4725-91A8-68C64D4FEB72}" presName="childText" presStyleLbl="bgAcc1" presStyleIdx="4" presStyleCnt="6" custScaleX="189121" custScaleY="118839" custLinFactNeighborX="9773" custLinFactNeighborY="-11230">
        <dgm:presLayoutVars>
          <dgm:bulletEnabled val="1"/>
        </dgm:presLayoutVars>
      </dgm:prSet>
      <dgm:spPr/>
    </dgm:pt>
    <dgm:pt modelId="{3428FE85-7F6F-432B-95B9-88E5C6826822}" type="pres">
      <dgm:prSet presAssocID="{68964471-4A39-4F4F-A884-6FF01B914D35}" presName="Name13" presStyleLbl="parChTrans1D2" presStyleIdx="5" presStyleCnt="6"/>
      <dgm:spPr/>
    </dgm:pt>
    <dgm:pt modelId="{616A8F46-537D-4700-8BC5-0E82586FA13C}" type="pres">
      <dgm:prSet presAssocID="{3364E980-CF53-40CB-8F34-E614412E5CA8}" presName="childText" presStyleLbl="bgAcc1" presStyleIdx="5" presStyleCnt="6" custScaleX="189565" custScaleY="104637" custLinFactNeighborX="35265" custLinFactNeighborY="-22637">
        <dgm:presLayoutVars>
          <dgm:bulletEnabled val="1"/>
        </dgm:presLayoutVars>
      </dgm:prSet>
      <dgm:spPr/>
    </dgm:pt>
  </dgm:ptLst>
  <dgm:cxnLst>
    <dgm:cxn modelId="{2F6B6D01-6EE8-4E6C-B420-7236613E1532}" srcId="{A8F37198-583D-48AB-8C4E-B1C5C7B41D4F}" destId="{88CF4E7D-EF0E-4A1F-80DE-35D2840C482E}" srcOrd="0" destOrd="0" parTransId="{041C3DA9-2B3C-4FC9-98FF-6DA8A2CFEF0A}" sibTransId="{E4DB89DE-51BA-4CE2-B8A6-38C824883216}"/>
    <dgm:cxn modelId="{52257806-3E75-4EB1-BF8E-ABFAC273E779}" type="presOf" srcId="{68964471-4A39-4F4F-A884-6FF01B914D35}" destId="{3428FE85-7F6F-432B-95B9-88E5C6826822}" srcOrd="0" destOrd="0" presId="urn:microsoft.com/office/officeart/2005/8/layout/hierarchy3"/>
    <dgm:cxn modelId="{76C13907-9E42-4F1D-8665-BD4686503AFB}" type="presOf" srcId="{A8F37198-583D-48AB-8C4E-B1C5C7B41D4F}" destId="{F420714E-3905-4F6F-A458-B6695B19C12E}" srcOrd="1" destOrd="0" presId="urn:microsoft.com/office/officeart/2005/8/layout/hierarchy3"/>
    <dgm:cxn modelId="{A35D2F0A-5674-46FC-BD86-4F7FDD4D91B7}" srcId="{9DE04B08-E9E1-4810-85C1-EFDF4D74C8BD}" destId="{0E948949-2DFF-4725-91A8-68C64D4FEB72}" srcOrd="1" destOrd="0" parTransId="{99088213-FB3D-49A6-A61E-70DEE633A5E4}" sibTransId="{C8D08764-B5FB-4792-A2A1-41AE6F95E7FC}"/>
    <dgm:cxn modelId="{442A4325-34EA-47DB-9BAF-CA8480347C96}" srcId="{8BBEFE19-1B1C-4B8D-9113-4B73F8DA4C77}" destId="{9DE04B08-E9E1-4810-85C1-EFDF4D74C8BD}" srcOrd="1" destOrd="0" parTransId="{FF9A0673-DAE7-4A5C-90F2-85B0CBB25857}" sibTransId="{962F3831-8ECB-4600-A5E4-35ECD666B3B2}"/>
    <dgm:cxn modelId="{87074629-EF4D-4BFD-AE74-385B2A2AC9F2}" type="presOf" srcId="{0E948949-2DFF-4725-91A8-68C64D4FEB72}" destId="{0D5578BA-A6C9-40D5-8DD3-3D3E19194248}" srcOrd="0" destOrd="0" presId="urn:microsoft.com/office/officeart/2005/8/layout/hierarchy3"/>
    <dgm:cxn modelId="{72E4A52A-4AC7-4B51-B8E2-9489BD36F5A5}" type="presOf" srcId="{99088213-FB3D-49A6-A61E-70DEE633A5E4}" destId="{858D0A5A-8621-4C24-84A3-F8730C924265}" srcOrd="0" destOrd="0" presId="urn:microsoft.com/office/officeart/2005/8/layout/hierarchy3"/>
    <dgm:cxn modelId="{76CE532B-0A0F-4994-A6DE-4192CFF00C02}" srcId="{A8F37198-583D-48AB-8C4E-B1C5C7B41D4F}" destId="{C3C3CD2F-4FFA-4C09-9D98-A1929448CB65}" srcOrd="1" destOrd="0" parTransId="{4D488C7F-EEF5-45B8-88C1-41DA42877C11}" sibTransId="{3112B52E-B851-4083-9449-C66825F56C96}"/>
    <dgm:cxn modelId="{9B910D2C-194D-4E14-85AC-D48173E36288}" type="presOf" srcId="{C3C3CD2F-4FFA-4C09-9D98-A1929448CB65}" destId="{B2E4F267-1042-4F81-9771-767EEBAF7095}" srcOrd="0" destOrd="0" presId="urn:microsoft.com/office/officeart/2005/8/layout/hierarchy3"/>
    <dgm:cxn modelId="{A1B0352E-0322-4BCC-A54D-DB1BE33DDB15}" srcId="{9DE04B08-E9E1-4810-85C1-EFDF4D74C8BD}" destId="{FC7789EC-58C6-4E53-B658-00569B9782E3}" srcOrd="0" destOrd="0" parTransId="{ECE325B8-DD16-4737-B756-3420670384DC}" sibTransId="{F4831A8B-59E6-4FE4-99E5-C64A4F847313}"/>
    <dgm:cxn modelId="{8FE1F82E-A5CA-4EAB-B524-543D123A94A1}" type="presOf" srcId="{A8F37198-583D-48AB-8C4E-B1C5C7B41D4F}" destId="{DBCB4077-F822-4276-9B34-953655F37D52}" srcOrd="0" destOrd="0" presId="urn:microsoft.com/office/officeart/2005/8/layout/hierarchy3"/>
    <dgm:cxn modelId="{E20AA03A-7832-48BB-8CF1-1B550683CABA}" type="presOf" srcId="{9DE04B08-E9E1-4810-85C1-EFDF4D74C8BD}" destId="{19078138-C6F9-42EE-B82B-14FDCD46C811}" srcOrd="0" destOrd="0" presId="urn:microsoft.com/office/officeart/2005/8/layout/hierarchy3"/>
    <dgm:cxn modelId="{E4AE1A3B-F3A4-4B89-ACC9-386AADA442E0}" srcId="{A8F37198-583D-48AB-8C4E-B1C5C7B41D4F}" destId="{B12492F3-9D9C-4085-AAEA-CD69F503AB1F}" srcOrd="2" destOrd="0" parTransId="{D1231226-48D2-45E7-8EB8-D0CF136859C1}" sibTransId="{5DA31AD7-5A89-4F4C-9212-9520990EC668}"/>
    <dgm:cxn modelId="{7AE8FE62-4D6C-43F5-BEA0-DEC21E71AA15}" type="presOf" srcId="{D1231226-48D2-45E7-8EB8-D0CF136859C1}" destId="{CED8A320-92E4-4FFA-8BD7-AF2BD6F2A1C7}" srcOrd="0" destOrd="0" presId="urn:microsoft.com/office/officeart/2005/8/layout/hierarchy3"/>
    <dgm:cxn modelId="{5FFA3065-1141-466E-9528-723FD75989F2}" type="presOf" srcId="{FC7789EC-58C6-4E53-B658-00569B9782E3}" destId="{248B099B-EEA6-4B43-81F0-D39870843E1A}" srcOrd="0" destOrd="0" presId="urn:microsoft.com/office/officeart/2005/8/layout/hierarchy3"/>
    <dgm:cxn modelId="{E4DAD066-EF59-411E-A8D1-1846CB884787}" type="presOf" srcId="{041C3DA9-2B3C-4FC9-98FF-6DA8A2CFEF0A}" destId="{A0389BF8-DFF0-427A-9352-3101AE0FD40B}" srcOrd="0" destOrd="0" presId="urn:microsoft.com/office/officeart/2005/8/layout/hierarchy3"/>
    <dgm:cxn modelId="{D39C0747-A785-44EF-A27F-75CDDB3CC6D0}" type="presOf" srcId="{3364E980-CF53-40CB-8F34-E614412E5CA8}" destId="{616A8F46-537D-4700-8BC5-0E82586FA13C}" srcOrd="0" destOrd="0" presId="urn:microsoft.com/office/officeart/2005/8/layout/hierarchy3"/>
    <dgm:cxn modelId="{AB2B2469-9BF7-45C9-A80C-A23C1F28D288}" type="presOf" srcId="{B12492F3-9D9C-4085-AAEA-CD69F503AB1F}" destId="{719785DA-E756-4590-A15B-EFA615A5B60A}" srcOrd="0" destOrd="0" presId="urn:microsoft.com/office/officeart/2005/8/layout/hierarchy3"/>
    <dgm:cxn modelId="{A2919770-B8F5-44BB-B719-78D9506CEB36}" type="presOf" srcId="{4D488C7F-EEF5-45B8-88C1-41DA42877C11}" destId="{24F27E52-586A-40D8-8A34-A41499F5C739}" srcOrd="0" destOrd="0" presId="urn:microsoft.com/office/officeart/2005/8/layout/hierarchy3"/>
    <dgm:cxn modelId="{00E2A171-E224-47E1-9F4A-B61933FD9C15}" type="presOf" srcId="{9DE04B08-E9E1-4810-85C1-EFDF4D74C8BD}" destId="{92738804-5BC3-4BF2-870B-84DF2322A510}" srcOrd="1" destOrd="0" presId="urn:microsoft.com/office/officeart/2005/8/layout/hierarchy3"/>
    <dgm:cxn modelId="{77E31572-1BC6-4A11-A9B1-6B16E89F0733}" type="presOf" srcId="{8BBEFE19-1B1C-4B8D-9113-4B73F8DA4C77}" destId="{BFE2D546-E0A0-4647-9A3B-0CEE8C4FB059}" srcOrd="0" destOrd="0" presId="urn:microsoft.com/office/officeart/2005/8/layout/hierarchy3"/>
    <dgm:cxn modelId="{10B7647F-B67E-4069-A697-6E074907B241}" type="presOf" srcId="{88CF4E7D-EF0E-4A1F-80DE-35D2840C482E}" destId="{B1BE8DBA-3AB7-479B-8677-1234B39CDEFC}" srcOrd="0" destOrd="0" presId="urn:microsoft.com/office/officeart/2005/8/layout/hierarchy3"/>
    <dgm:cxn modelId="{1B91C98E-95E0-4455-839A-8CCD3E6DD709}" srcId="{9DE04B08-E9E1-4810-85C1-EFDF4D74C8BD}" destId="{3364E980-CF53-40CB-8F34-E614412E5CA8}" srcOrd="2" destOrd="0" parTransId="{68964471-4A39-4F4F-A884-6FF01B914D35}" sibTransId="{3A0D84F5-9158-4E2A-98DF-D7E41967319A}"/>
    <dgm:cxn modelId="{96D595B9-719A-4A2A-9753-0F7C979F00EF}" type="presOf" srcId="{ECE325B8-DD16-4737-B756-3420670384DC}" destId="{2C17F4F9-1BC2-4557-85CA-DB1E7BD52B40}" srcOrd="0" destOrd="0" presId="urn:microsoft.com/office/officeart/2005/8/layout/hierarchy3"/>
    <dgm:cxn modelId="{21147CC2-EB6E-458B-988C-D96F49338F4A}" srcId="{8BBEFE19-1B1C-4B8D-9113-4B73F8DA4C77}" destId="{A8F37198-583D-48AB-8C4E-B1C5C7B41D4F}" srcOrd="0" destOrd="0" parTransId="{D8AF1382-FB6A-4947-B9F9-1E83FA292D24}" sibTransId="{56D400A0-657A-4065-B31B-742D96C036AF}"/>
    <dgm:cxn modelId="{01E00BC6-1761-449F-B512-9D77B21C60C8}" type="presParOf" srcId="{BFE2D546-E0A0-4647-9A3B-0CEE8C4FB059}" destId="{92EE4921-9872-46D8-8799-8EB5E5941419}" srcOrd="0" destOrd="0" presId="urn:microsoft.com/office/officeart/2005/8/layout/hierarchy3"/>
    <dgm:cxn modelId="{35D57912-D2B9-45B4-A7BC-44EC6701E420}" type="presParOf" srcId="{92EE4921-9872-46D8-8799-8EB5E5941419}" destId="{3C01E850-5010-4E1F-B0BC-79DE462E5228}" srcOrd="0" destOrd="0" presId="urn:microsoft.com/office/officeart/2005/8/layout/hierarchy3"/>
    <dgm:cxn modelId="{8302BC74-B9AA-4B75-A2A1-3D9A37FC7774}" type="presParOf" srcId="{3C01E850-5010-4E1F-B0BC-79DE462E5228}" destId="{DBCB4077-F822-4276-9B34-953655F37D52}" srcOrd="0" destOrd="0" presId="urn:microsoft.com/office/officeart/2005/8/layout/hierarchy3"/>
    <dgm:cxn modelId="{06073BEE-D2FE-4690-BF61-0F5C7C64610B}" type="presParOf" srcId="{3C01E850-5010-4E1F-B0BC-79DE462E5228}" destId="{F420714E-3905-4F6F-A458-B6695B19C12E}" srcOrd="1" destOrd="0" presId="urn:microsoft.com/office/officeart/2005/8/layout/hierarchy3"/>
    <dgm:cxn modelId="{63D04EEA-5A9C-49C8-BCAC-46AE12FCC060}" type="presParOf" srcId="{92EE4921-9872-46D8-8799-8EB5E5941419}" destId="{59C6ECAA-8F4F-423C-B23C-6152A84461D2}" srcOrd="1" destOrd="0" presId="urn:microsoft.com/office/officeart/2005/8/layout/hierarchy3"/>
    <dgm:cxn modelId="{9A922126-6070-4C2D-9D47-3F269FE02C97}" type="presParOf" srcId="{59C6ECAA-8F4F-423C-B23C-6152A84461D2}" destId="{A0389BF8-DFF0-427A-9352-3101AE0FD40B}" srcOrd="0" destOrd="0" presId="urn:microsoft.com/office/officeart/2005/8/layout/hierarchy3"/>
    <dgm:cxn modelId="{8E2FE3EC-62E5-4231-8A74-FC087A354D70}" type="presParOf" srcId="{59C6ECAA-8F4F-423C-B23C-6152A84461D2}" destId="{B1BE8DBA-3AB7-479B-8677-1234B39CDEFC}" srcOrd="1" destOrd="0" presId="urn:microsoft.com/office/officeart/2005/8/layout/hierarchy3"/>
    <dgm:cxn modelId="{3771034B-03D8-4E05-8AF4-B6B56479396E}" type="presParOf" srcId="{59C6ECAA-8F4F-423C-B23C-6152A84461D2}" destId="{24F27E52-586A-40D8-8A34-A41499F5C739}" srcOrd="2" destOrd="0" presId="urn:microsoft.com/office/officeart/2005/8/layout/hierarchy3"/>
    <dgm:cxn modelId="{E42BAE6E-67B0-4743-BB2F-580A81019319}" type="presParOf" srcId="{59C6ECAA-8F4F-423C-B23C-6152A84461D2}" destId="{B2E4F267-1042-4F81-9771-767EEBAF7095}" srcOrd="3" destOrd="0" presId="urn:microsoft.com/office/officeart/2005/8/layout/hierarchy3"/>
    <dgm:cxn modelId="{64211E72-F198-45BD-83B7-BD718A06BF38}" type="presParOf" srcId="{59C6ECAA-8F4F-423C-B23C-6152A84461D2}" destId="{CED8A320-92E4-4FFA-8BD7-AF2BD6F2A1C7}" srcOrd="4" destOrd="0" presId="urn:microsoft.com/office/officeart/2005/8/layout/hierarchy3"/>
    <dgm:cxn modelId="{B992C618-4B76-419C-BDAE-5EFC3BFDAE92}" type="presParOf" srcId="{59C6ECAA-8F4F-423C-B23C-6152A84461D2}" destId="{719785DA-E756-4590-A15B-EFA615A5B60A}" srcOrd="5" destOrd="0" presId="urn:microsoft.com/office/officeart/2005/8/layout/hierarchy3"/>
    <dgm:cxn modelId="{5E1061C8-0C25-4858-8B28-663BB5FC8860}" type="presParOf" srcId="{BFE2D546-E0A0-4647-9A3B-0CEE8C4FB059}" destId="{A77A4CAB-C974-4037-9C01-2CF5CE8B649D}" srcOrd="1" destOrd="0" presId="urn:microsoft.com/office/officeart/2005/8/layout/hierarchy3"/>
    <dgm:cxn modelId="{403C5580-60AE-4D83-9131-B11310D93414}" type="presParOf" srcId="{A77A4CAB-C974-4037-9C01-2CF5CE8B649D}" destId="{A94A69B1-44CD-4E4C-8410-FDD7A6120475}" srcOrd="0" destOrd="0" presId="urn:microsoft.com/office/officeart/2005/8/layout/hierarchy3"/>
    <dgm:cxn modelId="{5FA3B0FA-7A35-424B-A2CF-5BE5F6467D98}" type="presParOf" srcId="{A94A69B1-44CD-4E4C-8410-FDD7A6120475}" destId="{19078138-C6F9-42EE-B82B-14FDCD46C811}" srcOrd="0" destOrd="0" presId="urn:microsoft.com/office/officeart/2005/8/layout/hierarchy3"/>
    <dgm:cxn modelId="{A2D5785E-2D99-45B2-9527-55D97301F304}" type="presParOf" srcId="{A94A69B1-44CD-4E4C-8410-FDD7A6120475}" destId="{92738804-5BC3-4BF2-870B-84DF2322A510}" srcOrd="1" destOrd="0" presId="urn:microsoft.com/office/officeart/2005/8/layout/hierarchy3"/>
    <dgm:cxn modelId="{4D61A1CD-E672-4605-B3A1-F9819457C245}" type="presParOf" srcId="{A77A4CAB-C974-4037-9C01-2CF5CE8B649D}" destId="{D5657B7F-2544-420E-8F05-DA02B4A7BAC8}" srcOrd="1" destOrd="0" presId="urn:microsoft.com/office/officeart/2005/8/layout/hierarchy3"/>
    <dgm:cxn modelId="{7C2239C4-6A38-4493-85C1-C32C61601312}" type="presParOf" srcId="{D5657B7F-2544-420E-8F05-DA02B4A7BAC8}" destId="{2C17F4F9-1BC2-4557-85CA-DB1E7BD52B40}" srcOrd="0" destOrd="0" presId="urn:microsoft.com/office/officeart/2005/8/layout/hierarchy3"/>
    <dgm:cxn modelId="{EF6BD9DB-C9D9-4644-8A4F-0B5036574E21}" type="presParOf" srcId="{D5657B7F-2544-420E-8F05-DA02B4A7BAC8}" destId="{248B099B-EEA6-4B43-81F0-D39870843E1A}" srcOrd="1" destOrd="0" presId="urn:microsoft.com/office/officeart/2005/8/layout/hierarchy3"/>
    <dgm:cxn modelId="{9079724E-3CD8-4401-BE4F-DF49A9137822}" type="presParOf" srcId="{D5657B7F-2544-420E-8F05-DA02B4A7BAC8}" destId="{858D0A5A-8621-4C24-84A3-F8730C924265}" srcOrd="2" destOrd="0" presId="urn:microsoft.com/office/officeart/2005/8/layout/hierarchy3"/>
    <dgm:cxn modelId="{18C26E94-5C02-4E45-8254-180345F8E298}" type="presParOf" srcId="{D5657B7F-2544-420E-8F05-DA02B4A7BAC8}" destId="{0D5578BA-A6C9-40D5-8DD3-3D3E19194248}" srcOrd="3" destOrd="0" presId="urn:microsoft.com/office/officeart/2005/8/layout/hierarchy3"/>
    <dgm:cxn modelId="{4B3F8DAD-0EDC-47F1-97BF-C02478987567}" type="presParOf" srcId="{D5657B7F-2544-420E-8F05-DA02B4A7BAC8}" destId="{3428FE85-7F6F-432B-95B9-88E5C6826822}" srcOrd="4" destOrd="0" presId="urn:microsoft.com/office/officeart/2005/8/layout/hierarchy3"/>
    <dgm:cxn modelId="{BC31D1DB-34F2-4443-8382-688371F9DEF1}" type="presParOf" srcId="{D5657B7F-2544-420E-8F05-DA02B4A7BAC8}" destId="{616A8F46-537D-4700-8BC5-0E82586FA13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B4077-F822-4276-9B34-953655F37D52}">
      <dsp:nvSpPr>
        <dsp:cNvPr id="0" name=""/>
        <dsp:cNvSpPr/>
      </dsp:nvSpPr>
      <dsp:spPr>
        <a:xfrm>
          <a:off x="0" y="0"/>
          <a:ext cx="2262634" cy="7244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it-IT" sz="2200" kern="1200" dirty="0" err="1"/>
            <a:t>Cittadinanzattiva</a:t>
          </a:r>
          <a:endParaRPr lang="it-IT" sz="2200" kern="1200" dirty="0"/>
        </a:p>
      </dsp:txBody>
      <dsp:txXfrm>
        <a:off x="21219" y="21219"/>
        <a:ext cx="2220196" cy="682023"/>
      </dsp:txXfrm>
    </dsp:sp>
    <dsp:sp modelId="{A0389BF8-DFF0-427A-9352-3101AE0FD40B}">
      <dsp:nvSpPr>
        <dsp:cNvPr id="0" name=""/>
        <dsp:cNvSpPr/>
      </dsp:nvSpPr>
      <dsp:spPr>
        <a:xfrm>
          <a:off x="226263" y="724461"/>
          <a:ext cx="166437" cy="521231"/>
        </a:xfrm>
        <a:custGeom>
          <a:avLst/>
          <a:gdLst/>
          <a:ahLst/>
          <a:cxnLst/>
          <a:rect l="0" t="0" r="0" b="0"/>
          <a:pathLst>
            <a:path>
              <a:moveTo>
                <a:pt x="0" y="0"/>
              </a:moveTo>
              <a:lnTo>
                <a:pt x="0" y="521231"/>
              </a:lnTo>
              <a:lnTo>
                <a:pt x="166437" y="5212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BE8DBA-3AB7-479B-8677-1234B39CDEFC}">
      <dsp:nvSpPr>
        <dsp:cNvPr id="0" name=""/>
        <dsp:cNvSpPr/>
      </dsp:nvSpPr>
      <dsp:spPr>
        <a:xfrm>
          <a:off x="392701" y="909936"/>
          <a:ext cx="2071456" cy="6715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tx2">
                  <a:lumMod val="60000"/>
                  <a:lumOff val="40000"/>
                </a:schemeClr>
              </a:solidFill>
            </a:rPr>
            <a:t>NGO fondata in Italia nel 1978.</a:t>
          </a:r>
        </a:p>
      </dsp:txBody>
      <dsp:txXfrm>
        <a:off x="412369" y="929604"/>
        <a:ext cx="2032120" cy="632176"/>
      </dsp:txXfrm>
    </dsp:sp>
    <dsp:sp modelId="{24F27E52-586A-40D8-8A34-A41499F5C739}">
      <dsp:nvSpPr>
        <dsp:cNvPr id="0" name=""/>
        <dsp:cNvSpPr/>
      </dsp:nvSpPr>
      <dsp:spPr>
        <a:xfrm>
          <a:off x="226263" y="724461"/>
          <a:ext cx="197266" cy="1571709"/>
        </a:xfrm>
        <a:custGeom>
          <a:avLst/>
          <a:gdLst/>
          <a:ahLst/>
          <a:cxnLst/>
          <a:rect l="0" t="0" r="0" b="0"/>
          <a:pathLst>
            <a:path>
              <a:moveTo>
                <a:pt x="0" y="0"/>
              </a:moveTo>
              <a:lnTo>
                <a:pt x="0" y="1571709"/>
              </a:lnTo>
              <a:lnTo>
                <a:pt x="197266" y="15717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E4F267-1042-4F81-9771-767EEBAF7095}">
      <dsp:nvSpPr>
        <dsp:cNvPr id="0" name=""/>
        <dsp:cNvSpPr/>
      </dsp:nvSpPr>
      <dsp:spPr>
        <a:xfrm>
          <a:off x="423530" y="1882293"/>
          <a:ext cx="3083730" cy="8277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tx2">
                  <a:lumMod val="60000"/>
                  <a:lumOff val="40000"/>
                </a:schemeClr>
              </a:solidFill>
            </a:rPr>
            <a:t>Più di 10.000 volontari, 270 assemblee locali e  + di 250 centri di tutela negli ospedali.</a:t>
          </a:r>
        </a:p>
      </dsp:txBody>
      <dsp:txXfrm>
        <a:off x="447774" y="1906537"/>
        <a:ext cx="3035242" cy="779267"/>
      </dsp:txXfrm>
    </dsp:sp>
    <dsp:sp modelId="{CED8A320-92E4-4FFA-8BD7-AF2BD6F2A1C7}">
      <dsp:nvSpPr>
        <dsp:cNvPr id="0" name=""/>
        <dsp:cNvSpPr/>
      </dsp:nvSpPr>
      <dsp:spPr>
        <a:xfrm>
          <a:off x="226263" y="724461"/>
          <a:ext cx="166437" cy="2515227"/>
        </a:xfrm>
        <a:custGeom>
          <a:avLst/>
          <a:gdLst/>
          <a:ahLst/>
          <a:cxnLst/>
          <a:rect l="0" t="0" r="0" b="0"/>
          <a:pathLst>
            <a:path>
              <a:moveTo>
                <a:pt x="0" y="0"/>
              </a:moveTo>
              <a:lnTo>
                <a:pt x="0" y="2515227"/>
              </a:lnTo>
              <a:lnTo>
                <a:pt x="166437" y="25152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9785DA-E756-4590-A15B-EFA615A5B60A}">
      <dsp:nvSpPr>
        <dsp:cNvPr id="0" name=""/>
        <dsp:cNvSpPr/>
      </dsp:nvSpPr>
      <dsp:spPr>
        <a:xfrm>
          <a:off x="392701" y="2854639"/>
          <a:ext cx="3674423" cy="77009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it-IT" sz="1400" kern="1200" dirty="0" err="1">
              <a:solidFill>
                <a:schemeClr val="tx2">
                  <a:lumMod val="60000"/>
                  <a:lumOff val="40000"/>
                </a:schemeClr>
              </a:solidFill>
            </a:rPr>
            <a:t>Mission</a:t>
          </a:r>
          <a:r>
            <a:rPr lang="it-IT" sz="1400" kern="1200" dirty="0">
              <a:solidFill>
                <a:schemeClr val="tx2">
                  <a:lumMod val="60000"/>
                  <a:lumOff val="40000"/>
                </a:schemeClr>
              </a:solidFill>
            </a:rPr>
            <a:t>: promuovere la partecipazione civica e la tutela dei diritti dei cittadini.</a:t>
          </a:r>
        </a:p>
      </dsp:txBody>
      <dsp:txXfrm>
        <a:off x="415256" y="2877194"/>
        <a:ext cx="3629313" cy="724988"/>
      </dsp:txXfrm>
    </dsp:sp>
    <dsp:sp modelId="{19078138-C6F9-42EE-B82B-14FDCD46C811}">
      <dsp:nvSpPr>
        <dsp:cNvPr id="0" name=""/>
        <dsp:cNvSpPr/>
      </dsp:nvSpPr>
      <dsp:spPr>
        <a:xfrm>
          <a:off x="4248463" y="0"/>
          <a:ext cx="3257230" cy="7264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it-IT" sz="2200" kern="1200" dirty="0"/>
            <a:t>Active </a:t>
          </a:r>
          <a:r>
            <a:rPr lang="it-IT" sz="2200" kern="1200" dirty="0" err="1"/>
            <a:t>Citizenship</a:t>
          </a:r>
          <a:r>
            <a:rPr lang="it-IT" sz="2200" kern="1200" dirty="0"/>
            <a:t> Network</a:t>
          </a:r>
        </a:p>
      </dsp:txBody>
      <dsp:txXfrm>
        <a:off x="4269740" y="21277"/>
        <a:ext cx="3214676" cy="683898"/>
      </dsp:txXfrm>
    </dsp:sp>
    <dsp:sp modelId="{2C17F4F9-1BC2-4557-85CA-DB1E7BD52B40}">
      <dsp:nvSpPr>
        <dsp:cNvPr id="0" name=""/>
        <dsp:cNvSpPr/>
      </dsp:nvSpPr>
      <dsp:spPr>
        <a:xfrm>
          <a:off x="4574186" y="726452"/>
          <a:ext cx="222265" cy="740082"/>
        </a:xfrm>
        <a:custGeom>
          <a:avLst/>
          <a:gdLst/>
          <a:ahLst/>
          <a:cxnLst/>
          <a:rect l="0" t="0" r="0" b="0"/>
          <a:pathLst>
            <a:path>
              <a:moveTo>
                <a:pt x="0" y="0"/>
              </a:moveTo>
              <a:lnTo>
                <a:pt x="0" y="740082"/>
              </a:lnTo>
              <a:lnTo>
                <a:pt x="222265" y="7400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8B099B-EEA6-4B43-81F0-D39870843E1A}">
      <dsp:nvSpPr>
        <dsp:cNvPr id="0" name=""/>
        <dsp:cNvSpPr/>
      </dsp:nvSpPr>
      <dsp:spPr>
        <a:xfrm>
          <a:off x="4796452" y="939791"/>
          <a:ext cx="3224138" cy="10534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tx2">
                  <a:lumMod val="60000"/>
                  <a:lumOff val="40000"/>
                </a:schemeClr>
              </a:solidFill>
            </a:rPr>
            <a:t>Branca Europea di </a:t>
          </a:r>
          <a:r>
            <a:rPr lang="it-IT" sz="1400" kern="1200" dirty="0" err="1">
              <a:solidFill>
                <a:schemeClr val="tx2">
                  <a:lumMod val="60000"/>
                  <a:lumOff val="40000"/>
                </a:schemeClr>
              </a:solidFill>
            </a:rPr>
            <a:t>Cittadinanzattiva</a:t>
          </a:r>
          <a:r>
            <a:rPr lang="it-IT" sz="1400" kern="1200" dirty="0">
              <a:solidFill>
                <a:schemeClr val="tx2">
                  <a:lumMod val="60000"/>
                  <a:lumOff val="40000"/>
                </a:schemeClr>
              </a:solidFill>
            </a:rPr>
            <a:t>, creata nel 2001.</a:t>
          </a:r>
        </a:p>
      </dsp:txBody>
      <dsp:txXfrm>
        <a:off x="4827308" y="970647"/>
        <a:ext cx="3162426" cy="991773"/>
      </dsp:txXfrm>
    </dsp:sp>
    <dsp:sp modelId="{858D0A5A-8621-4C24-84A3-F8730C924265}">
      <dsp:nvSpPr>
        <dsp:cNvPr id="0" name=""/>
        <dsp:cNvSpPr/>
      </dsp:nvSpPr>
      <dsp:spPr>
        <a:xfrm>
          <a:off x="4574186" y="726452"/>
          <a:ext cx="258623" cy="2088960"/>
        </a:xfrm>
        <a:custGeom>
          <a:avLst/>
          <a:gdLst/>
          <a:ahLst/>
          <a:cxnLst/>
          <a:rect l="0" t="0" r="0" b="0"/>
          <a:pathLst>
            <a:path>
              <a:moveTo>
                <a:pt x="0" y="0"/>
              </a:moveTo>
              <a:lnTo>
                <a:pt x="0" y="2088960"/>
              </a:lnTo>
              <a:lnTo>
                <a:pt x="258623" y="20889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5578BA-A6C9-40D5-8DD3-3D3E19194248}">
      <dsp:nvSpPr>
        <dsp:cNvPr id="0" name=""/>
        <dsp:cNvSpPr/>
      </dsp:nvSpPr>
      <dsp:spPr>
        <a:xfrm>
          <a:off x="4832810" y="2189436"/>
          <a:ext cx="3187780" cy="12519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tx2">
                  <a:lumMod val="60000"/>
                  <a:lumOff val="40000"/>
                </a:schemeClr>
              </a:solidFill>
            </a:rPr>
            <a:t>Uno dei network più estesi con più di 100 organizzazioni partner (civiche, di pazienti, utenti e consumatori , professionisti della salute etc..).</a:t>
          </a:r>
        </a:p>
      </dsp:txBody>
      <dsp:txXfrm>
        <a:off x="4869478" y="2226104"/>
        <a:ext cx="3114444" cy="1178616"/>
      </dsp:txXfrm>
    </dsp:sp>
    <dsp:sp modelId="{3428FE85-7F6F-432B-95B9-88E5C6826822}">
      <dsp:nvSpPr>
        <dsp:cNvPr id="0" name=""/>
        <dsp:cNvSpPr/>
      </dsp:nvSpPr>
      <dsp:spPr>
        <a:xfrm>
          <a:off x="4574186" y="726452"/>
          <a:ext cx="251139" cy="3409304"/>
        </a:xfrm>
        <a:custGeom>
          <a:avLst/>
          <a:gdLst/>
          <a:ahLst/>
          <a:cxnLst/>
          <a:rect l="0" t="0" r="0" b="0"/>
          <a:pathLst>
            <a:path>
              <a:moveTo>
                <a:pt x="0" y="0"/>
              </a:moveTo>
              <a:lnTo>
                <a:pt x="0" y="3409304"/>
              </a:lnTo>
              <a:lnTo>
                <a:pt x="251139" y="34093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6A8F46-537D-4700-8BC5-0E82586FA13C}">
      <dsp:nvSpPr>
        <dsp:cNvPr id="0" name=""/>
        <dsp:cNvSpPr/>
      </dsp:nvSpPr>
      <dsp:spPr>
        <a:xfrm>
          <a:off x="4825326" y="3584589"/>
          <a:ext cx="3195264" cy="11023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solidFill>
                <a:schemeClr val="tx2">
                  <a:lumMod val="60000"/>
                  <a:lumOff val="40000"/>
                </a:schemeClr>
              </a:solidFill>
            </a:rPr>
            <a:t>Promuovere</a:t>
          </a:r>
          <a:r>
            <a:rPr lang="en-US" sz="1400" kern="1200" dirty="0">
              <a:solidFill>
                <a:schemeClr val="tx2">
                  <a:lumMod val="60000"/>
                  <a:lumOff val="40000"/>
                </a:schemeClr>
              </a:solidFill>
            </a:rPr>
            <a:t> </a:t>
          </a:r>
          <a:r>
            <a:rPr lang="en-US" sz="1400" kern="1200" dirty="0" err="1">
              <a:solidFill>
                <a:schemeClr val="tx2">
                  <a:lumMod val="60000"/>
                  <a:lumOff val="40000"/>
                </a:schemeClr>
              </a:solidFill>
            </a:rPr>
            <a:t>il</a:t>
          </a:r>
          <a:r>
            <a:rPr lang="en-US" sz="1400" kern="1200" dirty="0">
              <a:solidFill>
                <a:schemeClr val="tx2">
                  <a:lumMod val="60000"/>
                  <a:lumOff val="40000"/>
                </a:schemeClr>
              </a:solidFill>
            </a:rPr>
            <a:t> </a:t>
          </a:r>
          <a:r>
            <a:rPr lang="en-US" sz="1400" kern="1200" dirty="0" err="1">
              <a:solidFill>
                <a:schemeClr val="tx2">
                  <a:lumMod val="60000"/>
                  <a:lumOff val="40000"/>
                </a:schemeClr>
              </a:solidFill>
            </a:rPr>
            <a:t>punto</a:t>
          </a:r>
          <a:r>
            <a:rPr lang="en-US" sz="1400" kern="1200" dirty="0">
              <a:solidFill>
                <a:schemeClr val="tx2">
                  <a:lumMod val="60000"/>
                  <a:lumOff val="40000"/>
                </a:schemeClr>
              </a:solidFill>
            </a:rPr>
            <a:t> di vista </a:t>
          </a:r>
          <a:r>
            <a:rPr lang="en-US" sz="1400" kern="1200" dirty="0" err="1">
              <a:solidFill>
                <a:schemeClr val="tx2">
                  <a:lumMod val="60000"/>
                  <a:lumOff val="40000"/>
                </a:schemeClr>
              </a:solidFill>
            </a:rPr>
            <a:t>dei</a:t>
          </a:r>
          <a:r>
            <a:rPr lang="en-US" sz="1400" kern="1200" dirty="0">
              <a:solidFill>
                <a:schemeClr val="tx2">
                  <a:lumMod val="60000"/>
                  <a:lumOff val="40000"/>
                </a:schemeClr>
              </a:solidFill>
            </a:rPr>
            <a:t> </a:t>
          </a:r>
          <a:r>
            <a:rPr lang="en-US" sz="1400" kern="1200" dirty="0" err="1">
              <a:solidFill>
                <a:schemeClr val="tx2">
                  <a:lumMod val="60000"/>
                  <a:lumOff val="40000"/>
                </a:schemeClr>
              </a:solidFill>
            </a:rPr>
            <a:t>cittadini</a:t>
          </a:r>
          <a:r>
            <a:rPr lang="en-US" sz="1400" kern="1200" dirty="0">
              <a:solidFill>
                <a:schemeClr val="tx2">
                  <a:lumMod val="60000"/>
                  <a:lumOff val="40000"/>
                </a:schemeClr>
              </a:solidFill>
            </a:rPr>
            <a:t> </a:t>
          </a:r>
          <a:r>
            <a:rPr lang="en-US" sz="1400" kern="1200" dirty="0" err="1">
              <a:solidFill>
                <a:schemeClr val="tx2">
                  <a:lumMod val="60000"/>
                  <a:lumOff val="40000"/>
                </a:schemeClr>
              </a:solidFill>
            </a:rPr>
            <a:t>nelle</a:t>
          </a:r>
          <a:r>
            <a:rPr lang="en-US" sz="1400" kern="1200" dirty="0">
              <a:solidFill>
                <a:schemeClr val="tx2">
                  <a:lumMod val="60000"/>
                  <a:lumOff val="40000"/>
                </a:schemeClr>
              </a:solidFill>
            </a:rPr>
            <a:t> </a:t>
          </a:r>
          <a:r>
            <a:rPr lang="en-US" sz="1400" kern="1200" dirty="0" err="1">
              <a:solidFill>
                <a:schemeClr val="tx2">
                  <a:lumMod val="60000"/>
                  <a:lumOff val="40000"/>
                </a:schemeClr>
              </a:solidFill>
            </a:rPr>
            <a:t>politiche</a:t>
          </a:r>
          <a:r>
            <a:rPr lang="en-US" sz="1400" kern="1200" dirty="0">
              <a:solidFill>
                <a:schemeClr val="tx2">
                  <a:lumMod val="60000"/>
                  <a:lumOff val="40000"/>
                </a:schemeClr>
              </a:solidFill>
            </a:rPr>
            <a:t> </a:t>
          </a:r>
          <a:r>
            <a:rPr lang="en-US" sz="1400" kern="1200" dirty="0" err="1">
              <a:solidFill>
                <a:schemeClr val="tx2">
                  <a:lumMod val="60000"/>
                  <a:lumOff val="40000"/>
                </a:schemeClr>
              </a:solidFill>
            </a:rPr>
            <a:t>pubbliche</a:t>
          </a:r>
          <a:r>
            <a:rPr lang="en-US" sz="1400" kern="1200" dirty="0">
              <a:solidFill>
                <a:schemeClr val="tx2">
                  <a:lumMod val="60000"/>
                  <a:lumOff val="40000"/>
                </a:schemeClr>
              </a:solidFill>
            </a:rPr>
            <a:t> </a:t>
          </a:r>
          <a:r>
            <a:rPr lang="en-US" sz="1400" kern="1200" dirty="0" err="1">
              <a:solidFill>
                <a:schemeClr val="tx2">
                  <a:lumMod val="60000"/>
                  <a:lumOff val="40000"/>
                </a:schemeClr>
              </a:solidFill>
            </a:rPr>
            <a:t>europee</a:t>
          </a:r>
          <a:r>
            <a:rPr lang="en-US" sz="1400" kern="1200" dirty="0">
              <a:solidFill>
                <a:schemeClr val="tx2">
                  <a:lumMod val="60000"/>
                  <a:lumOff val="40000"/>
                </a:schemeClr>
              </a:solidFill>
            </a:rPr>
            <a:t>.</a:t>
          </a:r>
        </a:p>
      </dsp:txBody>
      <dsp:txXfrm>
        <a:off x="4857612" y="3616875"/>
        <a:ext cx="3130692" cy="10377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AEBFFC-18F4-4F7E-8469-BC44E5680561}" type="datetimeFigureOut">
              <a:rPr lang="it-IT" smtClean="0"/>
              <a:pPr/>
              <a:t>18/05/2020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8AF9E4-035B-456E-8593-D6B0B645ADDC}" type="slidenum">
              <a:rPr lang="it-IT" smtClean="0"/>
              <a:pPr/>
              <a:t>‹N›</a:t>
            </a:fld>
            <a:endParaRPr lang="it-IT"/>
          </a:p>
        </p:txBody>
      </p:sp>
    </p:spTree>
    <p:extLst>
      <p:ext uri="{BB962C8B-B14F-4D97-AF65-F5344CB8AC3E}">
        <p14:creationId xmlns:p14="http://schemas.microsoft.com/office/powerpoint/2010/main" val="47227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48AF9E4-035B-456E-8593-D6B0B645ADDC}" type="slidenum">
              <a:rPr lang="it-IT" smtClean="0"/>
              <a:pPr/>
              <a:t>5</a:t>
            </a:fld>
            <a:endParaRPr lang="it-IT"/>
          </a:p>
        </p:txBody>
      </p:sp>
    </p:spTree>
    <p:extLst>
      <p:ext uri="{BB962C8B-B14F-4D97-AF65-F5344CB8AC3E}">
        <p14:creationId xmlns:p14="http://schemas.microsoft.com/office/powerpoint/2010/main" val="2794418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48AF9E4-035B-456E-8593-D6B0B645ADDC}" type="slidenum">
              <a:rPr lang="it-IT" smtClean="0"/>
              <a:pPr/>
              <a:t>18</a:t>
            </a:fld>
            <a:endParaRPr lang="it-IT"/>
          </a:p>
        </p:txBody>
      </p:sp>
    </p:spTree>
    <p:extLst>
      <p:ext uri="{BB962C8B-B14F-4D97-AF65-F5344CB8AC3E}">
        <p14:creationId xmlns:p14="http://schemas.microsoft.com/office/powerpoint/2010/main" val="296682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en-US" dirty="0"/>
              <a:t>Our commitment on cross-border healthcare has been constant over the years and, as I already said, in Italy we provide daily advice and assistance to citizens who travel abroad to get treatments, also in case of rare diseases. </a:t>
            </a:r>
          </a:p>
          <a:p>
            <a:pPr algn="just"/>
            <a:endParaRPr lang="it-IT" dirty="0"/>
          </a:p>
          <a:p>
            <a:pPr algn="just"/>
            <a:r>
              <a:rPr lang="en-US" dirty="0"/>
              <a:t>About our commitment at European level, just to give you few examples, we promoted a “Manifesto for the implementation of the EU Patients’ Rights to make an informed choice”, with the endorsement of 31 organization from 13 Countries. We animated public debates, established networks and presented, to both Italian and EU Institutions, some reports with an update of the state of implementation of the Directive in 12 EU Countries.</a:t>
            </a:r>
            <a:endParaRPr lang="it-IT" dirty="0"/>
          </a:p>
        </p:txBody>
      </p:sp>
      <p:sp>
        <p:nvSpPr>
          <p:cNvPr id="4" name="Segnaposto numero diapositiva 3"/>
          <p:cNvSpPr>
            <a:spLocks noGrp="1"/>
          </p:cNvSpPr>
          <p:nvPr>
            <p:ph type="sldNum" sz="quarter" idx="10"/>
          </p:nvPr>
        </p:nvSpPr>
        <p:spPr/>
        <p:txBody>
          <a:bodyPr/>
          <a:lstStyle/>
          <a:p>
            <a:fld id="{BBA94749-5658-45B0-8B4E-F9281EECA34B}" type="slidenum">
              <a:rPr lang="it-IT" smtClean="0"/>
              <a:t>19</a:t>
            </a:fld>
            <a:endParaRPr lang="it-IT"/>
          </a:p>
        </p:txBody>
      </p:sp>
    </p:spTree>
    <p:extLst>
      <p:ext uri="{BB962C8B-B14F-4D97-AF65-F5344CB8AC3E}">
        <p14:creationId xmlns:p14="http://schemas.microsoft.com/office/powerpoint/2010/main" val="368364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140701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37642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2402638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seny_1_Tancament">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1069975" y="1781165"/>
            <a:ext cx="5187950" cy="2075140"/>
          </a:xfrm>
          <a:prstGeom prst="rect">
            <a:avLst/>
          </a:prstGeom>
        </p:spPr>
        <p:txBody>
          <a:bodyPr lIns="0" tIns="0" rIns="0" bIns="0" anchor="t" anchorCtr="0"/>
          <a:lstStyle>
            <a:lvl1pPr algn="l">
              <a:defRPr b="1" i="0">
                <a:solidFill>
                  <a:schemeClr val="bg1"/>
                </a:solidFill>
              </a:defRPr>
            </a:lvl1pPr>
          </a:lstStyle>
          <a:p>
            <a:r>
              <a:rPr lang="es-ES_tradnl" dirty="0" err="1"/>
              <a:t>Gràcies</a:t>
            </a:r>
            <a:r>
              <a:rPr lang="es-ES_tradnl" dirty="0"/>
              <a:t> per la </a:t>
            </a:r>
            <a:r>
              <a:rPr lang="es-ES_tradnl" dirty="0" err="1"/>
              <a:t>vostra</a:t>
            </a:r>
            <a:r>
              <a:rPr lang="es-ES_tradnl" dirty="0"/>
              <a:t> </a:t>
            </a:r>
            <a:r>
              <a:rPr lang="es-ES_tradnl" dirty="0" err="1"/>
              <a:t>atenció</a:t>
            </a:r>
            <a:endParaRPr lang="es-ES" dirty="0"/>
          </a:p>
        </p:txBody>
      </p:sp>
      <p:sp>
        <p:nvSpPr>
          <p:cNvPr id="8" name="Marcador de texto 14"/>
          <p:cNvSpPr>
            <a:spLocks noGrp="1"/>
          </p:cNvSpPr>
          <p:nvPr>
            <p:ph type="body" sz="quarter" idx="12" hasCustomPrompt="1"/>
          </p:nvPr>
        </p:nvSpPr>
        <p:spPr>
          <a:xfrm>
            <a:off x="6977064" y="6212383"/>
            <a:ext cx="2047475" cy="438790"/>
          </a:xfrm>
          <a:prstGeom prst="rect">
            <a:avLst/>
          </a:prstGeom>
        </p:spPr>
        <p:txBody>
          <a:bodyPr lIns="0" tIns="0" rIns="0" bIns="0" anchor="t" anchorCtr="0">
            <a:noAutofit/>
          </a:bodyPr>
          <a:lstStyle>
            <a:lvl1pPr marL="0" indent="0">
              <a:buFontTx/>
              <a:buNone/>
              <a:defRPr sz="1500" b="1"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_tradnl" dirty="0" err="1"/>
              <a:t>Nom</a:t>
            </a:r>
            <a:r>
              <a:rPr lang="es-ES_tradnl" dirty="0"/>
              <a:t> de la </a:t>
            </a:r>
            <a:r>
              <a:rPr lang="es-ES_tradnl" dirty="0" err="1"/>
              <a:t>Facultat</a:t>
            </a:r>
            <a:r>
              <a:rPr lang="es-ES_tradnl" dirty="0"/>
              <a:t>, </a:t>
            </a:r>
            <a:r>
              <a:rPr lang="es-ES_tradnl" dirty="0" err="1"/>
              <a:t>Direcció</a:t>
            </a:r>
            <a:r>
              <a:rPr lang="es-ES_tradnl" dirty="0"/>
              <a:t> o </a:t>
            </a:r>
            <a:r>
              <a:rPr lang="es-ES_tradnl" dirty="0" err="1"/>
              <a:t>Servei</a:t>
            </a:r>
            <a:endParaRPr lang="es-ES" dirty="0"/>
          </a:p>
        </p:txBody>
      </p:sp>
      <p:sp>
        <p:nvSpPr>
          <p:cNvPr id="10" name="Rectángulo 9"/>
          <p:cNvSpPr/>
          <p:nvPr userDrawn="1"/>
        </p:nvSpPr>
        <p:spPr>
          <a:xfrm>
            <a:off x="6977065" y="5711028"/>
            <a:ext cx="2063553" cy="461665"/>
          </a:xfrm>
          <a:prstGeom prst="rect">
            <a:avLst/>
          </a:prstGeom>
        </p:spPr>
        <p:txBody>
          <a:bodyPr wrap="none" lIns="0" tIns="0" rIns="0" bIns="0">
            <a:spAutoFit/>
          </a:bodyPr>
          <a:lstStyle/>
          <a:p>
            <a:pPr marL="0"/>
            <a:r>
              <a:rPr lang="es-ES" sz="1500" b="0" i="0" dirty="0" err="1">
                <a:solidFill>
                  <a:schemeClr val="bg1"/>
                </a:solidFill>
              </a:rPr>
              <a:t>Universitat</a:t>
            </a:r>
            <a:r>
              <a:rPr lang="es-ES" sz="1500" b="0" i="0" dirty="0">
                <a:solidFill>
                  <a:schemeClr val="bg1"/>
                </a:solidFill>
              </a:rPr>
              <a:t> Internacional</a:t>
            </a:r>
            <a:br>
              <a:rPr lang="es-ES" sz="1500" b="0" i="0" dirty="0">
                <a:solidFill>
                  <a:schemeClr val="bg1"/>
                </a:solidFill>
              </a:rPr>
            </a:br>
            <a:r>
              <a:rPr lang="es-ES" sz="1500" b="0" i="0" dirty="0">
                <a:solidFill>
                  <a:schemeClr val="bg1"/>
                </a:solidFill>
              </a:rPr>
              <a:t>de Catalunya</a:t>
            </a:r>
          </a:p>
        </p:txBody>
      </p:sp>
    </p:spTree>
    <p:extLst>
      <p:ext uri="{BB962C8B-B14F-4D97-AF65-F5344CB8AC3E}">
        <p14:creationId xmlns:p14="http://schemas.microsoft.com/office/powerpoint/2010/main" val="1444140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28572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2091559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238419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340255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359351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3751995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1322232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608E43F-C6C1-4DC8-BDDD-AC053913B349}" type="datetimeFigureOut">
              <a:rPr lang="it-IT" smtClean="0"/>
              <a:pPr/>
              <a:t>18/05/2020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D58C5C6-8FF0-4E42-BA74-3C3075D0FB72}" type="slidenum">
              <a:rPr lang="it-IT" smtClean="0"/>
              <a:pPr/>
              <a:t>‹N›</a:t>
            </a:fld>
            <a:endParaRPr lang="it-IT"/>
          </a:p>
        </p:txBody>
      </p:sp>
    </p:spTree>
    <p:extLst>
      <p:ext uri="{BB962C8B-B14F-4D97-AF65-F5344CB8AC3E}">
        <p14:creationId xmlns:p14="http://schemas.microsoft.com/office/powerpoint/2010/main" val="102076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3000" r="-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8E43F-C6C1-4DC8-BDDD-AC053913B349}" type="datetimeFigureOut">
              <a:rPr lang="it-IT" smtClean="0"/>
              <a:pPr/>
              <a:t>18/05/2020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8C5C6-8FF0-4E42-BA74-3C3075D0FB72}" type="slidenum">
              <a:rPr lang="it-IT" smtClean="0"/>
              <a:pPr/>
              <a:t>‹N›</a:t>
            </a:fld>
            <a:endParaRPr lang="it-IT"/>
          </a:p>
        </p:txBody>
      </p:sp>
    </p:spTree>
    <p:extLst>
      <p:ext uri="{BB962C8B-B14F-4D97-AF65-F5344CB8AC3E}">
        <p14:creationId xmlns:p14="http://schemas.microsoft.com/office/powerpoint/2010/main" val="172454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gif"/><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hyperlink" Target="http://www.europarl.europa.eu/oeil/popups/ficheprocedure.do?lang=fr&amp;reference=2016/2057(INI)" TargetMode="External"/><Relationship Id="rId2" Type="http://schemas.openxmlformats.org/officeDocument/2006/relationships/hyperlink" Target="http://www.europarl.europa.eu/oeil/FindByProcnum.do?lang=en&amp;procnum=INI/2006/227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mailto:d.quaggia@activecitizenship.net"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www.cittadinanzattiva.it/corporate/istituzionale/4131-pit-integrated-project-of-citizen-protection.html"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2.gif"/><Relationship Id="rId1" Type="http://schemas.openxmlformats.org/officeDocument/2006/relationships/slideLayout" Target="../slideLayouts/slideLayout6.xml"/><Relationship Id="rId6" Type="http://schemas.openxmlformats.org/officeDocument/2006/relationships/hyperlink" Target="http://www.cittadinanzattiva.it/corporate/salute/1845-cnamc-malati-cronici.html" TargetMode="External"/><Relationship Id="rId11" Type="http://schemas.openxmlformats.org/officeDocument/2006/relationships/image" Target="../media/image9.png"/><Relationship Id="rId5" Type="http://schemas.openxmlformats.org/officeDocument/2006/relationships/hyperlink" Target="http://www.cittadinanzattiva.it/corporate/salute/1843-tribunale-per-i-diritti-del-malato.html" TargetMode="External"/><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7.jpe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hyperlink" Target="http://www.cittadinanzattiva.it/progetti-e-campagne/attivismo-civico/attivi-nel-mondo/2674-derechos-y-desarrollo.ht" TargetMode="External"/><Relationship Id="rId3" Type="http://schemas.openxmlformats.org/officeDocument/2006/relationships/image" Target="../media/image14.png"/><Relationship Id="rId7" Type="http://schemas.openxmlformats.org/officeDocument/2006/relationships/hyperlink" Target="http://www.activecitizenship.net/patients-rights/191-towards-the-establishment-of-the-new-meps-interest-group-european-patients-rights-and-cross-border-healthcare.html" TargetMode="External"/><Relationship Id="rId2" Type="http://schemas.openxmlformats.org/officeDocument/2006/relationships/image" Target="../media/image2.gif"/><Relationship Id="rId1" Type="http://schemas.openxmlformats.org/officeDocument/2006/relationships/slideLayout" Target="../slideLayouts/slideLayout6.xml"/><Relationship Id="rId6" Type="http://schemas.openxmlformats.org/officeDocument/2006/relationships/hyperlink" Target="http://ec.europa.eu/consumers/eu_consumer_policy/consumer_consultative_group/eccg/index_en.htm" TargetMode="External"/><Relationship Id="rId5" Type="http://schemas.openxmlformats.org/officeDocument/2006/relationships/hyperlink" Target="http://ec.europa.eu/citizenship/europe-for-citizens-programme/civil-dialogue/index_en.htm" TargetMode="External"/><Relationship Id="rId4" Type="http://schemas.openxmlformats.org/officeDocument/2006/relationships/hyperlink" Target="http://ec.europa.eu/health/interest_groups/eu_health_forum/policy_forum/index_en.htm" TargetMode="Externa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www.activecitizenship.net/patients-rights/projects/29-european-charter-of-patients-right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activecitizenship.net/patients-rights/projects/29-european-charter-of-patients-rights.html"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1412776"/>
            <a:ext cx="8064896" cy="2592288"/>
          </a:xfrm>
        </p:spPr>
        <p:txBody>
          <a:bodyPr>
            <a:normAutofit/>
          </a:bodyPr>
          <a:lstStyle/>
          <a:p>
            <a:r>
              <a:rPr lang="en-US" sz="5400" b="1" dirty="0">
                <a:solidFill>
                  <a:srgbClr val="0070C0"/>
                </a:solidFill>
                <a:latin typeface="+mn-lt"/>
                <a:ea typeface="+mn-ea"/>
                <a:cs typeface="+mn-cs"/>
              </a:rPr>
              <a:t>“La carta </a:t>
            </a:r>
            <a:r>
              <a:rPr lang="en-US" sz="5400" b="1" dirty="0" err="1">
                <a:solidFill>
                  <a:srgbClr val="0070C0"/>
                </a:solidFill>
                <a:latin typeface="+mn-lt"/>
                <a:ea typeface="+mn-ea"/>
                <a:cs typeface="+mn-cs"/>
              </a:rPr>
              <a:t>Europea</a:t>
            </a:r>
            <a:r>
              <a:rPr lang="en-US" sz="5400" b="1" dirty="0">
                <a:solidFill>
                  <a:srgbClr val="0070C0"/>
                </a:solidFill>
                <a:latin typeface="+mn-lt"/>
                <a:ea typeface="+mn-ea"/>
                <a:cs typeface="+mn-cs"/>
              </a:rPr>
              <a:t> </a:t>
            </a:r>
            <a:r>
              <a:rPr lang="en-US" sz="5400" b="1" dirty="0" err="1">
                <a:solidFill>
                  <a:srgbClr val="0070C0"/>
                </a:solidFill>
                <a:latin typeface="+mn-lt"/>
                <a:ea typeface="+mn-ea"/>
                <a:cs typeface="+mn-cs"/>
              </a:rPr>
              <a:t>dei</a:t>
            </a:r>
            <a:r>
              <a:rPr lang="en-US" sz="5400" b="1" dirty="0">
                <a:solidFill>
                  <a:srgbClr val="0070C0"/>
                </a:solidFill>
                <a:latin typeface="+mn-lt"/>
                <a:ea typeface="+mn-ea"/>
                <a:cs typeface="+mn-cs"/>
              </a:rPr>
              <a:t> </a:t>
            </a:r>
            <a:r>
              <a:rPr lang="en-US" sz="5400" b="1" dirty="0" err="1">
                <a:solidFill>
                  <a:srgbClr val="0070C0"/>
                </a:solidFill>
                <a:latin typeface="+mn-lt"/>
                <a:ea typeface="+mn-ea"/>
                <a:cs typeface="+mn-cs"/>
              </a:rPr>
              <a:t>Diritti</a:t>
            </a:r>
            <a:r>
              <a:rPr lang="en-US" sz="5400" b="1" dirty="0">
                <a:solidFill>
                  <a:srgbClr val="0070C0"/>
                </a:solidFill>
                <a:latin typeface="+mn-lt"/>
                <a:ea typeface="+mn-ea"/>
                <a:cs typeface="+mn-cs"/>
              </a:rPr>
              <a:t> del </a:t>
            </a:r>
            <a:r>
              <a:rPr lang="en-US" sz="5400" b="1" dirty="0" err="1">
                <a:solidFill>
                  <a:srgbClr val="0070C0"/>
                </a:solidFill>
                <a:latin typeface="+mn-lt"/>
                <a:ea typeface="+mn-ea"/>
                <a:cs typeface="+mn-cs"/>
              </a:rPr>
              <a:t>Malato</a:t>
            </a:r>
            <a:r>
              <a:rPr lang="en-US" sz="5400" b="1" dirty="0">
                <a:solidFill>
                  <a:srgbClr val="0070C0"/>
                </a:solidFill>
                <a:latin typeface="+mn-lt"/>
                <a:ea typeface="+mn-ea"/>
                <a:cs typeface="+mn-cs"/>
              </a:rPr>
              <a:t>” </a:t>
            </a:r>
            <a:br>
              <a:rPr lang="en-US" sz="4000" b="1" dirty="0">
                <a:solidFill>
                  <a:srgbClr val="0070C0"/>
                </a:solidFill>
                <a:latin typeface="+mn-lt"/>
                <a:ea typeface="+mn-ea"/>
                <a:cs typeface="+mn-cs"/>
              </a:rPr>
            </a:br>
            <a:endParaRPr lang="it-IT" sz="4000" b="1" dirty="0">
              <a:solidFill>
                <a:srgbClr val="00B0F0"/>
              </a:solidFill>
            </a:endParaRPr>
          </a:p>
        </p:txBody>
      </p:sp>
      <p:sp>
        <p:nvSpPr>
          <p:cNvPr id="3" name="CasellaDiTesto 2"/>
          <p:cNvSpPr txBox="1"/>
          <p:nvPr/>
        </p:nvSpPr>
        <p:spPr>
          <a:xfrm>
            <a:off x="2281556" y="5508383"/>
            <a:ext cx="5040560" cy="923330"/>
          </a:xfrm>
          <a:prstGeom prst="rect">
            <a:avLst/>
          </a:prstGeom>
          <a:noFill/>
        </p:spPr>
        <p:txBody>
          <a:bodyPr wrap="square" rtlCol="0">
            <a:spAutoFit/>
          </a:bodyPr>
          <a:lstStyle/>
          <a:p>
            <a:pPr algn="ctr"/>
            <a:r>
              <a:rPr lang="it-IT" i="1" dirty="0">
                <a:solidFill>
                  <a:schemeClr val="tx2">
                    <a:lumMod val="60000"/>
                    <a:lumOff val="40000"/>
                  </a:schemeClr>
                </a:solidFill>
                <a:ea typeface="Calibri"/>
                <a:cs typeface="Calibri"/>
              </a:rPr>
              <a:t>RUOLO DEL PRIVATO NELLA SANITA' DEL FUTURO </a:t>
            </a:r>
          </a:p>
          <a:p>
            <a:pPr algn="ctr"/>
            <a:endParaRPr lang="it-IT" i="1" dirty="0">
              <a:solidFill>
                <a:schemeClr val="tx2">
                  <a:lumMod val="60000"/>
                  <a:lumOff val="40000"/>
                </a:schemeClr>
              </a:solidFill>
              <a:ea typeface="Calibri"/>
              <a:cs typeface="Calibri"/>
            </a:endParaRPr>
          </a:p>
          <a:p>
            <a:pPr algn="ctr"/>
            <a:r>
              <a:rPr lang="it-IT" i="1" dirty="0">
                <a:solidFill>
                  <a:schemeClr val="tx2">
                    <a:lumMod val="60000"/>
                    <a:lumOff val="40000"/>
                  </a:schemeClr>
                </a:solidFill>
                <a:ea typeface="Calibri"/>
                <a:cs typeface="Calibri"/>
              </a:rPr>
              <a:t>Parma 29 settembre 2017</a:t>
            </a:r>
          </a:p>
        </p:txBody>
      </p:sp>
      <p:pic>
        <p:nvPicPr>
          <p:cNvPr id="7" name="Immagine 6"/>
          <p:cNvPicPr/>
          <p:nvPr/>
        </p:nvPicPr>
        <p:blipFill>
          <a:blip r:embed="rId2" cstate="print">
            <a:extLst>
              <a:ext uri="{28A0092B-C50C-407E-A947-70E740481C1C}">
                <a14:useLocalDpi xmlns:a14="http://schemas.microsoft.com/office/drawing/2010/main" val="0"/>
              </a:ext>
            </a:extLst>
          </a:blip>
          <a:stretch>
            <a:fillRect/>
          </a:stretch>
        </p:blipFill>
        <p:spPr>
          <a:xfrm>
            <a:off x="3797671" y="3797044"/>
            <a:ext cx="1700030" cy="1136120"/>
          </a:xfrm>
          <a:prstGeom prst="rect">
            <a:avLst/>
          </a:prstGeom>
        </p:spPr>
      </p:pic>
      <p:sp>
        <p:nvSpPr>
          <p:cNvPr id="9" name="Rectangle 3"/>
          <p:cNvSpPr txBox="1">
            <a:spLocks noChangeArrowheads="1"/>
          </p:cNvSpPr>
          <p:nvPr/>
        </p:nvSpPr>
        <p:spPr>
          <a:xfrm>
            <a:off x="2051720" y="1121044"/>
            <a:ext cx="4824536" cy="158787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it-IT" sz="2800" i="1" dirty="0">
              <a:latin typeface="+mj-lt"/>
              <a:ea typeface="Calibri"/>
              <a:cs typeface="Calibri"/>
            </a:endParaRPr>
          </a:p>
        </p:txBody>
      </p:sp>
    </p:spTree>
    <p:extLst>
      <p:ext uri="{BB962C8B-B14F-4D97-AF65-F5344CB8AC3E}">
        <p14:creationId xmlns:p14="http://schemas.microsoft.com/office/powerpoint/2010/main" val="4210012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0692" y="1757547"/>
            <a:ext cx="8193974" cy="1938992"/>
          </a:xfrm>
          <a:prstGeom prst="rect">
            <a:avLst/>
          </a:prstGeom>
          <a:noFill/>
        </p:spPr>
        <p:txBody>
          <a:bodyPr wrap="square" rtlCol="0">
            <a:spAutoFit/>
          </a:bodyPr>
          <a:lstStyle/>
          <a:p>
            <a:pPr lvl="0"/>
            <a:endParaRPr lang="en-US" sz="2000" dirty="0">
              <a:solidFill>
                <a:schemeClr val="accent5">
                  <a:lumMod val="75000"/>
                </a:schemeClr>
              </a:solidFill>
            </a:endParaRPr>
          </a:p>
          <a:p>
            <a:pPr marL="342900" lvl="0" indent="-342900">
              <a:buFont typeface="Arial" panose="020B0604020202020204" pitchFamily="34" charset="0"/>
              <a:buChar char="•"/>
            </a:pPr>
            <a:r>
              <a:rPr lang="en-US" sz="2000" dirty="0">
                <a:solidFill>
                  <a:schemeClr val="accent5">
                    <a:lumMod val="75000"/>
                  </a:schemeClr>
                </a:solidFill>
              </a:rPr>
              <a:t>I </a:t>
            </a:r>
            <a:r>
              <a:rPr lang="en-US" sz="2000" dirty="0" err="1">
                <a:solidFill>
                  <a:schemeClr val="accent5">
                    <a:lumMod val="75000"/>
                  </a:schemeClr>
                </a:solidFill>
              </a:rPr>
              <a:t>pazienti</a:t>
            </a:r>
            <a:r>
              <a:rPr lang="en-US" sz="2000" dirty="0">
                <a:solidFill>
                  <a:schemeClr val="accent5">
                    <a:lumMod val="75000"/>
                  </a:schemeClr>
                </a:solidFill>
              </a:rPr>
              <a:t> con </a:t>
            </a:r>
            <a:r>
              <a:rPr lang="en-US" sz="2000" dirty="0" err="1">
                <a:solidFill>
                  <a:schemeClr val="accent5">
                    <a:lumMod val="75000"/>
                  </a:schemeClr>
                </a:solidFill>
              </a:rPr>
              <a:t>differenti</a:t>
            </a:r>
            <a:r>
              <a:rPr lang="en-US" sz="2000" dirty="0">
                <a:solidFill>
                  <a:schemeClr val="accent5">
                    <a:lumMod val="75000"/>
                  </a:schemeClr>
                </a:solidFill>
              </a:rPr>
              <a:t> </a:t>
            </a:r>
            <a:r>
              <a:rPr lang="en-US" sz="2000" dirty="0" err="1">
                <a:solidFill>
                  <a:schemeClr val="accent5">
                    <a:lumMod val="75000"/>
                  </a:schemeClr>
                </a:solidFill>
              </a:rPr>
              <a:t>patologie</a:t>
            </a:r>
            <a:r>
              <a:rPr lang="en-US" sz="2000" dirty="0">
                <a:solidFill>
                  <a:schemeClr val="accent5">
                    <a:lumMod val="75000"/>
                  </a:schemeClr>
                </a:solidFill>
              </a:rPr>
              <a:t> </a:t>
            </a:r>
            <a:r>
              <a:rPr lang="en-US" sz="2000" dirty="0" err="1">
                <a:solidFill>
                  <a:schemeClr val="accent5">
                    <a:lumMod val="75000"/>
                  </a:schemeClr>
                </a:solidFill>
              </a:rPr>
              <a:t>possono</a:t>
            </a:r>
            <a:r>
              <a:rPr lang="en-US" sz="2000" dirty="0">
                <a:solidFill>
                  <a:schemeClr val="accent5">
                    <a:lumMod val="75000"/>
                  </a:schemeClr>
                </a:solidFill>
              </a:rPr>
              <a:t> </a:t>
            </a:r>
            <a:r>
              <a:rPr lang="en-US" sz="2000" dirty="0" err="1">
                <a:solidFill>
                  <a:schemeClr val="accent5">
                    <a:lumMod val="75000"/>
                  </a:schemeClr>
                </a:solidFill>
              </a:rPr>
              <a:t>avere</a:t>
            </a:r>
            <a:r>
              <a:rPr lang="en-US" sz="2000" dirty="0">
                <a:solidFill>
                  <a:schemeClr val="accent5">
                    <a:lumMod val="75000"/>
                  </a:schemeClr>
                </a:solidFill>
              </a:rPr>
              <a:t> </a:t>
            </a:r>
            <a:r>
              <a:rPr lang="en-US" sz="2000" dirty="0" err="1">
                <a:solidFill>
                  <a:schemeClr val="accent5">
                    <a:lumMod val="75000"/>
                  </a:schemeClr>
                </a:solidFill>
              </a:rPr>
              <a:t>gli</a:t>
            </a:r>
            <a:r>
              <a:rPr lang="en-US" sz="2000" dirty="0">
                <a:solidFill>
                  <a:schemeClr val="accent5">
                    <a:lumMod val="75000"/>
                  </a:schemeClr>
                </a:solidFill>
              </a:rPr>
              <a:t> </a:t>
            </a:r>
            <a:r>
              <a:rPr lang="en-US" sz="2000" dirty="0" err="1">
                <a:solidFill>
                  <a:schemeClr val="accent5">
                    <a:lumMod val="75000"/>
                  </a:schemeClr>
                </a:solidFill>
              </a:rPr>
              <a:t>stessi</a:t>
            </a:r>
            <a:r>
              <a:rPr lang="en-US" sz="2000" dirty="0">
                <a:solidFill>
                  <a:schemeClr val="accent5">
                    <a:lumMod val="75000"/>
                  </a:schemeClr>
                </a:solidFill>
              </a:rPr>
              <a:t> </a:t>
            </a:r>
            <a:r>
              <a:rPr lang="en-US" sz="2000" dirty="0" err="1">
                <a:solidFill>
                  <a:schemeClr val="accent5">
                    <a:lumMod val="75000"/>
                  </a:schemeClr>
                </a:solidFill>
              </a:rPr>
              <a:t>diritti</a:t>
            </a:r>
            <a:r>
              <a:rPr lang="en-US" sz="2000" dirty="0">
                <a:solidFill>
                  <a:schemeClr val="accent5">
                    <a:lumMod val="75000"/>
                  </a:schemeClr>
                </a:solidFill>
              </a:rPr>
              <a:t>: </a:t>
            </a:r>
            <a:r>
              <a:rPr lang="it-IT" sz="2000" dirty="0">
                <a:solidFill>
                  <a:schemeClr val="accent5">
                    <a:lumMod val="75000"/>
                  </a:schemeClr>
                </a:solidFill>
              </a:rPr>
              <a:t>questo ha permesso di associarsi all'interesse di un gran numero di organizzazioni di pazienti, incentrate su diverse patologie e target diversi</a:t>
            </a:r>
          </a:p>
          <a:p>
            <a:pPr lvl="0"/>
            <a:endParaRPr lang="en-US" sz="2000" dirty="0">
              <a:solidFill>
                <a:schemeClr val="accent5">
                  <a:lumMod val="75000"/>
                </a:schemeClr>
              </a:solidFill>
            </a:endParaRPr>
          </a:p>
          <a:p>
            <a:pPr marL="342900" lvl="0" indent="-342900">
              <a:buFont typeface="Arial" panose="020B0604020202020204" pitchFamily="34" charset="0"/>
              <a:buChar char="•"/>
            </a:pPr>
            <a:r>
              <a:rPr lang="it-IT" sz="2000" dirty="0">
                <a:solidFill>
                  <a:schemeClr val="accent5">
                    <a:lumMod val="75000"/>
                  </a:schemeClr>
                </a:solidFill>
              </a:rPr>
              <a:t>Può essere applicato in entrambi i settori, pubblico e privato</a:t>
            </a:r>
            <a:endParaRPr lang="en-US" sz="2000" dirty="0">
              <a:solidFill>
                <a:schemeClr val="accent5">
                  <a:lumMod val="75000"/>
                </a:schemeClr>
              </a:solidFill>
            </a:endParaRPr>
          </a:p>
        </p:txBody>
      </p:sp>
      <p:pic>
        <p:nvPicPr>
          <p:cNvPr id="6" name="Immagine 5"/>
          <p:cNvPicPr/>
          <p:nvPr/>
        </p:nvPicPr>
        <p:blipFill>
          <a:blip r:embed="rId2" cstate="print">
            <a:extLst>
              <a:ext uri="{28A0092B-C50C-407E-A947-70E740481C1C}">
                <a14:useLocalDpi xmlns:a14="http://schemas.microsoft.com/office/drawing/2010/main" val="0"/>
              </a:ext>
            </a:extLst>
          </a:blip>
          <a:stretch>
            <a:fillRect/>
          </a:stretch>
        </p:blipFill>
        <p:spPr>
          <a:xfrm>
            <a:off x="37206" y="5865896"/>
            <a:ext cx="1455844" cy="992104"/>
          </a:xfrm>
          <a:prstGeom prst="rect">
            <a:avLst/>
          </a:prstGeom>
        </p:spPr>
      </p:pic>
      <p:sp>
        <p:nvSpPr>
          <p:cNvPr id="7" name="Titolo 4"/>
          <p:cNvSpPr txBox="1">
            <a:spLocks/>
          </p:cNvSpPr>
          <p:nvPr/>
        </p:nvSpPr>
        <p:spPr>
          <a:xfrm>
            <a:off x="1557502" y="401565"/>
            <a:ext cx="5869379" cy="621909"/>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b="1" dirty="0">
                <a:solidFill>
                  <a:schemeClr val="bg1"/>
                </a:solidFill>
              </a:rPr>
              <a:t>La carta </a:t>
            </a:r>
            <a:r>
              <a:rPr lang="en-US" sz="2000" b="1" dirty="0" err="1">
                <a:solidFill>
                  <a:schemeClr val="bg1"/>
                </a:solidFill>
              </a:rPr>
              <a:t>Europea</a:t>
            </a:r>
            <a:r>
              <a:rPr lang="en-US" sz="2000" b="1" dirty="0">
                <a:solidFill>
                  <a:schemeClr val="bg1"/>
                </a:solidFill>
              </a:rPr>
              <a:t> </a:t>
            </a:r>
            <a:r>
              <a:rPr lang="en-US" sz="2000" b="1" dirty="0" err="1">
                <a:solidFill>
                  <a:schemeClr val="bg1"/>
                </a:solidFill>
              </a:rPr>
              <a:t>dei</a:t>
            </a:r>
            <a:r>
              <a:rPr lang="en-US" sz="2000" b="1" dirty="0">
                <a:solidFill>
                  <a:schemeClr val="bg1"/>
                </a:solidFill>
              </a:rPr>
              <a:t> </a:t>
            </a:r>
            <a:r>
              <a:rPr lang="en-US" sz="2000" b="1" dirty="0" err="1">
                <a:solidFill>
                  <a:schemeClr val="bg1"/>
                </a:solidFill>
              </a:rPr>
              <a:t>Diritti</a:t>
            </a:r>
            <a:r>
              <a:rPr lang="en-US" sz="2000" b="1" dirty="0">
                <a:solidFill>
                  <a:schemeClr val="bg1"/>
                </a:solidFill>
              </a:rPr>
              <a:t> del </a:t>
            </a:r>
            <a:r>
              <a:rPr lang="en-US" sz="2000" b="1" dirty="0" err="1">
                <a:solidFill>
                  <a:schemeClr val="bg1"/>
                </a:solidFill>
              </a:rPr>
              <a:t>Malato</a:t>
            </a:r>
            <a:r>
              <a:rPr lang="en-US" sz="2000" b="1" dirty="0">
                <a:solidFill>
                  <a:schemeClr val="bg1"/>
                </a:solidFill>
              </a:rPr>
              <a:t> </a:t>
            </a:r>
            <a:endParaRPr lang="it-IT" sz="2000" b="1" dirty="0"/>
          </a:p>
        </p:txBody>
      </p:sp>
      <p:pic>
        <p:nvPicPr>
          <p:cNvPr id="5" name="Immagine 4"/>
          <p:cNvPicPr/>
          <p:nvPr/>
        </p:nvPicPr>
        <p:blipFill rotWithShape="1">
          <a:blip r:embed="rId3"/>
          <a:srcRect l="5455" t="37500" r="44543" b="18182"/>
          <a:stretch/>
        </p:blipFill>
        <p:spPr bwMode="auto">
          <a:xfrm>
            <a:off x="4802765" y="4134581"/>
            <a:ext cx="3060700" cy="21704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4276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412776"/>
            <a:ext cx="2138262" cy="2257054"/>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74" y="2645243"/>
            <a:ext cx="2273494" cy="2270568"/>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77" y="4005064"/>
            <a:ext cx="2644286" cy="2486887"/>
          </a:xfrm>
          <a:prstGeom prst="rect">
            <a:avLst/>
          </a:prstGeom>
        </p:spPr>
      </p:pic>
      <p:pic>
        <p:nvPicPr>
          <p:cNvPr id="9" name="Immagine 8"/>
          <p:cNvPicPr/>
          <p:nvPr/>
        </p:nvPicPr>
        <p:blipFill>
          <a:blip r:embed="rId5" cstate="print">
            <a:extLst>
              <a:ext uri="{28A0092B-C50C-407E-A947-70E740481C1C}">
                <a14:useLocalDpi xmlns:a14="http://schemas.microsoft.com/office/drawing/2010/main" val="0"/>
              </a:ext>
            </a:extLst>
          </a:blip>
          <a:stretch>
            <a:fillRect/>
          </a:stretch>
        </p:blipFill>
        <p:spPr>
          <a:xfrm>
            <a:off x="37253" y="5847043"/>
            <a:ext cx="1455844" cy="992104"/>
          </a:xfrm>
          <a:prstGeom prst="rect">
            <a:avLst/>
          </a:prstGeom>
        </p:spPr>
      </p:pic>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2125" y="2204864"/>
            <a:ext cx="2532363" cy="3577463"/>
          </a:xfrm>
          <a:prstGeom prst="rect">
            <a:avLst/>
          </a:prstGeom>
        </p:spPr>
      </p:pic>
      <p:sp>
        <p:nvSpPr>
          <p:cNvPr id="11" name="Titolo 4"/>
          <p:cNvSpPr txBox="1">
            <a:spLocks/>
          </p:cNvSpPr>
          <p:nvPr/>
        </p:nvSpPr>
        <p:spPr>
          <a:xfrm>
            <a:off x="1557502" y="401565"/>
            <a:ext cx="5869379" cy="621909"/>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b="1" dirty="0">
                <a:solidFill>
                  <a:schemeClr val="bg1"/>
                </a:solidFill>
              </a:rPr>
              <a:t>La carta </a:t>
            </a:r>
            <a:r>
              <a:rPr lang="en-US" sz="2000" b="1" dirty="0" err="1">
                <a:solidFill>
                  <a:schemeClr val="bg1"/>
                </a:solidFill>
              </a:rPr>
              <a:t>Europea</a:t>
            </a:r>
            <a:r>
              <a:rPr lang="en-US" sz="2000" b="1" dirty="0">
                <a:solidFill>
                  <a:schemeClr val="bg1"/>
                </a:solidFill>
              </a:rPr>
              <a:t> </a:t>
            </a:r>
            <a:r>
              <a:rPr lang="en-US" sz="2000" b="1" dirty="0" err="1">
                <a:solidFill>
                  <a:schemeClr val="bg1"/>
                </a:solidFill>
              </a:rPr>
              <a:t>dei</a:t>
            </a:r>
            <a:r>
              <a:rPr lang="en-US" sz="2000" b="1" dirty="0">
                <a:solidFill>
                  <a:schemeClr val="bg1"/>
                </a:solidFill>
              </a:rPr>
              <a:t> </a:t>
            </a:r>
            <a:r>
              <a:rPr lang="en-US" sz="2000" b="1" dirty="0" err="1">
                <a:solidFill>
                  <a:schemeClr val="bg1"/>
                </a:solidFill>
              </a:rPr>
              <a:t>Diritti</a:t>
            </a:r>
            <a:r>
              <a:rPr lang="en-US" sz="2000" b="1" dirty="0">
                <a:solidFill>
                  <a:schemeClr val="bg1"/>
                </a:solidFill>
              </a:rPr>
              <a:t> del </a:t>
            </a:r>
            <a:r>
              <a:rPr lang="en-US" sz="2000" b="1" dirty="0" err="1">
                <a:solidFill>
                  <a:schemeClr val="bg1"/>
                </a:solidFill>
              </a:rPr>
              <a:t>Malato</a:t>
            </a:r>
            <a:r>
              <a:rPr lang="en-US" sz="2000" b="1" dirty="0">
                <a:solidFill>
                  <a:schemeClr val="bg1"/>
                </a:solidFill>
              </a:rPr>
              <a:t> </a:t>
            </a:r>
            <a:r>
              <a:rPr lang="it-IT" sz="2000" b="1" dirty="0"/>
              <a:t>(III)</a:t>
            </a:r>
          </a:p>
        </p:txBody>
      </p:sp>
    </p:spTree>
    <p:extLst>
      <p:ext uri="{BB962C8B-B14F-4D97-AF65-F5344CB8AC3E}">
        <p14:creationId xmlns:p14="http://schemas.microsoft.com/office/powerpoint/2010/main" val="1147326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0692" y="1628800"/>
            <a:ext cx="8193974" cy="3877985"/>
          </a:xfrm>
          <a:prstGeom prst="rect">
            <a:avLst/>
          </a:prstGeom>
          <a:noFill/>
        </p:spPr>
        <p:txBody>
          <a:bodyPr wrap="square" rtlCol="0">
            <a:spAutoFit/>
          </a:bodyPr>
          <a:lstStyle/>
          <a:p>
            <a:pPr algn="just"/>
            <a:r>
              <a:rPr lang="it-IT" altLang="it-IT" sz="2200" u="sng" dirty="0">
                <a:solidFill>
                  <a:schemeClr val="accent5">
                    <a:lumMod val="75000"/>
                  </a:schemeClr>
                </a:solidFill>
              </a:rPr>
              <a:t>A/ Strumento di Empowerment</a:t>
            </a:r>
          </a:p>
          <a:p>
            <a:pPr algn="just"/>
            <a:endParaRPr lang="it-IT" altLang="it-IT" sz="2200" u="sng" dirty="0">
              <a:solidFill>
                <a:schemeClr val="accent5">
                  <a:lumMod val="75000"/>
                </a:schemeClr>
              </a:solidFill>
            </a:endParaRPr>
          </a:p>
          <a:p>
            <a:pPr algn="just"/>
            <a:endParaRPr lang="it-IT" altLang="it-IT" sz="2200" u="sng" dirty="0">
              <a:solidFill>
                <a:schemeClr val="accent5">
                  <a:lumMod val="75000"/>
                </a:schemeClr>
              </a:solidFill>
            </a:endParaRPr>
          </a:p>
          <a:p>
            <a:pPr marL="342900" indent="-342900" algn="just">
              <a:buFont typeface="Arial" panose="020B0604020202020204" pitchFamily="34" charset="0"/>
              <a:buChar char="•"/>
            </a:pPr>
            <a:r>
              <a:rPr lang="en-US" sz="2000" dirty="0" err="1">
                <a:solidFill>
                  <a:schemeClr val="accent5">
                    <a:lumMod val="75000"/>
                  </a:schemeClr>
                </a:solidFill>
              </a:rPr>
              <a:t>Hopitaux</a:t>
            </a:r>
            <a:r>
              <a:rPr lang="en-US" sz="2000" dirty="0">
                <a:solidFill>
                  <a:schemeClr val="accent5">
                    <a:lumMod val="75000"/>
                  </a:schemeClr>
                </a:solidFill>
              </a:rPr>
              <a:t> de Paris  </a:t>
            </a:r>
          </a:p>
          <a:p>
            <a:pPr marL="342900" indent="-342900" algn="just">
              <a:buFont typeface="Arial" panose="020B0604020202020204" pitchFamily="34" charset="0"/>
              <a:buChar char="•"/>
            </a:pPr>
            <a:endParaRPr lang="en-US" sz="2000" dirty="0">
              <a:solidFill>
                <a:schemeClr val="accent5">
                  <a:lumMod val="75000"/>
                </a:schemeClr>
              </a:solidFill>
            </a:endParaRPr>
          </a:p>
          <a:p>
            <a:pPr marL="342900" indent="-342900" algn="just">
              <a:buFont typeface="Arial" panose="020B0604020202020204" pitchFamily="34" charset="0"/>
              <a:buChar char="•"/>
            </a:pPr>
            <a:endParaRPr lang="en-US" sz="2000" dirty="0">
              <a:solidFill>
                <a:schemeClr val="accent5">
                  <a:lumMod val="75000"/>
                </a:schemeClr>
              </a:solidFill>
            </a:endParaRPr>
          </a:p>
          <a:p>
            <a:pPr marL="342900" indent="-342900" algn="just">
              <a:buFont typeface="Arial" panose="020B0604020202020204" pitchFamily="34" charset="0"/>
              <a:buChar char="•"/>
            </a:pPr>
            <a:r>
              <a:rPr lang="en-US" sz="2000" dirty="0">
                <a:solidFill>
                  <a:schemeClr val="accent5">
                    <a:lumMod val="75000"/>
                  </a:schemeClr>
                </a:solidFill>
              </a:rPr>
              <a:t>Estonian Patients Advocacy Association (EPAA)</a:t>
            </a:r>
          </a:p>
          <a:p>
            <a:pPr marL="342900" indent="-342900" algn="just">
              <a:buFont typeface="Arial" panose="020B0604020202020204" pitchFamily="34" charset="0"/>
              <a:buChar char="•"/>
            </a:pPr>
            <a:endParaRPr lang="en-US" sz="2000" dirty="0">
              <a:solidFill>
                <a:schemeClr val="accent5">
                  <a:lumMod val="75000"/>
                </a:schemeClr>
              </a:solidFill>
            </a:endParaRPr>
          </a:p>
          <a:p>
            <a:pPr marL="342900" indent="-342900" algn="just">
              <a:buFont typeface="Arial" panose="020B0604020202020204" pitchFamily="34" charset="0"/>
              <a:buChar char="•"/>
            </a:pPr>
            <a:endParaRPr lang="en-US" sz="2000" dirty="0">
              <a:solidFill>
                <a:schemeClr val="accent5">
                  <a:lumMod val="75000"/>
                </a:schemeClr>
              </a:solidFill>
            </a:endParaRPr>
          </a:p>
          <a:p>
            <a:pPr marL="342900" indent="-342900" algn="just">
              <a:buFont typeface="Arial" panose="020B0604020202020204" pitchFamily="34" charset="0"/>
              <a:buChar char="•"/>
            </a:pPr>
            <a:r>
              <a:rPr lang="en-US" sz="2000" dirty="0">
                <a:solidFill>
                  <a:schemeClr val="accent5">
                    <a:lumMod val="75000"/>
                  </a:schemeClr>
                </a:solidFill>
              </a:rPr>
              <a:t>Trentino (Italia) </a:t>
            </a:r>
          </a:p>
          <a:p>
            <a:pPr marL="342900" lvl="1" indent="-342900" algn="just">
              <a:buFont typeface="Arial" panose="020B0604020202020204" pitchFamily="34" charset="0"/>
              <a:buChar char="•"/>
            </a:pPr>
            <a:endParaRPr lang="en-US" altLang="it-IT" sz="2000" dirty="0">
              <a:solidFill>
                <a:schemeClr val="accent5">
                  <a:lumMod val="75000"/>
                </a:schemeClr>
              </a:solidFill>
            </a:endParaRPr>
          </a:p>
          <a:p>
            <a:pPr marL="0" lvl="1" algn="just"/>
            <a:endParaRPr lang="en-US" sz="2000" dirty="0">
              <a:solidFill>
                <a:schemeClr val="accent5">
                  <a:lumMod val="75000"/>
                </a:schemeClr>
              </a:solidFill>
            </a:endParaRPr>
          </a:p>
        </p:txBody>
      </p:sp>
      <p:sp>
        <p:nvSpPr>
          <p:cNvPr id="4" name="Titolo 4"/>
          <p:cNvSpPr txBox="1">
            <a:spLocks/>
          </p:cNvSpPr>
          <p:nvPr/>
        </p:nvSpPr>
        <p:spPr>
          <a:xfrm>
            <a:off x="1681811" y="404664"/>
            <a:ext cx="5869379" cy="621909"/>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b="1" dirty="0">
                <a:solidFill>
                  <a:schemeClr val="bg1"/>
                </a:solidFill>
              </a:rPr>
              <a:t>La carta </a:t>
            </a:r>
            <a:r>
              <a:rPr lang="en-US" sz="2000" b="1" dirty="0" err="1">
                <a:solidFill>
                  <a:schemeClr val="bg1"/>
                </a:solidFill>
              </a:rPr>
              <a:t>Europea</a:t>
            </a:r>
            <a:r>
              <a:rPr lang="en-US" sz="2000" b="1" dirty="0">
                <a:solidFill>
                  <a:schemeClr val="bg1"/>
                </a:solidFill>
              </a:rPr>
              <a:t> </a:t>
            </a:r>
            <a:r>
              <a:rPr lang="en-US" sz="2000" b="1" dirty="0" err="1">
                <a:solidFill>
                  <a:schemeClr val="bg1"/>
                </a:solidFill>
              </a:rPr>
              <a:t>dei</a:t>
            </a:r>
            <a:r>
              <a:rPr lang="en-US" sz="2000" b="1" dirty="0">
                <a:solidFill>
                  <a:schemeClr val="bg1"/>
                </a:solidFill>
              </a:rPr>
              <a:t> </a:t>
            </a:r>
            <a:r>
              <a:rPr lang="en-US" sz="2000" b="1" dirty="0" err="1">
                <a:solidFill>
                  <a:schemeClr val="bg1"/>
                </a:solidFill>
              </a:rPr>
              <a:t>Diritti</a:t>
            </a:r>
            <a:r>
              <a:rPr lang="en-US" sz="2000" b="1" dirty="0">
                <a:solidFill>
                  <a:schemeClr val="bg1"/>
                </a:solidFill>
              </a:rPr>
              <a:t> del </a:t>
            </a:r>
            <a:r>
              <a:rPr lang="en-US" sz="2000" b="1" dirty="0" err="1">
                <a:solidFill>
                  <a:schemeClr val="bg1"/>
                </a:solidFill>
              </a:rPr>
              <a:t>Malato</a:t>
            </a:r>
            <a:r>
              <a:rPr lang="en-US" sz="2000" b="1" dirty="0">
                <a:solidFill>
                  <a:schemeClr val="bg1"/>
                </a:solidFill>
              </a:rPr>
              <a:t> </a:t>
            </a:r>
            <a:endParaRPr lang="it-IT" sz="2000" b="1" dirty="0"/>
          </a:p>
        </p:txBody>
      </p:sp>
      <p:pic>
        <p:nvPicPr>
          <p:cNvPr id="7" name="Immagine 6"/>
          <p:cNvPicPr/>
          <p:nvPr/>
        </p:nvPicPr>
        <p:blipFill rotWithShape="1">
          <a:blip r:embed="rId2"/>
          <a:srcRect t="60227" r="72726" b="25975"/>
          <a:stretch/>
        </p:blipFill>
        <p:spPr bwMode="auto">
          <a:xfrm>
            <a:off x="3707904" y="2060848"/>
            <a:ext cx="2520280" cy="1029890"/>
          </a:xfrm>
          <a:prstGeom prst="rect">
            <a:avLst/>
          </a:prstGeom>
          <a:ln>
            <a:solidFill>
              <a:schemeClr val="accent1"/>
            </a:solidFill>
          </a:ln>
          <a:extLst>
            <a:ext uri="{53640926-AAD7-44D8-BBD7-CCE9431645EC}">
              <a14:shadowObscured xmlns:a14="http://schemas.microsoft.com/office/drawing/2010/main"/>
            </a:ext>
          </a:extLst>
        </p:spPr>
      </p:pic>
      <p:pic>
        <p:nvPicPr>
          <p:cNvPr id="9" name="Immagine 8"/>
          <p:cNvPicPr/>
          <p:nvPr/>
        </p:nvPicPr>
        <p:blipFill rotWithShape="1">
          <a:blip r:embed="rId3"/>
          <a:srcRect l="14333" t="45362" r="51307" b="28336"/>
          <a:stretch/>
        </p:blipFill>
        <p:spPr bwMode="auto">
          <a:xfrm>
            <a:off x="4716016" y="4581128"/>
            <a:ext cx="2687320" cy="1645920"/>
          </a:xfrm>
          <a:prstGeom prst="rect">
            <a:avLst/>
          </a:prstGeom>
          <a:ln>
            <a:solidFill>
              <a:schemeClr val="accent1"/>
            </a:solidFill>
          </a:ln>
          <a:extLst>
            <a:ext uri="{53640926-AAD7-44D8-BBD7-CCE9431645EC}">
              <a14:shadowObscured xmlns:a14="http://schemas.microsoft.com/office/drawing/2010/main"/>
            </a:ext>
          </a:extLst>
        </p:spPr>
      </p:pic>
      <p:pic>
        <p:nvPicPr>
          <p:cNvPr id="10" name="Immagine 9"/>
          <p:cNvPicPr/>
          <p:nvPr/>
        </p:nvPicPr>
        <p:blipFill rotWithShape="1">
          <a:blip r:embed="rId4"/>
          <a:srcRect l="51767" t="8382" r="8466" b="77647"/>
          <a:stretch/>
        </p:blipFill>
        <p:spPr bwMode="auto">
          <a:xfrm>
            <a:off x="5724128" y="3398515"/>
            <a:ext cx="2687320" cy="755015"/>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2852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0767" y="1124744"/>
            <a:ext cx="8193974" cy="3847207"/>
          </a:xfrm>
          <a:prstGeom prst="rect">
            <a:avLst/>
          </a:prstGeom>
          <a:noFill/>
        </p:spPr>
        <p:txBody>
          <a:bodyPr wrap="square" rtlCol="0">
            <a:spAutoFit/>
          </a:bodyPr>
          <a:lstStyle/>
          <a:p>
            <a:pPr algn="just"/>
            <a:r>
              <a:rPr lang="it-IT" altLang="it-IT" sz="2200" u="sng" dirty="0">
                <a:solidFill>
                  <a:schemeClr val="accent5">
                    <a:lumMod val="75000"/>
                  </a:schemeClr>
                </a:solidFill>
              </a:rPr>
              <a:t>B/ Strumento di valutazione</a:t>
            </a:r>
          </a:p>
          <a:p>
            <a:pPr algn="just"/>
            <a:endParaRPr lang="it-IT" altLang="it-IT" sz="2200" u="sng" dirty="0">
              <a:solidFill>
                <a:schemeClr val="accent5">
                  <a:lumMod val="75000"/>
                </a:schemeClr>
              </a:solidFill>
            </a:endParaRPr>
          </a:p>
          <a:p>
            <a:pPr marL="342900" indent="-342900" algn="just">
              <a:buFont typeface="Arial" panose="020B0604020202020204" pitchFamily="34" charset="0"/>
              <a:buChar char="•"/>
            </a:pPr>
            <a:r>
              <a:rPr lang="en-US" sz="2000" dirty="0" err="1">
                <a:solidFill>
                  <a:schemeClr val="accent5">
                    <a:lumMod val="75000"/>
                  </a:schemeClr>
                </a:solidFill>
              </a:rPr>
              <a:t>Monitoraggio</a:t>
            </a:r>
            <a:r>
              <a:rPr lang="en-US" sz="2000" dirty="0">
                <a:solidFill>
                  <a:schemeClr val="accent5">
                    <a:lumMod val="75000"/>
                  </a:schemeClr>
                </a:solidFill>
              </a:rPr>
              <a:t> </a:t>
            </a:r>
            <a:r>
              <a:rPr lang="en-US" sz="2000" dirty="0" err="1">
                <a:solidFill>
                  <a:schemeClr val="accent5">
                    <a:lumMod val="75000"/>
                  </a:schemeClr>
                </a:solidFill>
              </a:rPr>
              <a:t>dell’implementazione</a:t>
            </a:r>
            <a:r>
              <a:rPr lang="en-US" sz="2000" dirty="0">
                <a:solidFill>
                  <a:schemeClr val="accent5">
                    <a:lumMod val="75000"/>
                  </a:schemeClr>
                </a:solidFill>
              </a:rPr>
              <a:t> </a:t>
            </a:r>
          </a:p>
          <a:p>
            <a:pPr algn="just"/>
            <a:r>
              <a:rPr lang="en-US" sz="2000" dirty="0" err="1">
                <a:solidFill>
                  <a:schemeClr val="accent5">
                    <a:lumMod val="75000"/>
                  </a:schemeClr>
                </a:solidFill>
              </a:rPr>
              <a:t>della</a:t>
            </a:r>
            <a:r>
              <a:rPr lang="en-US" sz="2000" dirty="0">
                <a:solidFill>
                  <a:schemeClr val="accent5">
                    <a:lumMod val="75000"/>
                  </a:schemeClr>
                </a:solidFill>
              </a:rPr>
              <a:t> Carta in 20 </a:t>
            </a:r>
            <a:r>
              <a:rPr lang="en-US" sz="2000" dirty="0" err="1">
                <a:solidFill>
                  <a:schemeClr val="accent5">
                    <a:lumMod val="75000"/>
                  </a:schemeClr>
                </a:solidFill>
              </a:rPr>
              <a:t>paesi</a:t>
            </a:r>
            <a:r>
              <a:rPr lang="en-US" sz="2000" dirty="0">
                <a:solidFill>
                  <a:schemeClr val="accent5">
                    <a:lumMod val="75000"/>
                  </a:schemeClr>
                </a:solidFill>
              </a:rPr>
              <a:t> UE;</a:t>
            </a:r>
          </a:p>
          <a:p>
            <a:pPr marL="342900" indent="-342900" algn="just">
              <a:buFont typeface="Arial" panose="020B0604020202020204" pitchFamily="34" charset="0"/>
              <a:buChar char="•"/>
            </a:pPr>
            <a:endParaRPr lang="en-US" sz="2000" dirty="0">
              <a:solidFill>
                <a:schemeClr val="accent5">
                  <a:lumMod val="75000"/>
                </a:schemeClr>
              </a:solidFill>
            </a:endParaRPr>
          </a:p>
          <a:p>
            <a:pPr marL="342900" indent="-342900" algn="just">
              <a:buFont typeface="Arial" panose="020B0604020202020204" pitchFamily="34" charset="0"/>
              <a:buChar char="•"/>
            </a:pPr>
            <a:endParaRPr lang="en-US" sz="2000" dirty="0">
              <a:solidFill>
                <a:schemeClr val="accent5">
                  <a:lumMod val="75000"/>
                </a:schemeClr>
              </a:solidFill>
            </a:endParaRPr>
          </a:p>
          <a:p>
            <a:pPr marL="342900" indent="-342900" algn="just">
              <a:buFont typeface="Arial" panose="020B0604020202020204" pitchFamily="34" charset="0"/>
              <a:buChar char="•"/>
            </a:pPr>
            <a:endParaRPr lang="en-US" sz="2000" dirty="0">
              <a:solidFill>
                <a:schemeClr val="accent5">
                  <a:lumMod val="75000"/>
                </a:schemeClr>
              </a:solidFill>
            </a:endParaRPr>
          </a:p>
          <a:p>
            <a:pPr marL="342900" indent="-342900" algn="just">
              <a:buFont typeface="Arial" panose="020B0604020202020204" pitchFamily="34" charset="0"/>
              <a:buChar char="•"/>
            </a:pPr>
            <a:endParaRPr lang="en-US" sz="2000" dirty="0">
              <a:solidFill>
                <a:schemeClr val="accent5">
                  <a:lumMod val="75000"/>
                </a:schemeClr>
              </a:solidFill>
            </a:endParaRPr>
          </a:p>
          <a:p>
            <a:pPr marL="342900" indent="-342900" algn="just">
              <a:buFont typeface="Arial" panose="020B0604020202020204" pitchFamily="34" charset="0"/>
              <a:buChar char="•"/>
            </a:pPr>
            <a:r>
              <a:rPr lang="en-US" sz="2000" dirty="0" err="1">
                <a:solidFill>
                  <a:schemeClr val="accent5">
                    <a:lumMod val="75000"/>
                  </a:schemeClr>
                </a:solidFill>
              </a:rPr>
              <a:t>Uso</a:t>
            </a:r>
            <a:r>
              <a:rPr lang="en-US" sz="2000" dirty="0">
                <a:solidFill>
                  <a:schemeClr val="accent5">
                    <a:lumMod val="75000"/>
                  </a:schemeClr>
                </a:solidFill>
              </a:rPr>
              <a:t> </a:t>
            </a:r>
            <a:r>
              <a:rPr lang="en-US" sz="2000" dirty="0" err="1">
                <a:solidFill>
                  <a:schemeClr val="accent5">
                    <a:lumMod val="75000"/>
                  </a:schemeClr>
                </a:solidFill>
              </a:rPr>
              <a:t>della</a:t>
            </a:r>
            <a:r>
              <a:rPr lang="en-US" sz="2000" dirty="0">
                <a:solidFill>
                  <a:schemeClr val="accent5">
                    <a:lumMod val="75000"/>
                  </a:schemeClr>
                </a:solidFill>
              </a:rPr>
              <a:t> Carta per </a:t>
            </a:r>
            <a:r>
              <a:rPr lang="en-US" sz="2000" dirty="0" err="1">
                <a:solidFill>
                  <a:schemeClr val="accent5">
                    <a:lumMod val="75000"/>
                  </a:schemeClr>
                </a:solidFill>
              </a:rPr>
              <a:t>sviluppare</a:t>
            </a:r>
            <a:r>
              <a:rPr lang="en-US" sz="2000" dirty="0">
                <a:solidFill>
                  <a:schemeClr val="accent5">
                    <a:lumMod val="75000"/>
                  </a:schemeClr>
                </a:solidFill>
              </a:rPr>
              <a:t> </a:t>
            </a:r>
            <a:r>
              <a:rPr lang="en-US" sz="2000" dirty="0" err="1">
                <a:solidFill>
                  <a:schemeClr val="accent5">
                    <a:lumMod val="75000"/>
                  </a:schemeClr>
                </a:solidFill>
              </a:rPr>
              <a:t>indicatori</a:t>
            </a:r>
            <a:r>
              <a:rPr lang="en-US" sz="2000" dirty="0">
                <a:solidFill>
                  <a:schemeClr val="accent5">
                    <a:lumMod val="75000"/>
                  </a:schemeClr>
                </a:solidFill>
              </a:rPr>
              <a:t> per </a:t>
            </a:r>
            <a:r>
              <a:rPr lang="en-US" sz="2000" dirty="0" err="1">
                <a:solidFill>
                  <a:schemeClr val="accent5">
                    <a:lumMod val="75000"/>
                  </a:schemeClr>
                </a:solidFill>
              </a:rPr>
              <a:t>monitorare</a:t>
            </a:r>
            <a:r>
              <a:rPr lang="en-US" sz="2000" dirty="0">
                <a:solidFill>
                  <a:schemeClr val="accent5">
                    <a:lumMod val="75000"/>
                  </a:schemeClr>
                </a:solidFill>
              </a:rPr>
              <a:t> </a:t>
            </a:r>
            <a:r>
              <a:rPr lang="en-US" sz="2000" dirty="0" err="1">
                <a:solidFill>
                  <a:schemeClr val="accent5">
                    <a:lumMod val="75000"/>
                  </a:schemeClr>
                </a:solidFill>
              </a:rPr>
              <a:t>servizi</a:t>
            </a:r>
            <a:r>
              <a:rPr lang="en-US" sz="2000" dirty="0">
                <a:solidFill>
                  <a:schemeClr val="accent5">
                    <a:lumMod val="75000"/>
                  </a:schemeClr>
                </a:solidFill>
              </a:rPr>
              <a:t> </a:t>
            </a:r>
            <a:r>
              <a:rPr lang="en-US" sz="2000" dirty="0" err="1">
                <a:solidFill>
                  <a:schemeClr val="accent5">
                    <a:lumMod val="75000"/>
                  </a:schemeClr>
                </a:solidFill>
              </a:rPr>
              <a:t>specifici</a:t>
            </a:r>
            <a:r>
              <a:rPr lang="en-US" sz="2000" dirty="0">
                <a:solidFill>
                  <a:schemeClr val="accent5">
                    <a:lumMod val="75000"/>
                  </a:schemeClr>
                </a:solidFill>
              </a:rPr>
              <a:t> (pronto </a:t>
            </a:r>
            <a:r>
              <a:rPr lang="en-US" sz="2000" dirty="0" err="1">
                <a:solidFill>
                  <a:schemeClr val="accent5">
                    <a:lumMod val="75000"/>
                  </a:schemeClr>
                </a:solidFill>
              </a:rPr>
              <a:t>soccorso</a:t>
            </a:r>
            <a:r>
              <a:rPr lang="en-US" sz="2000" dirty="0">
                <a:solidFill>
                  <a:schemeClr val="accent5">
                    <a:lumMod val="75000"/>
                  </a:schemeClr>
                </a:solidFill>
              </a:rPr>
              <a:t> – </a:t>
            </a:r>
            <a:r>
              <a:rPr lang="en-US" sz="2000" dirty="0" err="1">
                <a:solidFill>
                  <a:schemeClr val="accent5">
                    <a:lumMod val="75000"/>
                  </a:schemeClr>
                </a:solidFill>
              </a:rPr>
              <a:t>servizi</a:t>
            </a:r>
            <a:r>
              <a:rPr lang="en-US" sz="2000" dirty="0">
                <a:solidFill>
                  <a:schemeClr val="accent5">
                    <a:lumMod val="75000"/>
                  </a:schemeClr>
                </a:solidFill>
              </a:rPr>
              <a:t> per </a:t>
            </a:r>
            <a:r>
              <a:rPr lang="en-US" sz="2000" dirty="0" err="1">
                <a:solidFill>
                  <a:schemeClr val="accent5">
                    <a:lumMod val="75000"/>
                  </a:schemeClr>
                </a:solidFill>
              </a:rPr>
              <a:t>i</a:t>
            </a:r>
            <a:r>
              <a:rPr lang="en-US" sz="2000" dirty="0">
                <a:solidFill>
                  <a:schemeClr val="accent5">
                    <a:lumMod val="75000"/>
                  </a:schemeClr>
                </a:solidFill>
              </a:rPr>
              <a:t> </a:t>
            </a:r>
            <a:r>
              <a:rPr lang="en-US" sz="2000" dirty="0" err="1">
                <a:solidFill>
                  <a:schemeClr val="accent5">
                    <a:lumMod val="75000"/>
                  </a:schemeClr>
                </a:solidFill>
              </a:rPr>
              <a:t>diabetici</a:t>
            </a:r>
            <a:r>
              <a:rPr lang="en-US" sz="2000" dirty="0">
                <a:solidFill>
                  <a:schemeClr val="accent5">
                    <a:lumMod val="75000"/>
                  </a:schemeClr>
                </a:solidFill>
              </a:rPr>
              <a:t> )</a:t>
            </a:r>
          </a:p>
          <a:p>
            <a:pPr algn="just"/>
            <a:endParaRPr lang="en-US" sz="2000" dirty="0">
              <a:solidFill>
                <a:schemeClr val="accent5">
                  <a:lumMod val="75000"/>
                </a:schemeClr>
              </a:solidFill>
            </a:endParaRPr>
          </a:p>
          <a:p>
            <a:pPr algn="just"/>
            <a:endParaRPr lang="en-US" sz="2000" dirty="0">
              <a:solidFill>
                <a:schemeClr val="accent5">
                  <a:lumMod val="75000"/>
                </a:schemeClr>
              </a:solidFill>
            </a:endParaRPr>
          </a:p>
        </p:txBody>
      </p:sp>
      <p:pic>
        <p:nvPicPr>
          <p:cNvPr id="6" name="Immagine 5"/>
          <p:cNvPicPr/>
          <p:nvPr/>
        </p:nvPicPr>
        <p:blipFill>
          <a:blip r:embed="rId2" cstate="print">
            <a:extLst>
              <a:ext uri="{28A0092B-C50C-407E-A947-70E740481C1C}">
                <a14:useLocalDpi xmlns:a14="http://schemas.microsoft.com/office/drawing/2010/main" val="0"/>
              </a:ext>
            </a:extLst>
          </a:blip>
          <a:stretch>
            <a:fillRect/>
          </a:stretch>
        </p:blipFill>
        <p:spPr>
          <a:xfrm>
            <a:off x="0" y="5845339"/>
            <a:ext cx="1455844" cy="992104"/>
          </a:xfrm>
          <a:prstGeom prst="rect">
            <a:avLst/>
          </a:prstGeom>
        </p:spPr>
      </p:pic>
      <p:pic>
        <p:nvPicPr>
          <p:cNvPr id="7" name="Immagine 6"/>
          <p:cNvPicPr/>
          <p:nvPr/>
        </p:nvPicPr>
        <p:blipFill rotWithShape="1">
          <a:blip r:embed="rId3"/>
          <a:srcRect l="27404" t="14773" r="28698" b="7955"/>
          <a:stretch/>
        </p:blipFill>
        <p:spPr bwMode="auto">
          <a:xfrm>
            <a:off x="6804248" y="4023286"/>
            <a:ext cx="1944216" cy="2430050"/>
          </a:xfrm>
          <a:prstGeom prst="rect">
            <a:avLst/>
          </a:prstGeom>
          <a:ln>
            <a:solidFill>
              <a:schemeClr val="tx1"/>
            </a:solidFill>
          </a:ln>
          <a:extLst>
            <a:ext uri="{53640926-AAD7-44D8-BBD7-CCE9431645EC}">
              <a14:shadowObscured xmlns:a14="http://schemas.microsoft.com/office/drawing/2010/main"/>
            </a:ext>
          </a:extLst>
        </p:spPr>
      </p:pic>
      <p:pic>
        <p:nvPicPr>
          <p:cNvPr id="8" name="Immagine 7"/>
          <p:cNvPicPr/>
          <p:nvPr/>
        </p:nvPicPr>
        <p:blipFill rotWithShape="1">
          <a:blip r:embed="rId4"/>
          <a:srcRect l="14546" t="16396" r="15840" b="28571"/>
          <a:stretch/>
        </p:blipFill>
        <p:spPr bwMode="auto">
          <a:xfrm>
            <a:off x="2987824" y="4437112"/>
            <a:ext cx="3672408" cy="1800199"/>
          </a:xfrm>
          <a:prstGeom prst="rect">
            <a:avLst/>
          </a:prstGeom>
          <a:ln>
            <a:solidFill>
              <a:schemeClr val="tx1"/>
            </a:solidFill>
          </a:ln>
          <a:extLst>
            <a:ext uri="{53640926-AAD7-44D8-BBD7-CCE9431645EC}">
              <a14:shadowObscured xmlns:a14="http://schemas.microsoft.com/office/drawing/2010/main"/>
            </a:ext>
          </a:extLst>
        </p:spPr>
      </p:pic>
      <p:pic>
        <p:nvPicPr>
          <p:cNvPr id="9" name="Immagine 8"/>
          <p:cNvPicPr/>
          <p:nvPr/>
        </p:nvPicPr>
        <p:blipFill rotWithShape="1">
          <a:blip r:embed="rId5"/>
          <a:srcRect l="29612" t="17045" r="31425" b="6818"/>
          <a:stretch/>
        </p:blipFill>
        <p:spPr bwMode="auto">
          <a:xfrm>
            <a:off x="4716015" y="980728"/>
            <a:ext cx="1944217" cy="2448271"/>
          </a:xfrm>
          <a:prstGeom prst="rect">
            <a:avLst/>
          </a:prstGeom>
          <a:ln>
            <a:solidFill>
              <a:schemeClr val="tx1"/>
            </a:solidFill>
          </a:ln>
          <a:extLst>
            <a:ext uri="{53640926-AAD7-44D8-BBD7-CCE9431645EC}">
              <a14:shadowObscured xmlns:a14="http://schemas.microsoft.com/office/drawing/2010/main"/>
            </a:ext>
          </a:extLst>
        </p:spPr>
      </p:pic>
      <p:pic>
        <p:nvPicPr>
          <p:cNvPr id="10" name="Immagine 9"/>
          <p:cNvPicPr/>
          <p:nvPr/>
        </p:nvPicPr>
        <p:blipFill rotWithShape="1">
          <a:blip r:embed="rId6"/>
          <a:srcRect l="26364" t="16883" r="28049" b="8117"/>
          <a:stretch/>
        </p:blipFill>
        <p:spPr bwMode="auto">
          <a:xfrm>
            <a:off x="6804248" y="836712"/>
            <a:ext cx="2029358" cy="2808312"/>
          </a:xfrm>
          <a:prstGeom prst="rect">
            <a:avLst/>
          </a:prstGeom>
          <a:ln>
            <a:solidFill>
              <a:schemeClr val="tx1"/>
            </a:solidFill>
          </a:ln>
          <a:extLst>
            <a:ext uri="{53640926-AAD7-44D8-BBD7-CCE9431645EC}">
              <a14:shadowObscured xmlns:a14="http://schemas.microsoft.com/office/drawing/2010/main"/>
            </a:ext>
          </a:extLst>
        </p:spPr>
      </p:pic>
      <p:sp>
        <p:nvSpPr>
          <p:cNvPr id="11" name="Titolo 4"/>
          <p:cNvSpPr txBox="1">
            <a:spLocks/>
          </p:cNvSpPr>
          <p:nvPr/>
        </p:nvSpPr>
        <p:spPr>
          <a:xfrm>
            <a:off x="1259632" y="165717"/>
            <a:ext cx="5869379" cy="526980"/>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b="1" dirty="0">
                <a:solidFill>
                  <a:schemeClr val="bg1"/>
                </a:solidFill>
              </a:rPr>
              <a:t>La carta </a:t>
            </a:r>
            <a:r>
              <a:rPr lang="en-US" sz="2000" b="1" dirty="0" err="1">
                <a:solidFill>
                  <a:schemeClr val="bg1"/>
                </a:solidFill>
              </a:rPr>
              <a:t>Europea</a:t>
            </a:r>
            <a:r>
              <a:rPr lang="en-US" sz="2000" b="1" dirty="0">
                <a:solidFill>
                  <a:schemeClr val="bg1"/>
                </a:solidFill>
              </a:rPr>
              <a:t> </a:t>
            </a:r>
            <a:r>
              <a:rPr lang="en-US" sz="2000" b="1" dirty="0" err="1">
                <a:solidFill>
                  <a:schemeClr val="bg1"/>
                </a:solidFill>
              </a:rPr>
              <a:t>dei</a:t>
            </a:r>
            <a:r>
              <a:rPr lang="en-US" sz="2000" b="1" dirty="0">
                <a:solidFill>
                  <a:schemeClr val="bg1"/>
                </a:solidFill>
              </a:rPr>
              <a:t> </a:t>
            </a:r>
            <a:r>
              <a:rPr lang="en-US" sz="2000" b="1" dirty="0" err="1">
                <a:solidFill>
                  <a:schemeClr val="bg1"/>
                </a:solidFill>
              </a:rPr>
              <a:t>Diritti</a:t>
            </a:r>
            <a:r>
              <a:rPr lang="en-US" sz="2000" b="1" dirty="0">
                <a:solidFill>
                  <a:schemeClr val="bg1"/>
                </a:solidFill>
              </a:rPr>
              <a:t> del </a:t>
            </a:r>
            <a:r>
              <a:rPr lang="en-US" sz="2000" b="1" dirty="0" err="1">
                <a:solidFill>
                  <a:schemeClr val="bg1"/>
                </a:solidFill>
              </a:rPr>
              <a:t>Malato</a:t>
            </a:r>
            <a:r>
              <a:rPr lang="en-US" sz="2000" b="1" dirty="0">
                <a:solidFill>
                  <a:schemeClr val="bg1"/>
                </a:solidFill>
              </a:rPr>
              <a:t> </a:t>
            </a:r>
            <a:r>
              <a:rPr lang="it-IT" sz="2000" b="1" dirty="0"/>
              <a:t>(V)</a:t>
            </a:r>
          </a:p>
        </p:txBody>
      </p:sp>
    </p:spTree>
    <p:extLst>
      <p:ext uri="{BB962C8B-B14F-4D97-AF65-F5344CB8AC3E}">
        <p14:creationId xmlns:p14="http://schemas.microsoft.com/office/powerpoint/2010/main" val="3396122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val="3300294825"/>
              </p:ext>
            </p:extLst>
          </p:nvPr>
        </p:nvGraphicFramePr>
        <p:xfrm>
          <a:off x="827584" y="1196752"/>
          <a:ext cx="7195367" cy="5241658"/>
        </p:xfrm>
        <a:graphic>
          <a:graphicData uri="http://schemas.openxmlformats.org/presentationml/2006/ole">
            <mc:AlternateContent xmlns:mc="http://schemas.openxmlformats.org/markup-compatibility/2006">
              <mc:Choice xmlns:v="urn:schemas-microsoft-com:vml" Requires="v">
                <p:oleObj spid="_x0000_s1154" r:id="rId3" imgW="4569445" imgH="3426611" progId="Msxml2.SAXXMLReader.5.0">
                  <p:embed/>
                </p:oleObj>
              </mc:Choice>
              <mc:Fallback>
                <p:oleObj r:id="rId3" imgW="4569445" imgH="3426611" progId="Msxml2.SAXXMLReader.5.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196752"/>
                        <a:ext cx="7195367" cy="5241658"/>
                      </a:xfrm>
                      <a:prstGeom prst="rect">
                        <a:avLst/>
                      </a:prstGeom>
                      <a:solidFill>
                        <a:srgbClr val="0070C0"/>
                      </a:solidFill>
                    </p:spPr>
                  </p:pic>
                </p:oleObj>
              </mc:Fallback>
            </mc:AlternateContent>
          </a:graphicData>
        </a:graphic>
      </p:graphicFrame>
      <p:cxnSp>
        <p:nvCxnSpPr>
          <p:cNvPr id="8" name="Connettore 2 7"/>
          <p:cNvCxnSpPr/>
          <p:nvPr/>
        </p:nvCxnSpPr>
        <p:spPr>
          <a:xfrm>
            <a:off x="2309462" y="5147874"/>
            <a:ext cx="766989" cy="0"/>
          </a:xfrm>
          <a:prstGeom prst="straightConnector1">
            <a:avLst/>
          </a:prstGeom>
          <a:ln w="28575">
            <a:solidFill>
              <a:srgbClr val="339933"/>
            </a:solidFill>
            <a:tailEnd type="arrow"/>
          </a:ln>
        </p:spPr>
        <p:style>
          <a:lnRef idx="1">
            <a:schemeClr val="accent1"/>
          </a:lnRef>
          <a:fillRef idx="0">
            <a:schemeClr val="accent1"/>
          </a:fillRef>
          <a:effectRef idx="0">
            <a:schemeClr val="accent1"/>
          </a:effectRef>
          <a:fontRef idx="minor">
            <a:schemeClr val="tx1"/>
          </a:fontRef>
        </p:style>
      </p:cxnSp>
      <p:sp>
        <p:nvSpPr>
          <p:cNvPr id="5" name="Titolo 4"/>
          <p:cNvSpPr txBox="1">
            <a:spLocks/>
          </p:cNvSpPr>
          <p:nvPr/>
        </p:nvSpPr>
        <p:spPr>
          <a:xfrm>
            <a:off x="1681811" y="404664"/>
            <a:ext cx="5869379" cy="621909"/>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b="1" dirty="0">
                <a:solidFill>
                  <a:schemeClr val="bg1"/>
                </a:solidFill>
              </a:rPr>
              <a:t>La carta </a:t>
            </a:r>
            <a:r>
              <a:rPr lang="en-US" sz="2000" b="1" dirty="0" err="1">
                <a:solidFill>
                  <a:schemeClr val="bg1"/>
                </a:solidFill>
              </a:rPr>
              <a:t>Europea</a:t>
            </a:r>
            <a:r>
              <a:rPr lang="en-US" sz="2000" b="1" dirty="0">
                <a:solidFill>
                  <a:schemeClr val="bg1"/>
                </a:solidFill>
              </a:rPr>
              <a:t> </a:t>
            </a:r>
            <a:r>
              <a:rPr lang="en-US" sz="2000" b="1" dirty="0" err="1">
                <a:solidFill>
                  <a:schemeClr val="bg1"/>
                </a:solidFill>
              </a:rPr>
              <a:t>dei</a:t>
            </a:r>
            <a:r>
              <a:rPr lang="en-US" sz="2000" b="1" dirty="0">
                <a:solidFill>
                  <a:schemeClr val="bg1"/>
                </a:solidFill>
              </a:rPr>
              <a:t> </a:t>
            </a:r>
            <a:r>
              <a:rPr lang="en-US" sz="2000" b="1" dirty="0" err="1">
                <a:solidFill>
                  <a:schemeClr val="bg1"/>
                </a:solidFill>
              </a:rPr>
              <a:t>Diritti</a:t>
            </a:r>
            <a:r>
              <a:rPr lang="en-US" sz="2000" b="1" dirty="0">
                <a:solidFill>
                  <a:schemeClr val="bg1"/>
                </a:solidFill>
              </a:rPr>
              <a:t> del </a:t>
            </a:r>
            <a:r>
              <a:rPr lang="en-US" sz="2000" b="1" dirty="0" err="1">
                <a:solidFill>
                  <a:schemeClr val="bg1"/>
                </a:solidFill>
              </a:rPr>
              <a:t>Malato</a:t>
            </a:r>
            <a:r>
              <a:rPr lang="en-US" sz="2000" b="1" dirty="0">
                <a:solidFill>
                  <a:schemeClr val="bg1"/>
                </a:solidFill>
              </a:rPr>
              <a:t> </a:t>
            </a:r>
            <a:endParaRPr lang="it-IT" sz="2000" b="1" dirty="0"/>
          </a:p>
        </p:txBody>
      </p:sp>
    </p:spTree>
    <p:extLst>
      <p:ext uri="{BB962C8B-B14F-4D97-AF65-F5344CB8AC3E}">
        <p14:creationId xmlns:p14="http://schemas.microsoft.com/office/powerpoint/2010/main" val="27726345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1225203"/>
            <a:ext cx="8193974" cy="2923877"/>
          </a:xfrm>
          <a:prstGeom prst="rect">
            <a:avLst/>
          </a:prstGeom>
          <a:noFill/>
        </p:spPr>
        <p:txBody>
          <a:bodyPr wrap="square" rtlCol="0">
            <a:spAutoFit/>
          </a:bodyPr>
          <a:lstStyle/>
          <a:p>
            <a:pPr algn="just"/>
            <a:r>
              <a:rPr lang="it-IT" altLang="it-IT" sz="2200" u="sng" dirty="0">
                <a:solidFill>
                  <a:schemeClr val="accent5">
                    <a:lumMod val="75000"/>
                  </a:schemeClr>
                </a:solidFill>
              </a:rPr>
              <a:t>C/ Strumento per legiferare</a:t>
            </a:r>
          </a:p>
          <a:p>
            <a:pPr algn="just"/>
            <a:endParaRPr lang="en-US" sz="2200" u="sng" dirty="0">
              <a:solidFill>
                <a:schemeClr val="accent5">
                  <a:lumMod val="75000"/>
                </a:schemeClr>
              </a:solidFill>
            </a:endParaRPr>
          </a:p>
          <a:p>
            <a:pPr marL="342900" lvl="1" indent="-342900" algn="just">
              <a:buFont typeface="Arial" panose="020B0604020202020204" pitchFamily="34" charset="0"/>
              <a:buChar char="•"/>
            </a:pPr>
            <a:r>
              <a:rPr lang="en-US" altLang="it-IT" sz="2000" dirty="0">
                <a:solidFill>
                  <a:schemeClr val="accent5">
                    <a:lumMod val="75000"/>
                  </a:schemeClr>
                </a:solidFill>
              </a:rPr>
              <a:t>Base per </a:t>
            </a:r>
            <a:r>
              <a:rPr lang="en-US" altLang="it-IT" sz="2000" dirty="0" err="1">
                <a:solidFill>
                  <a:schemeClr val="accent5">
                    <a:lumMod val="75000"/>
                  </a:schemeClr>
                </a:solidFill>
              </a:rPr>
              <a:t>leggi</a:t>
            </a:r>
            <a:r>
              <a:rPr lang="en-US" altLang="it-IT" sz="2000" dirty="0">
                <a:solidFill>
                  <a:schemeClr val="accent5">
                    <a:lumMod val="75000"/>
                  </a:schemeClr>
                </a:solidFill>
              </a:rPr>
              <a:t> </a:t>
            </a:r>
            <a:r>
              <a:rPr lang="en-US" altLang="it-IT" sz="2000" dirty="0" err="1">
                <a:solidFill>
                  <a:schemeClr val="accent5">
                    <a:lumMod val="75000"/>
                  </a:schemeClr>
                </a:solidFill>
              </a:rPr>
              <a:t>nazionali</a:t>
            </a:r>
            <a:r>
              <a:rPr lang="en-US" altLang="it-IT" sz="2000" dirty="0">
                <a:solidFill>
                  <a:schemeClr val="accent5">
                    <a:lumMod val="75000"/>
                  </a:schemeClr>
                </a:solidFill>
              </a:rPr>
              <a:t> sui </a:t>
            </a:r>
            <a:r>
              <a:rPr lang="en-US" altLang="it-IT" sz="2000" dirty="0" err="1">
                <a:solidFill>
                  <a:schemeClr val="accent5">
                    <a:lumMod val="75000"/>
                  </a:schemeClr>
                </a:solidFill>
              </a:rPr>
              <a:t>diritti</a:t>
            </a:r>
            <a:r>
              <a:rPr lang="en-US" altLang="it-IT" sz="2000" dirty="0">
                <a:solidFill>
                  <a:schemeClr val="accent5">
                    <a:lumMod val="75000"/>
                  </a:schemeClr>
                </a:solidFill>
              </a:rPr>
              <a:t> </a:t>
            </a:r>
            <a:r>
              <a:rPr lang="en-US" altLang="it-IT" sz="2000" dirty="0" err="1">
                <a:solidFill>
                  <a:schemeClr val="accent5">
                    <a:lumMod val="75000"/>
                  </a:schemeClr>
                </a:solidFill>
              </a:rPr>
              <a:t>dei</a:t>
            </a:r>
            <a:r>
              <a:rPr lang="en-US" altLang="it-IT" sz="2000" dirty="0">
                <a:solidFill>
                  <a:schemeClr val="accent5">
                    <a:lumMod val="75000"/>
                  </a:schemeClr>
                </a:solidFill>
              </a:rPr>
              <a:t> </a:t>
            </a:r>
            <a:r>
              <a:rPr lang="en-US" altLang="it-IT" sz="2000" dirty="0" err="1">
                <a:solidFill>
                  <a:schemeClr val="accent5">
                    <a:lumMod val="75000"/>
                  </a:schemeClr>
                </a:solidFill>
              </a:rPr>
              <a:t>pazienti</a:t>
            </a:r>
            <a:r>
              <a:rPr lang="en-US" altLang="it-IT" sz="2000" dirty="0">
                <a:solidFill>
                  <a:schemeClr val="accent5">
                    <a:lumMod val="75000"/>
                  </a:schemeClr>
                </a:solidFill>
              </a:rPr>
              <a:t>; </a:t>
            </a:r>
          </a:p>
          <a:p>
            <a:pPr marL="0" lvl="1" algn="just"/>
            <a:endParaRPr lang="en-US" altLang="it-IT" sz="2000" dirty="0">
              <a:solidFill>
                <a:schemeClr val="accent5">
                  <a:lumMod val="75000"/>
                </a:schemeClr>
              </a:solidFill>
            </a:endParaRPr>
          </a:p>
          <a:p>
            <a:pPr marL="342900" lvl="1" indent="-342900" algn="just">
              <a:buFont typeface="Arial" panose="020B0604020202020204" pitchFamily="34" charset="0"/>
              <a:buChar char="•"/>
            </a:pPr>
            <a:r>
              <a:rPr lang="en-US" altLang="it-IT" sz="2000" dirty="0" err="1">
                <a:solidFill>
                  <a:schemeClr val="accent5">
                    <a:lumMod val="75000"/>
                  </a:schemeClr>
                </a:solidFill>
              </a:rPr>
              <a:t>Riconosciuta</a:t>
            </a:r>
            <a:r>
              <a:rPr lang="en-US" altLang="it-IT" sz="2000" dirty="0">
                <a:solidFill>
                  <a:schemeClr val="accent5">
                    <a:lumMod val="75000"/>
                  </a:schemeClr>
                </a:solidFill>
              </a:rPr>
              <a:t> e </a:t>
            </a:r>
            <a:r>
              <a:rPr lang="en-US" altLang="it-IT" sz="2000" dirty="0" err="1">
                <a:solidFill>
                  <a:schemeClr val="accent5">
                    <a:lumMod val="75000"/>
                  </a:schemeClr>
                </a:solidFill>
              </a:rPr>
              <a:t>citata</a:t>
            </a:r>
            <a:r>
              <a:rPr lang="en-US" altLang="it-IT" sz="2000" dirty="0">
                <a:solidFill>
                  <a:schemeClr val="accent5">
                    <a:lumMod val="75000"/>
                  </a:schemeClr>
                </a:solidFill>
              </a:rPr>
              <a:t> in </a:t>
            </a:r>
            <a:r>
              <a:rPr lang="en-US" altLang="it-IT" sz="2000" dirty="0" err="1">
                <a:solidFill>
                  <a:schemeClr val="accent5">
                    <a:lumMod val="75000"/>
                  </a:schemeClr>
                </a:solidFill>
              </a:rPr>
              <a:t>documenti</a:t>
            </a:r>
            <a:r>
              <a:rPr lang="en-US" altLang="it-IT" sz="2000" dirty="0">
                <a:solidFill>
                  <a:schemeClr val="accent5">
                    <a:lumMod val="75000"/>
                  </a:schemeClr>
                </a:solidFill>
              </a:rPr>
              <a:t> </a:t>
            </a:r>
            <a:r>
              <a:rPr lang="en-US" altLang="it-IT" sz="2000" dirty="0" err="1">
                <a:solidFill>
                  <a:schemeClr val="accent5">
                    <a:lumMod val="75000"/>
                  </a:schemeClr>
                </a:solidFill>
              </a:rPr>
              <a:t>formali</a:t>
            </a:r>
            <a:r>
              <a:rPr lang="en-US" altLang="it-IT" sz="2000" dirty="0">
                <a:solidFill>
                  <a:schemeClr val="accent5">
                    <a:lumMod val="75000"/>
                  </a:schemeClr>
                </a:solidFill>
              </a:rPr>
              <a:t> </a:t>
            </a:r>
            <a:r>
              <a:rPr lang="en-US" altLang="it-IT" sz="2000" dirty="0" err="1">
                <a:solidFill>
                  <a:schemeClr val="accent5">
                    <a:lumMod val="75000"/>
                  </a:schemeClr>
                </a:solidFill>
              </a:rPr>
              <a:t>dell’UE</a:t>
            </a:r>
            <a:r>
              <a:rPr lang="en-US" altLang="it-IT" sz="2000" dirty="0">
                <a:solidFill>
                  <a:schemeClr val="accent5">
                    <a:lumMod val="75000"/>
                  </a:schemeClr>
                </a:solidFill>
              </a:rPr>
              <a:t>;</a:t>
            </a:r>
          </a:p>
          <a:p>
            <a:pPr marL="342900" lvl="1" indent="-342900" algn="just">
              <a:buFont typeface="Arial" panose="020B0604020202020204" pitchFamily="34" charset="0"/>
              <a:buChar char="•"/>
            </a:pPr>
            <a:endParaRPr lang="en-US" altLang="it-IT" sz="2000" dirty="0">
              <a:solidFill>
                <a:schemeClr val="accent5">
                  <a:lumMod val="75000"/>
                </a:schemeClr>
              </a:solidFill>
            </a:endParaRPr>
          </a:p>
          <a:p>
            <a:pPr marL="342900" lvl="1" indent="-342900" algn="just">
              <a:buFont typeface="Arial" panose="020B0604020202020204" pitchFamily="34" charset="0"/>
              <a:buChar char="•"/>
            </a:pPr>
            <a:endParaRPr lang="en-US" altLang="it-IT" sz="2000" dirty="0">
              <a:solidFill>
                <a:schemeClr val="accent5">
                  <a:lumMod val="75000"/>
                </a:schemeClr>
              </a:solidFill>
            </a:endParaRPr>
          </a:p>
          <a:p>
            <a:pPr algn="just"/>
            <a:endParaRPr lang="en-US" sz="2000" dirty="0">
              <a:solidFill>
                <a:schemeClr val="accent5">
                  <a:lumMod val="75000"/>
                </a:schemeClr>
              </a:solidFill>
            </a:endParaRPr>
          </a:p>
          <a:p>
            <a:pPr algn="just"/>
            <a:endParaRPr lang="en-US" sz="2000" dirty="0">
              <a:solidFill>
                <a:schemeClr val="accent5">
                  <a:lumMod val="75000"/>
                </a:schemeClr>
              </a:solidFill>
            </a:endParaRPr>
          </a:p>
        </p:txBody>
      </p:sp>
      <p:pic>
        <p:nvPicPr>
          <p:cNvPr id="7" name="Immagine 6"/>
          <p:cNvPicPr/>
          <p:nvPr/>
        </p:nvPicPr>
        <p:blipFill rotWithShape="1">
          <a:blip r:embed="rId2"/>
          <a:srcRect l="15715" t="21266" r="17269" b="48377"/>
          <a:stretch/>
        </p:blipFill>
        <p:spPr bwMode="auto">
          <a:xfrm>
            <a:off x="4139952" y="2852936"/>
            <a:ext cx="4896544" cy="1702559"/>
          </a:xfrm>
          <a:prstGeom prst="rect">
            <a:avLst/>
          </a:prstGeom>
          <a:ln>
            <a:solidFill>
              <a:schemeClr val="tx1"/>
            </a:solidFill>
          </a:ln>
          <a:extLst>
            <a:ext uri="{53640926-AAD7-44D8-BBD7-CCE9431645EC}">
              <a14:shadowObscured xmlns:a14="http://schemas.microsoft.com/office/drawing/2010/main"/>
            </a:ext>
          </a:extLst>
        </p:spPr>
      </p:pic>
      <p:pic>
        <p:nvPicPr>
          <p:cNvPr id="8" name="Immagine 7"/>
          <p:cNvPicPr/>
          <p:nvPr/>
        </p:nvPicPr>
        <p:blipFill rotWithShape="1">
          <a:blip r:embed="rId3"/>
          <a:srcRect l="16105" t="20292" r="9996" b="52273"/>
          <a:stretch/>
        </p:blipFill>
        <p:spPr bwMode="auto">
          <a:xfrm>
            <a:off x="289067" y="5157192"/>
            <a:ext cx="5784741" cy="1343660"/>
          </a:xfrm>
          <a:prstGeom prst="rect">
            <a:avLst/>
          </a:prstGeom>
          <a:ln>
            <a:solidFill>
              <a:schemeClr val="tx1"/>
            </a:solidFill>
          </a:ln>
          <a:extLst>
            <a:ext uri="{53640926-AAD7-44D8-BBD7-CCE9431645EC}">
              <a14:shadowObscured xmlns:a14="http://schemas.microsoft.com/office/drawing/2010/main"/>
            </a:ext>
          </a:extLst>
        </p:spPr>
      </p:pic>
      <p:pic>
        <p:nvPicPr>
          <p:cNvPr id="9" name="Immagine 8"/>
          <p:cNvPicPr/>
          <p:nvPr/>
        </p:nvPicPr>
        <p:blipFill rotWithShape="1">
          <a:blip r:embed="rId4"/>
          <a:srcRect l="22859" t="20617" r="25711" b="46591"/>
          <a:stretch/>
        </p:blipFill>
        <p:spPr bwMode="auto">
          <a:xfrm>
            <a:off x="289067" y="3068960"/>
            <a:ext cx="3706869" cy="1918583"/>
          </a:xfrm>
          <a:prstGeom prst="rect">
            <a:avLst/>
          </a:prstGeom>
          <a:ln>
            <a:solidFill>
              <a:schemeClr val="tx1"/>
            </a:solidFill>
          </a:ln>
          <a:extLst>
            <a:ext uri="{53640926-AAD7-44D8-BBD7-CCE9431645EC}">
              <a14:shadowObscured xmlns:a14="http://schemas.microsoft.com/office/drawing/2010/main"/>
            </a:ext>
          </a:extLst>
        </p:spPr>
      </p:pic>
      <p:pic>
        <p:nvPicPr>
          <p:cNvPr id="10" name="Immagine 9"/>
          <p:cNvPicPr/>
          <p:nvPr/>
        </p:nvPicPr>
        <p:blipFill rotWithShape="1">
          <a:blip r:embed="rId5"/>
          <a:srcRect l="24287" t="20292" r="26879" b="45455"/>
          <a:stretch/>
        </p:blipFill>
        <p:spPr bwMode="auto">
          <a:xfrm>
            <a:off x="6073808" y="4653136"/>
            <a:ext cx="2989580" cy="1677670"/>
          </a:xfrm>
          <a:prstGeom prst="rect">
            <a:avLst/>
          </a:prstGeom>
          <a:ln>
            <a:solidFill>
              <a:schemeClr val="tx1"/>
            </a:solidFill>
          </a:ln>
          <a:extLst>
            <a:ext uri="{53640926-AAD7-44D8-BBD7-CCE9431645EC}">
              <a14:shadowObscured xmlns:a14="http://schemas.microsoft.com/office/drawing/2010/main"/>
            </a:ext>
          </a:extLst>
        </p:spPr>
      </p:pic>
      <p:sp>
        <p:nvSpPr>
          <p:cNvPr id="11" name="Titolo 4"/>
          <p:cNvSpPr txBox="1">
            <a:spLocks/>
          </p:cNvSpPr>
          <p:nvPr/>
        </p:nvSpPr>
        <p:spPr>
          <a:xfrm>
            <a:off x="1711395" y="260648"/>
            <a:ext cx="5869379" cy="621909"/>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b="1" dirty="0">
                <a:solidFill>
                  <a:schemeClr val="bg1"/>
                </a:solidFill>
              </a:rPr>
              <a:t>La carta </a:t>
            </a:r>
            <a:r>
              <a:rPr lang="en-US" sz="2000" b="1" dirty="0" err="1">
                <a:solidFill>
                  <a:schemeClr val="bg1"/>
                </a:solidFill>
              </a:rPr>
              <a:t>Europea</a:t>
            </a:r>
            <a:r>
              <a:rPr lang="en-US" sz="2000" b="1" dirty="0">
                <a:solidFill>
                  <a:schemeClr val="bg1"/>
                </a:solidFill>
              </a:rPr>
              <a:t> </a:t>
            </a:r>
            <a:r>
              <a:rPr lang="en-US" sz="2000" b="1" dirty="0" err="1">
                <a:solidFill>
                  <a:schemeClr val="bg1"/>
                </a:solidFill>
              </a:rPr>
              <a:t>dei</a:t>
            </a:r>
            <a:r>
              <a:rPr lang="en-US" sz="2000" b="1" dirty="0">
                <a:solidFill>
                  <a:schemeClr val="bg1"/>
                </a:solidFill>
              </a:rPr>
              <a:t> </a:t>
            </a:r>
            <a:r>
              <a:rPr lang="en-US" sz="2000" b="1" dirty="0" err="1">
                <a:solidFill>
                  <a:schemeClr val="bg1"/>
                </a:solidFill>
              </a:rPr>
              <a:t>Diritti</a:t>
            </a:r>
            <a:r>
              <a:rPr lang="en-US" sz="2000" b="1" dirty="0">
                <a:solidFill>
                  <a:schemeClr val="bg1"/>
                </a:solidFill>
              </a:rPr>
              <a:t> del </a:t>
            </a:r>
            <a:r>
              <a:rPr lang="en-US" sz="2000" b="1" dirty="0" err="1">
                <a:solidFill>
                  <a:schemeClr val="bg1"/>
                </a:solidFill>
              </a:rPr>
              <a:t>Malato</a:t>
            </a:r>
            <a:r>
              <a:rPr lang="en-US" sz="2000" b="1" dirty="0">
                <a:solidFill>
                  <a:schemeClr val="bg1"/>
                </a:solidFill>
              </a:rPr>
              <a:t> </a:t>
            </a:r>
            <a:endParaRPr lang="it-IT" sz="2000" b="1" dirty="0"/>
          </a:p>
        </p:txBody>
      </p:sp>
    </p:spTree>
    <p:extLst>
      <p:ext uri="{BB962C8B-B14F-4D97-AF65-F5344CB8AC3E}">
        <p14:creationId xmlns:p14="http://schemas.microsoft.com/office/powerpoint/2010/main" val="1174449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txBox="1">
            <a:spLocks noGrp="1"/>
          </p:cNvSpPr>
          <p:nvPr>
            <p:ph type="title"/>
          </p:nvPr>
        </p:nvSpPr>
        <p:spPr>
          <a:xfrm>
            <a:off x="1907704" y="332656"/>
            <a:ext cx="5437331" cy="576064"/>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400" b="1" dirty="0" err="1"/>
              <a:t>Endorsement</a:t>
            </a:r>
            <a:r>
              <a:rPr lang="it-IT" sz="2400" b="1" dirty="0"/>
              <a:t> a livello UE</a:t>
            </a:r>
          </a:p>
        </p:txBody>
      </p:sp>
      <p:sp>
        <p:nvSpPr>
          <p:cNvPr id="2" name="CasellaDiTesto 1"/>
          <p:cNvSpPr txBox="1"/>
          <p:nvPr/>
        </p:nvSpPr>
        <p:spPr>
          <a:xfrm>
            <a:off x="516011" y="1340768"/>
            <a:ext cx="8086725" cy="4862870"/>
          </a:xfrm>
          <a:prstGeom prst="rect">
            <a:avLst/>
          </a:prstGeom>
          <a:noFill/>
        </p:spPr>
        <p:txBody>
          <a:bodyPr wrap="square" numCol="1" rtlCol="0">
            <a:spAutoFit/>
          </a:bodyPr>
          <a:lstStyle/>
          <a:p>
            <a:pPr marL="342900" indent="-342900" algn="just">
              <a:buFont typeface="Arial" panose="020B0604020202020204" pitchFamily="34" charset="0"/>
              <a:buChar char="•"/>
            </a:pPr>
            <a:r>
              <a:rPr lang="en-GB" b="1" dirty="0">
                <a:solidFill>
                  <a:schemeClr val="accent5">
                    <a:lumMod val="75000"/>
                  </a:schemeClr>
                </a:solidFill>
              </a:rPr>
              <a:t>Tre </a:t>
            </a:r>
            <a:r>
              <a:rPr lang="en-GB" b="1" dirty="0" err="1">
                <a:solidFill>
                  <a:schemeClr val="accent5">
                    <a:lumMod val="75000"/>
                  </a:schemeClr>
                </a:solidFill>
              </a:rPr>
              <a:t>risoluzioni</a:t>
            </a:r>
            <a:r>
              <a:rPr lang="en-GB" b="1" dirty="0">
                <a:solidFill>
                  <a:schemeClr val="accent5">
                    <a:lumMod val="75000"/>
                  </a:schemeClr>
                </a:solidFill>
              </a:rPr>
              <a:t> e </a:t>
            </a:r>
            <a:r>
              <a:rPr lang="en-GB" b="1" dirty="0" err="1">
                <a:solidFill>
                  <a:schemeClr val="accent5">
                    <a:lumMod val="75000"/>
                  </a:schemeClr>
                </a:solidFill>
              </a:rPr>
              <a:t>una</a:t>
            </a:r>
            <a:r>
              <a:rPr lang="en-GB" b="1" dirty="0">
                <a:solidFill>
                  <a:schemeClr val="accent5">
                    <a:lumMod val="75000"/>
                  </a:schemeClr>
                </a:solidFill>
              </a:rPr>
              <a:t> </a:t>
            </a:r>
            <a:r>
              <a:rPr lang="en-GB" b="1" dirty="0" err="1">
                <a:solidFill>
                  <a:schemeClr val="accent5">
                    <a:lumMod val="75000"/>
                  </a:schemeClr>
                </a:solidFill>
              </a:rPr>
              <a:t>relazione</a:t>
            </a:r>
            <a:r>
              <a:rPr lang="en-GB" b="1" dirty="0">
                <a:solidFill>
                  <a:schemeClr val="accent5">
                    <a:lumMod val="75000"/>
                  </a:schemeClr>
                </a:solidFill>
              </a:rPr>
              <a:t> del </a:t>
            </a:r>
            <a:r>
              <a:rPr lang="en-GB" b="1" dirty="0" err="1">
                <a:solidFill>
                  <a:schemeClr val="accent5">
                    <a:lumMod val="75000"/>
                  </a:schemeClr>
                </a:solidFill>
              </a:rPr>
              <a:t>Parlamento</a:t>
            </a:r>
            <a:r>
              <a:rPr lang="en-GB" b="1" dirty="0">
                <a:solidFill>
                  <a:schemeClr val="accent5">
                    <a:lumMod val="75000"/>
                  </a:schemeClr>
                </a:solidFill>
              </a:rPr>
              <a:t> </a:t>
            </a:r>
            <a:r>
              <a:rPr lang="en-GB" b="1" dirty="0" err="1">
                <a:solidFill>
                  <a:schemeClr val="accent5">
                    <a:lumMod val="75000"/>
                  </a:schemeClr>
                </a:solidFill>
              </a:rPr>
              <a:t>Europeo</a:t>
            </a:r>
            <a:r>
              <a:rPr lang="en-GB" dirty="0">
                <a:solidFill>
                  <a:schemeClr val="accent5">
                    <a:lumMod val="75000"/>
                  </a:schemeClr>
                </a:solidFill>
              </a:rPr>
              <a:t>: </a:t>
            </a:r>
            <a:r>
              <a:rPr lang="en-US" dirty="0">
                <a:solidFill>
                  <a:schemeClr val="accent5">
                    <a:lumMod val="75000"/>
                  </a:schemeClr>
                </a:solidFill>
              </a:rPr>
              <a:t>European Parliament’s Resolution, March 15th 2007. P6_TA(2007)0073 &amp; European Parliament resolution, May 23, 2007 </a:t>
            </a:r>
            <a:r>
              <a:rPr lang="en-GB" dirty="0">
                <a:solidFill>
                  <a:schemeClr val="accent5">
                    <a:lumMod val="75000"/>
                  </a:schemeClr>
                </a:solidFill>
              </a:rPr>
              <a:t>(</a:t>
            </a:r>
            <a:r>
              <a:rPr lang="en-GB" dirty="0">
                <a:solidFill>
                  <a:schemeClr val="accent5">
                    <a:lumMod val="75000"/>
                  </a:schemeClr>
                </a:solidFill>
                <a:hlinkClick r:id="rId2"/>
              </a:rPr>
              <a:t>2006/2275(INI)</a:t>
            </a:r>
            <a:r>
              <a:rPr lang="en-GB" dirty="0">
                <a:solidFill>
                  <a:schemeClr val="accent5">
                    <a:lumMod val="75000"/>
                  </a:schemeClr>
                </a:solidFill>
              </a:rPr>
              <a:t>)</a:t>
            </a:r>
            <a:r>
              <a:rPr lang="en-GB" dirty="0"/>
              <a:t> </a:t>
            </a:r>
          </a:p>
          <a:p>
            <a:pPr algn="just"/>
            <a:endParaRPr lang="en-GB" dirty="0"/>
          </a:p>
          <a:p>
            <a:pPr marL="285750" indent="-285750">
              <a:buFont typeface="Wingdings" panose="05000000000000000000" pitchFamily="2" charset="2"/>
              <a:buChar char="ü"/>
            </a:pPr>
            <a:r>
              <a:rPr lang="it-IT" sz="1600" b="1" dirty="0">
                <a:solidFill>
                  <a:schemeClr val="accent5">
                    <a:lumMod val="75000"/>
                  </a:schemeClr>
                </a:solidFill>
              </a:rPr>
              <a:t> Risoluzione del Parlamento europeo del 2 marzo 2017 sulle opzioni dell'UE per un miglior accesso ai medicinali  (</a:t>
            </a:r>
            <a:r>
              <a:rPr lang="it-IT" sz="1600" b="1" dirty="0">
                <a:solidFill>
                  <a:schemeClr val="accent5">
                    <a:lumMod val="75000"/>
                  </a:schemeClr>
                </a:solidFill>
                <a:hlinkClick r:id="rId3"/>
              </a:rPr>
              <a:t>2016/2057(INI)</a:t>
            </a:r>
            <a:r>
              <a:rPr lang="it-IT" sz="1600" b="1" dirty="0">
                <a:solidFill>
                  <a:schemeClr val="accent5">
                    <a:lumMod val="75000"/>
                  </a:schemeClr>
                </a:solidFill>
              </a:rPr>
              <a:t>) </a:t>
            </a:r>
          </a:p>
          <a:p>
            <a:pPr marL="285750" indent="-285750">
              <a:buFont typeface="Wingdings" panose="05000000000000000000" pitchFamily="2" charset="2"/>
              <a:buChar char="ü"/>
            </a:pPr>
            <a:r>
              <a:rPr lang="it-IT" sz="1600" b="1" dirty="0">
                <a:solidFill>
                  <a:schemeClr val="accent5">
                    <a:lumMod val="75000"/>
                  </a:schemeClr>
                </a:solidFill>
              </a:rPr>
              <a:t>Relazione (approvata all’unanimità) su un'assistenza sanitaria più sicura in Europa: migliorare la sicurezza del paziente e combattere la resistenza antimicrobica </a:t>
            </a:r>
            <a:r>
              <a:rPr lang="it-IT" sz="1600" dirty="0"/>
              <a:t>(2014/2207(INI)) «</a:t>
            </a:r>
            <a:r>
              <a:rPr lang="it-IT" sz="1600" i="1" dirty="0"/>
              <a:t>Il Parlamento Europeo riconosce il valore di iniziative dei cittadini quali la </a:t>
            </a:r>
            <a:r>
              <a:rPr lang="it-IT" sz="1600" b="1" i="1" dirty="0"/>
              <a:t>Carta europea dei diritti del malato</a:t>
            </a:r>
            <a:r>
              <a:rPr lang="it-IT" sz="1600" i="1" dirty="0"/>
              <a:t>… e invita la Commissione e gli Stati membri a sostenere la </a:t>
            </a:r>
            <a:r>
              <a:rPr lang="it-IT" sz="1600" b="1" i="1" dirty="0"/>
              <a:t>Giornata europea dei diritti del paziente </a:t>
            </a:r>
            <a:r>
              <a:rPr lang="it-IT" sz="1600" i="1" dirty="0"/>
              <a:t>a livello locale, nazionale e dell'UE»</a:t>
            </a:r>
          </a:p>
          <a:p>
            <a:pPr marL="342900" indent="-342900" algn="just">
              <a:buFont typeface="Arial" panose="020B0604020202020204" pitchFamily="34" charset="0"/>
              <a:buChar char="•"/>
            </a:pPr>
            <a:endParaRPr lang="en-GB" dirty="0"/>
          </a:p>
          <a:p>
            <a:pPr marL="342900" indent="-342900" algn="just">
              <a:buFont typeface="Arial" panose="020B0604020202020204" pitchFamily="34" charset="0"/>
              <a:buChar char="•"/>
            </a:pPr>
            <a:r>
              <a:rPr lang="en-GB" dirty="0">
                <a:solidFill>
                  <a:schemeClr val="accent5">
                    <a:lumMod val="75000"/>
                  </a:schemeClr>
                </a:solidFill>
              </a:rPr>
              <a:t>Il </a:t>
            </a:r>
            <a:r>
              <a:rPr lang="en-GB" b="1" dirty="0" err="1">
                <a:solidFill>
                  <a:schemeClr val="accent5">
                    <a:lumMod val="75000"/>
                  </a:schemeClr>
                </a:solidFill>
              </a:rPr>
              <a:t>Comitato</a:t>
            </a:r>
            <a:r>
              <a:rPr lang="en-GB" b="1" dirty="0">
                <a:solidFill>
                  <a:schemeClr val="accent5">
                    <a:lumMod val="75000"/>
                  </a:schemeClr>
                </a:solidFill>
              </a:rPr>
              <a:t> </a:t>
            </a:r>
            <a:r>
              <a:rPr lang="en-GB" b="1" dirty="0" err="1">
                <a:solidFill>
                  <a:schemeClr val="accent5">
                    <a:lumMod val="75000"/>
                  </a:schemeClr>
                </a:solidFill>
              </a:rPr>
              <a:t>Economico</a:t>
            </a:r>
            <a:r>
              <a:rPr lang="en-GB" b="1" dirty="0">
                <a:solidFill>
                  <a:schemeClr val="accent5">
                    <a:lumMod val="75000"/>
                  </a:schemeClr>
                </a:solidFill>
              </a:rPr>
              <a:t> e </a:t>
            </a:r>
            <a:r>
              <a:rPr lang="en-GB" b="1" dirty="0" err="1">
                <a:solidFill>
                  <a:schemeClr val="accent5">
                    <a:lumMod val="75000"/>
                  </a:schemeClr>
                </a:solidFill>
              </a:rPr>
              <a:t>Sociale</a:t>
            </a:r>
            <a:r>
              <a:rPr lang="en-GB" b="1" dirty="0">
                <a:solidFill>
                  <a:schemeClr val="accent5">
                    <a:lumMod val="75000"/>
                  </a:schemeClr>
                </a:solidFill>
              </a:rPr>
              <a:t> </a:t>
            </a:r>
            <a:r>
              <a:rPr lang="en-GB" b="1" dirty="0" err="1">
                <a:solidFill>
                  <a:schemeClr val="accent5">
                    <a:lumMod val="75000"/>
                  </a:schemeClr>
                </a:solidFill>
              </a:rPr>
              <a:t>Europeo</a:t>
            </a:r>
            <a:r>
              <a:rPr lang="en-GB" dirty="0">
                <a:solidFill>
                  <a:schemeClr val="accent5">
                    <a:lumMod val="75000"/>
                  </a:schemeClr>
                </a:solidFill>
              </a:rPr>
              <a:t>:  </a:t>
            </a:r>
            <a:r>
              <a:rPr lang="en-GB" dirty="0" err="1">
                <a:solidFill>
                  <a:schemeClr val="accent5">
                    <a:lumMod val="75000"/>
                  </a:schemeClr>
                </a:solidFill>
              </a:rPr>
              <a:t>cfr</a:t>
            </a:r>
            <a:r>
              <a:rPr lang="en-GB" dirty="0">
                <a:solidFill>
                  <a:schemeClr val="accent5">
                    <a:lumMod val="75000"/>
                  </a:schemeClr>
                </a:solidFill>
              </a:rPr>
              <a:t>. </a:t>
            </a:r>
            <a:r>
              <a:rPr lang="en-US" dirty="0">
                <a:solidFill>
                  <a:schemeClr val="accent5">
                    <a:lumMod val="75000"/>
                  </a:schemeClr>
                </a:solidFill>
              </a:rPr>
              <a:t>Opinion of the EESC on ‘Patients' rights’ (2008/C 10/18)</a:t>
            </a:r>
          </a:p>
          <a:p>
            <a:pPr algn="just"/>
            <a:endParaRPr lang="en-US" dirty="0">
              <a:solidFill>
                <a:schemeClr val="accent5">
                  <a:lumMod val="75000"/>
                </a:schemeClr>
              </a:solidFill>
            </a:endParaRPr>
          </a:p>
          <a:p>
            <a:pPr marL="342900" indent="-342900" algn="just">
              <a:buFont typeface="Arial" panose="020B0604020202020204" pitchFamily="34" charset="0"/>
              <a:buChar char="•"/>
            </a:pPr>
            <a:r>
              <a:rPr lang="en-US" b="1" dirty="0">
                <a:solidFill>
                  <a:schemeClr val="accent5">
                    <a:lumMod val="75000"/>
                  </a:schemeClr>
                </a:solidFill>
              </a:rPr>
              <a:t>La </a:t>
            </a:r>
            <a:r>
              <a:rPr lang="en-US" b="1" dirty="0" err="1">
                <a:solidFill>
                  <a:schemeClr val="accent5">
                    <a:lumMod val="75000"/>
                  </a:schemeClr>
                </a:solidFill>
              </a:rPr>
              <a:t>Direttiva</a:t>
            </a:r>
            <a:r>
              <a:rPr lang="en-US" b="1" dirty="0">
                <a:solidFill>
                  <a:schemeClr val="accent5">
                    <a:lumMod val="75000"/>
                  </a:schemeClr>
                </a:solidFill>
              </a:rPr>
              <a:t> 2011/24/EU </a:t>
            </a:r>
            <a:r>
              <a:rPr lang="it-IT" dirty="0">
                <a:solidFill>
                  <a:schemeClr val="accent5">
                    <a:lumMod val="75000"/>
                  </a:schemeClr>
                </a:solidFill>
              </a:rPr>
              <a:t>del Parlamento europeo e del Consiglio, del 9 marzo 2011, concernente l'applicazione dei diritti dei pazienti relativi all'assistenza sanitaria transfrontaliera”</a:t>
            </a:r>
            <a:endParaRPr lang="en-US" sz="2000" dirty="0"/>
          </a:p>
        </p:txBody>
      </p:sp>
    </p:spTree>
    <p:extLst>
      <p:ext uri="{BB962C8B-B14F-4D97-AF65-F5344CB8AC3E}">
        <p14:creationId xmlns:p14="http://schemas.microsoft.com/office/powerpoint/2010/main" val="287497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anim calcmode="lin" valueType="num">
                                      <p:cBhvr>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80932" y="1628800"/>
            <a:ext cx="7675444" cy="1200329"/>
          </a:xfrm>
          <a:prstGeom prst="rect">
            <a:avLst/>
          </a:prstGeom>
        </p:spPr>
        <p:txBody>
          <a:bodyPr wrap="square">
            <a:spAutoFit/>
          </a:bodyPr>
          <a:lstStyle/>
          <a:p>
            <a:pPr lvl="1" algn="ctr"/>
            <a:endParaRPr lang="en-US" sz="3600" b="1" dirty="0">
              <a:solidFill>
                <a:srgbClr val="0070C0"/>
              </a:solidFill>
            </a:endParaRPr>
          </a:p>
          <a:p>
            <a:pPr lvl="1" algn="ctr"/>
            <a:r>
              <a:rPr lang="en-US" sz="3600" b="1" dirty="0" err="1">
                <a:solidFill>
                  <a:srgbClr val="0070C0"/>
                </a:solidFill>
              </a:rPr>
              <a:t>Sviluppi</a:t>
            </a:r>
            <a:r>
              <a:rPr lang="en-US" sz="3600" b="1" dirty="0">
                <a:solidFill>
                  <a:srgbClr val="0070C0"/>
                </a:solidFill>
              </a:rPr>
              <a:t> </a:t>
            </a:r>
            <a:r>
              <a:rPr lang="en-US" sz="3600" b="1" dirty="0" err="1">
                <a:solidFill>
                  <a:srgbClr val="0070C0"/>
                </a:solidFill>
              </a:rPr>
              <a:t>futuri</a:t>
            </a:r>
            <a:endParaRPr lang="en-US" sz="3600" b="1" dirty="0">
              <a:solidFill>
                <a:srgbClr val="0070C0"/>
              </a:solidFill>
            </a:endParaRPr>
          </a:p>
        </p:txBody>
      </p:sp>
    </p:spTree>
    <p:extLst>
      <p:ext uri="{BB962C8B-B14F-4D97-AF65-F5344CB8AC3E}">
        <p14:creationId xmlns:p14="http://schemas.microsoft.com/office/powerpoint/2010/main" val="312802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6039" y="404664"/>
            <a:ext cx="7992888" cy="782960"/>
          </a:xfrm>
        </p:spPr>
        <p:txBody>
          <a:bodyPr>
            <a:normAutofit/>
          </a:bodyPr>
          <a:lstStyle/>
          <a:p>
            <a:pPr lvl="0"/>
            <a:r>
              <a:rPr lang="it-IT" sz="3600" b="1" dirty="0">
                <a:solidFill>
                  <a:srgbClr val="0070C0"/>
                </a:solidFill>
              </a:rPr>
              <a:t>Direttiva sulle cure transfrontaliere</a:t>
            </a:r>
          </a:p>
        </p:txBody>
      </p:sp>
      <p:sp>
        <p:nvSpPr>
          <p:cNvPr id="4" name="Segnaposto contenuto 3"/>
          <p:cNvSpPr>
            <a:spLocks noGrp="1"/>
          </p:cNvSpPr>
          <p:nvPr>
            <p:ph idx="1"/>
          </p:nvPr>
        </p:nvSpPr>
        <p:spPr/>
        <p:txBody>
          <a:bodyPr/>
          <a:lstStyle/>
          <a:p>
            <a:pPr lvl="0" algn="just" eaLnBrk="0" fontAlgn="base" hangingPunct="0">
              <a:spcAft>
                <a:spcPct val="0"/>
              </a:spcAft>
              <a:buFontTx/>
              <a:buChar char="•"/>
            </a:pPr>
            <a:endParaRPr lang="en-US" sz="1600" kern="0" dirty="0">
              <a:solidFill>
                <a:srgbClr val="000000"/>
              </a:solidFill>
              <a:latin typeface="Arial"/>
              <a:cs typeface="Arial"/>
            </a:endParaRPr>
          </a:p>
          <a:p>
            <a:endParaRPr lang="it-IT"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18" t="21524" r="42664" b="42845"/>
          <a:stretch/>
        </p:blipFill>
        <p:spPr bwMode="auto">
          <a:xfrm>
            <a:off x="1835696" y="1201147"/>
            <a:ext cx="3618333" cy="2692143"/>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196752"/>
            <a:ext cx="3124052" cy="269214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8"/>
          <p:cNvPicPr/>
          <p:nvPr/>
        </p:nvPicPr>
        <p:blipFill rotWithShape="1">
          <a:blip r:embed="rId5"/>
          <a:srcRect l="17663" t="30357" r="15450" b="30357"/>
          <a:stretch/>
        </p:blipFill>
        <p:spPr bwMode="auto">
          <a:xfrm>
            <a:off x="2987824" y="4190761"/>
            <a:ext cx="4752528" cy="2284090"/>
          </a:xfrm>
          <a:prstGeom prst="rect">
            <a:avLst/>
          </a:prstGeom>
          <a:ln>
            <a:solidFill>
              <a:schemeClr val="accent1"/>
            </a:solidFill>
          </a:ln>
          <a:extLst>
            <a:ext uri="{53640926-AAD7-44D8-BBD7-CCE9431645EC}">
              <a14:shadowObscured xmlns:a14="http://schemas.microsoft.com/office/drawing/2010/main"/>
            </a:ext>
          </a:extLst>
        </p:spPr>
      </p:pic>
      <p:sp>
        <p:nvSpPr>
          <p:cNvPr id="3" name="CasellaDiTesto 2"/>
          <p:cNvSpPr txBox="1"/>
          <p:nvPr/>
        </p:nvSpPr>
        <p:spPr>
          <a:xfrm>
            <a:off x="1259632" y="4709612"/>
            <a:ext cx="1584176" cy="369332"/>
          </a:xfrm>
          <a:prstGeom prst="rect">
            <a:avLst/>
          </a:prstGeom>
          <a:noFill/>
        </p:spPr>
        <p:txBody>
          <a:bodyPr wrap="square" rtlCol="0">
            <a:spAutoFit/>
          </a:bodyPr>
          <a:lstStyle/>
          <a:p>
            <a:r>
              <a:rPr lang="it-IT" dirty="0"/>
              <a:t>Progetto 2018</a:t>
            </a:r>
          </a:p>
        </p:txBody>
      </p:sp>
      <p:sp>
        <p:nvSpPr>
          <p:cNvPr id="12" name="CasellaDiTesto 11"/>
          <p:cNvSpPr txBox="1"/>
          <p:nvPr/>
        </p:nvSpPr>
        <p:spPr>
          <a:xfrm>
            <a:off x="179512" y="2349839"/>
            <a:ext cx="1872208" cy="369332"/>
          </a:xfrm>
          <a:prstGeom prst="rect">
            <a:avLst/>
          </a:prstGeom>
          <a:noFill/>
        </p:spPr>
        <p:txBody>
          <a:bodyPr wrap="square" rtlCol="0">
            <a:spAutoFit/>
          </a:bodyPr>
          <a:lstStyle/>
          <a:p>
            <a:r>
              <a:rPr lang="it-IT" dirty="0"/>
              <a:t>Progetto 2016-17</a:t>
            </a:r>
          </a:p>
        </p:txBody>
      </p:sp>
    </p:spTree>
    <p:extLst>
      <p:ext uri="{BB962C8B-B14F-4D97-AF65-F5344CB8AC3E}">
        <p14:creationId xmlns:p14="http://schemas.microsoft.com/office/powerpoint/2010/main" val="293173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ww.activecitizenship.net/images/patientsrights/bp-2016/logo-CIVIC-PRIZ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50085"/>
            <a:ext cx="3144172" cy="1634969"/>
          </a:xfrm>
          <a:prstGeom prst="rect">
            <a:avLst/>
          </a:prstGeom>
          <a:noFill/>
          <a:extLst>
            <a:ext uri="{909E8E84-426E-40DD-AFC4-6F175D3DCCD1}">
              <a14:hiddenFill xmlns:a14="http://schemas.microsoft.com/office/drawing/2010/main">
                <a:solidFill>
                  <a:srgbClr val="FFFFFF"/>
                </a:solidFill>
              </a14:hiddenFill>
            </a:ext>
          </a:extLst>
        </p:spPr>
      </p:pic>
      <p:sp>
        <p:nvSpPr>
          <p:cNvPr id="15" name="Rettangolo arrotondato 14"/>
          <p:cNvSpPr/>
          <p:nvPr/>
        </p:nvSpPr>
        <p:spPr>
          <a:xfrm>
            <a:off x="5292080" y="2712782"/>
            <a:ext cx="3506705" cy="150830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effectLst>
                  <a:outerShdw blurRad="38100" dist="38100" dir="2700000" algn="tl">
                    <a:srgbClr val="000000">
                      <a:alpha val="43137"/>
                    </a:srgbClr>
                  </a:outerShdw>
                </a:effectLst>
              </a:rPr>
              <a:t>Lancio</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Seconda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Edizione</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nel</a:t>
            </a:r>
            <a:r>
              <a:rPr lang="en-US" sz="2400" b="1" dirty="0">
                <a:solidFill>
                  <a:schemeClr val="bg1"/>
                </a:solidFill>
                <a:effectLst>
                  <a:outerShdw blurRad="38100" dist="38100" dir="2700000" algn="tl">
                    <a:srgbClr val="000000">
                      <a:alpha val="43137"/>
                    </a:srgbClr>
                  </a:outerShdw>
                </a:effectLst>
              </a:rPr>
              <a:t> 2018!!</a:t>
            </a:r>
          </a:p>
        </p:txBody>
      </p:sp>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1" y="1988840"/>
            <a:ext cx="4990559" cy="3528392"/>
          </a:xfrm>
          <a:prstGeom prst="rect">
            <a:avLst/>
          </a:prstGeom>
          <a:ln>
            <a:solidFill>
              <a:schemeClr val="tx2"/>
            </a:solidFill>
          </a:ln>
        </p:spPr>
      </p:pic>
      <p:sp>
        <p:nvSpPr>
          <p:cNvPr id="8" name="Nastro 1 7"/>
          <p:cNvSpPr/>
          <p:nvPr/>
        </p:nvSpPr>
        <p:spPr>
          <a:xfrm>
            <a:off x="1259632" y="5264741"/>
            <a:ext cx="2483789" cy="1179422"/>
          </a:xfrm>
          <a:prstGeom prst="ribbon2">
            <a:avLst/>
          </a:prstGeom>
          <a:solidFill>
            <a:srgbClr val="FFC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accent1">
                    <a:lumMod val="50000"/>
                  </a:schemeClr>
                </a:solidFill>
              </a:rPr>
              <a:t>Premiazione</a:t>
            </a:r>
            <a:endParaRPr lang="en-US" sz="1400" dirty="0">
              <a:solidFill>
                <a:schemeClr val="accent1">
                  <a:lumMod val="50000"/>
                </a:schemeClr>
              </a:solidFill>
            </a:endParaRPr>
          </a:p>
          <a:p>
            <a:pPr algn="ctr"/>
            <a:r>
              <a:rPr lang="en-US" sz="1400" dirty="0">
                <a:solidFill>
                  <a:schemeClr val="accent1">
                    <a:lumMod val="50000"/>
                  </a:schemeClr>
                </a:solidFill>
              </a:rPr>
              <a:t>a </a:t>
            </a:r>
            <a:r>
              <a:rPr lang="en-US" sz="1400" b="1" dirty="0">
                <a:solidFill>
                  <a:schemeClr val="accent1">
                    <a:lumMod val="50000"/>
                  </a:schemeClr>
                </a:solidFill>
              </a:rPr>
              <a:t>Malta </a:t>
            </a:r>
            <a:r>
              <a:rPr lang="en-US" sz="1400" dirty="0" err="1">
                <a:solidFill>
                  <a:schemeClr val="accent1">
                    <a:lumMod val="50000"/>
                  </a:schemeClr>
                </a:solidFill>
              </a:rPr>
              <a:t>Giugno</a:t>
            </a:r>
            <a:endParaRPr lang="en-US" sz="1400" b="1" baseline="30000" dirty="0">
              <a:solidFill>
                <a:schemeClr val="accent1">
                  <a:lumMod val="50000"/>
                </a:schemeClr>
              </a:solidFill>
            </a:endParaRPr>
          </a:p>
          <a:p>
            <a:pPr algn="ctr"/>
            <a:r>
              <a:rPr lang="en-US" sz="1400" b="1" dirty="0">
                <a:solidFill>
                  <a:schemeClr val="accent1">
                    <a:lumMod val="50000"/>
                  </a:schemeClr>
                </a:solidFill>
              </a:rPr>
              <a:t>2017</a:t>
            </a:r>
          </a:p>
        </p:txBody>
      </p:sp>
    </p:spTree>
    <p:extLst>
      <p:ext uri="{BB962C8B-B14F-4D97-AF65-F5344CB8AC3E}">
        <p14:creationId xmlns:p14="http://schemas.microsoft.com/office/powerpoint/2010/main" val="270385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1045650558"/>
              </p:ext>
            </p:extLst>
          </p:nvPr>
        </p:nvGraphicFramePr>
        <p:xfrm>
          <a:off x="539552" y="1700808"/>
          <a:ext cx="8020591" cy="4926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olo 3"/>
          <p:cNvSpPr>
            <a:spLocks noGrp="1"/>
          </p:cNvSpPr>
          <p:nvPr>
            <p:ph type="title"/>
          </p:nvPr>
        </p:nvSpPr>
        <p:spPr>
          <a:xfrm>
            <a:off x="323528" y="548680"/>
            <a:ext cx="8424936" cy="868958"/>
          </a:xfrm>
        </p:spPr>
        <p:txBody>
          <a:bodyPr>
            <a:normAutofit fontScale="90000"/>
          </a:bodyPr>
          <a:lstStyle/>
          <a:p>
            <a:br>
              <a:rPr lang="en-US" sz="2700" b="1" dirty="0">
                <a:solidFill>
                  <a:schemeClr val="tx2">
                    <a:lumMod val="60000"/>
                    <a:lumOff val="40000"/>
                  </a:schemeClr>
                </a:solidFill>
              </a:rPr>
            </a:br>
            <a:br>
              <a:rPr lang="en-US" sz="2700" b="1" dirty="0">
                <a:solidFill>
                  <a:schemeClr val="tx2">
                    <a:lumMod val="60000"/>
                    <a:lumOff val="40000"/>
                  </a:schemeClr>
                </a:solidFill>
              </a:rPr>
            </a:br>
            <a:r>
              <a:rPr lang="en-US" sz="3600" b="1" dirty="0">
                <a:solidFill>
                  <a:srgbClr val="0070C0"/>
                </a:solidFill>
              </a:rPr>
              <a:t>CITTADINANZATTIVA/ACTIVE CITIZENSHIP NETWORK: </a:t>
            </a:r>
            <a:r>
              <a:rPr lang="en-US" sz="3600" b="1" dirty="0" err="1">
                <a:solidFill>
                  <a:srgbClr val="0070C0"/>
                </a:solidFill>
              </a:rPr>
              <a:t>una</a:t>
            </a:r>
            <a:r>
              <a:rPr lang="en-US" sz="3600" b="1" dirty="0">
                <a:solidFill>
                  <a:srgbClr val="0070C0"/>
                </a:solidFill>
              </a:rPr>
              <a:t> breve </a:t>
            </a:r>
            <a:r>
              <a:rPr lang="en-US" sz="3600" b="1" dirty="0" err="1">
                <a:solidFill>
                  <a:srgbClr val="0070C0"/>
                </a:solidFill>
              </a:rPr>
              <a:t>introduzione</a:t>
            </a:r>
            <a:br>
              <a:rPr lang="it-IT" dirty="0"/>
            </a:br>
            <a:endParaRPr lang="it-IT" dirty="0"/>
          </a:p>
        </p:txBody>
      </p:sp>
      <p:pic>
        <p:nvPicPr>
          <p:cNvPr id="6" name="Immagine 5"/>
          <p:cNvPicPr/>
          <p:nvPr/>
        </p:nvPicPr>
        <p:blipFill>
          <a:blip r:embed="rId7" cstate="print">
            <a:extLst>
              <a:ext uri="{28A0092B-C50C-407E-A947-70E740481C1C}">
                <a14:useLocalDpi xmlns:a14="http://schemas.microsoft.com/office/drawing/2010/main" val="0"/>
              </a:ext>
            </a:extLst>
          </a:blip>
          <a:stretch>
            <a:fillRect/>
          </a:stretch>
        </p:blipFill>
        <p:spPr>
          <a:xfrm>
            <a:off x="0" y="5865896"/>
            <a:ext cx="1455844" cy="992104"/>
          </a:xfrm>
          <a:prstGeom prst="rect">
            <a:avLst/>
          </a:prstGeom>
        </p:spPr>
      </p:pic>
      <p:pic>
        <p:nvPicPr>
          <p:cNvPr id="7" name="Picture 5"/>
          <p:cNvPicPr>
            <a:picLocks noChangeAspect="1" noChangeArrowheads="1"/>
          </p:cNvPicPr>
          <p:nvPr/>
        </p:nvPicPr>
        <p:blipFill>
          <a:blip r:embed="rId8" cstate="print"/>
          <a:srcRect/>
          <a:stretch>
            <a:fillRect/>
          </a:stretch>
        </p:blipFill>
        <p:spPr bwMode="auto">
          <a:xfrm>
            <a:off x="3203848" y="1700808"/>
            <a:ext cx="1440160" cy="1705187"/>
          </a:xfrm>
          <a:prstGeom prst="rect">
            <a:avLst/>
          </a:prstGeom>
          <a:noFill/>
          <a:ln w="9525">
            <a:noFill/>
            <a:miter lim="800000"/>
            <a:headEnd/>
            <a:tailEnd/>
          </a:ln>
        </p:spPr>
      </p:pic>
    </p:spTree>
    <p:extLst>
      <p:ext uri="{BB962C8B-B14F-4D97-AF65-F5344CB8AC3E}">
        <p14:creationId xmlns:p14="http://schemas.microsoft.com/office/powerpoint/2010/main" val="2523790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txBox="1">
            <a:spLocks noGrp="1"/>
          </p:cNvSpPr>
          <p:nvPr>
            <p:ph type="title"/>
          </p:nvPr>
        </p:nvSpPr>
        <p:spPr>
          <a:xfrm>
            <a:off x="1691680" y="188641"/>
            <a:ext cx="5869379" cy="648072"/>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400" b="1" dirty="0"/>
              <a:t>Giornata Europea dei Diritti del Malato</a:t>
            </a:r>
          </a:p>
        </p:txBody>
      </p:sp>
      <p:sp>
        <p:nvSpPr>
          <p:cNvPr id="2" name="CasellaDiTesto 1"/>
          <p:cNvSpPr txBox="1"/>
          <p:nvPr/>
        </p:nvSpPr>
        <p:spPr>
          <a:xfrm>
            <a:off x="2843809" y="1340768"/>
            <a:ext cx="5948508" cy="400110"/>
          </a:xfrm>
          <a:prstGeom prst="rect">
            <a:avLst/>
          </a:prstGeom>
          <a:noFill/>
        </p:spPr>
        <p:txBody>
          <a:bodyPr wrap="square" rtlCol="0">
            <a:spAutoFit/>
          </a:bodyPr>
          <a:lstStyle/>
          <a:p>
            <a:endParaRPr lang="en-US" sz="2000" dirty="0">
              <a:solidFill>
                <a:schemeClr val="accent5">
                  <a:lumMod val="75000"/>
                </a:schemeClr>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772" y="3517102"/>
            <a:ext cx="2505854" cy="3354589"/>
          </a:xfrm>
          <a:prstGeom prst="rect">
            <a:avLst/>
          </a:prstGeom>
          <a:ln>
            <a:solidFill>
              <a:schemeClr val="accent1"/>
            </a:solidFill>
          </a:ln>
        </p:spPr>
      </p:pic>
      <p:pic>
        <p:nvPicPr>
          <p:cNvPr id="10" name="Immagine 9"/>
          <p:cNvPicPr/>
          <p:nvPr/>
        </p:nvPicPr>
        <p:blipFill rotWithShape="1">
          <a:blip r:embed="rId3"/>
          <a:srcRect l="38941" t="14786" r="2648" b="51921"/>
          <a:stretch/>
        </p:blipFill>
        <p:spPr bwMode="auto">
          <a:xfrm>
            <a:off x="5518339" y="3442830"/>
            <a:ext cx="3571875" cy="1628775"/>
          </a:xfrm>
          <a:prstGeom prst="rect">
            <a:avLst/>
          </a:prstGeom>
          <a:ln>
            <a:solidFill>
              <a:schemeClr val="accent1"/>
            </a:solidFill>
          </a:ln>
          <a:extLst>
            <a:ext uri="{53640926-AAD7-44D8-BBD7-CCE9431645EC}">
              <a14:shadowObscured xmlns:a14="http://schemas.microsoft.com/office/drawing/2010/main"/>
            </a:ext>
          </a:extLst>
        </p:spPr>
      </p:pic>
      <p:pic>
        <p:nvPicPr>
          <p:cNvPr id="11" name="Immagine 10"/>
          <p:cNvPicPr/>
          <p:nvPr/>
        </p:nvPicPr>
        <p:blipFill rotWithShape="1">
          <a:blip r:embed="rId4"/>
          <a:srcRect l="9658" t="17121" r="35046" b="22524"/>
          <a:stretch/>
        </p:blipFill>
        <p:spPr bwMode="auto">
          <a:xfrm>
            <a:off x="3868771" y="1191007"/>
            <a:ext cx="2475274" cy="2312404"/>
          </a:xfrm>
          <a:prstGeom prst="rect">
            <a:avLst/>
          </a:prstGeom>
          <a:ln>
            <a:solidFill>
              <a:schemeClr val="accent1"/>
            </a:solidFill>
          </a:ln>
          <a:extLst>
            <a:ext uri="{53640926-AAD7-44D8-BBD7-CCE9431645EC}">
              <a14:shadowObscured xmlns:a14="http://schemas.microsoft.com/office/drawing/2010/main"/>
            </a:ext>
          </a:extLst>
        </p:spPr>
      </p:pic>
      <p:pic>
        <p:nvPicPr>
          <p:cNvPr id="12" name="Immagine 11"/>
          <p:cNvPicPr/>
          <p:nvPr/>
        </p:nvPicPr>
        <p:blipFill rotWithShape="1">
          <a:blip r:embed="rId5"/>
          <a:srcRect l="2180" t="13045" r="25390" b="3891"/>
          <a:stretch/>
        </p:blipFill>
        <p:spPr bwMode="auto">
          <a:xfrm>
            <a:off x="6344045" y="1191007"/>
            <a:ext cx="2448272" cy="2175698"/>
          </a:xfrm>
          <a:prstGeom prst="rect">
            <a:avLst/>
          </a:prstGeom>
          <a:ln>
            <a:solidFill>
              <a:schemeClr val="accent1"/>
            </a:solidFill>
          </a:ln>
          <a:extLst>
            <a:ext uri="{53640926-AAD7-44D8-BBD7-CCE9431645EC}">
              <a14:shadowObscured xmlns:a14="http://schemas.microsoft.com/office/drawing/2010/main"/>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3" y="4737398"/>
            <a:ext cx="3769959" cy="212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3" y="1186330"/>
            <a:ext cx="3866808" cy="5815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Immagine 15"/>
          <p:cNvPicPr/>
          <p:nvPr/>
        </p:nvPicPr>
        <p:blipFill rotWithShape="1">
          <a:blip r:embed="rId8"/>
          <a:srcRect l="2959" t="37178" r="28037" b="39264"/>
          <a:stretch/>
        </p:blipFill>
        <p:spPr bwMode="auto">
          <a:xfrm>
            <a:off x="6344045" y="5071605"/>
            <a:ext cx="3064618" cy="1461979"/>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35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p:cNvPicPr>
          <p:nvPr>
            <p:ph idx="1"/>
          </p:nvPr>
        </p:nvPicPr>
        <p:blipFill rotWithShape="1">
          <a:blip r:embed="rId2"/>
          <a:srcRect l="12079" t="31818" r="11684" b="37987"/>
          <a:stretch/>
        </p:blipFill>
        <p:spPr bwMode="auto">
          <a:xfrm>
            <a:off x="323528" y="1180884"/>
            <a:ext cx="6491064" cy="2021738"/>
          </a:xfrm>
          <a:prstGeom prst="rect">
            <a:avLst/>
          </a:prstGeom>
          <a:ln>
            <a:solidFill>
              <a:schemeClr val="accent1"/>
            </a:solidFill>
          </a:ln>
          <a:extLst>
            <a:ext uri="{53640926-AAD7-44D8-BBD7-CCE9431645EC}">
              <a14:shadowObscured xmlns:a14="http://schemas.microsoft.com/office/drawing/2010/main"/>
            </a:ext>
          </a:extLst>
        </p:spPr>
      </p:pic>
      <p:pic>
        <p:nvPicPr>
          <p:cNvPr id="5" name="Immagine 4"/>
          <p:cNvPicPr/>
          <p:nvPr/>
        </p:nvPicPr>
        <p:blipFill rotWithShape="1">
          <a:blip r:embed="rId3"/>
          <a:srcRect t="8766" r="7657" b="36039"/>
          <a:stretch/>
        </p:blipFill>
        <p:spPr bwMode="auto">
          <a:xfrm>
            <a:off x="251520" y="3230984"/>
            <a:ext cx="5652770" cy="2703195"/>
          </a:xfrm>
          <a:prstGeom prst="rect">
            <a:avLst/>
          </a:prstGeom>
          <a:ln>
            <a:solidFill>
              <a:schemeClr val="accent1"/>
            </a:solidFill>
          </a:ln>
          <a:extLst>
            <a:ext uri="{53640926-AAD7-44D8-BBD7-CCE9431645EC}">
              <a14:shadowObscured xmlns:a14="http://schemas.microsoft.com/office/drawing/2010/main"/>
            </a:ext>
          </a:extLst>
        </p:spPr>
      </p:pic>
      <p:pic>
        <p:nvPicPr>
          <p:cNvPr id="6" name="Immagine 5"/>
          <p:cNvPicPr/>
          <p:nvPr/>
        </p:nvPicPr>
        <p:blipFill rotWithShape="1">
          <a:blip r:embed="rId4"/>
          <a:srcRect t="18507" r="28178" b="42370"/>
          <a:stretch/>
        </p:blipFill>
        <p:spPr bwMode="auto">
          <a:xfrm>
            <a:off x="4747260" y="3230984"/>
            <a:ext cx="4396740" cy="1915795"/>
          </a:xfrm>
          <a:prstGeom prst="rect">
            <a:avLst/>
          </a:prstGeom>
          <a:ln>
            <a:solidFill>
              <a:schemeClr val="accent1"/>
            </a:solidFill>
          </a:ln>
          <a:extLst>
            <a:ext uri="{53640926-AAD7-44D8-BBD7-CCE9431645EC}">
              <a14:shadowObscured xmlns:a14="http://schemas.microsoft.com/office/drawing/2010/main"/>
            </a:ext>
          </a:extLst>
        </p:spPr>
      </p:pic>
      <p:sp>
        <p:nvSpPr>
          <p:cNvPr id="7" name="Titolo 4"/>
          <p:cNvSpPr txBox="1">
            <a:spLocks noGrp="1"/>
          </p:cNvSpPr>
          <p:nvPr>
            <p:ph type="title"/>
          </p:nvPr>
        </p:nvSpPr>
        <p:spPr>
          <a:xfrm>
            <a:off x="1907704" y="332655"/>
            <a:ext cx="5653355" cy="504057"/>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400" b="1" dirty="0"/>
              <a:t>Giornata Europea dei Diritti del Malato</a:t>
            </a:r>
          </a:p>
        </p:txBody>
      </p:sp>
    </p:spTree>
    <p:extLst>
      <p:ext uri="{BB962C8B-B14F-4D97-AF65-F5344CB8AC3E}">
        <p14:creationId xmlns:p14="http://schemas.microsoft.com/office/powerpoint/2010/main" val="3249661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9775" y="2276872"/>
            <a:ext cx="8229600" cy="1143000"/>
          </a:xfrm>
        </p:spPr>
        <p:txBody>
          <a:bodyPr>
            <a:normAutofit/>
          </a:bodyPr>
          <a:lstStyle/>
          <a:p>
            <a:r>
              <a:rPr lang="it-IT" sz="6000" b="1" dirty="0">
                <a:solidFill>
                  <a:srgbClr val="0070C0"/>
                </a:solidFill>
              </a:rPr>
              <a:t>Grazie!</a:t>
            </a:r>
          </a:p>
        </p:txBody>
      </p:sp>
      <p:sp>
        <p:nvSpPr>
          <p:cNvPr id="4" name="CasellaDiTesto 3"/>
          <p:cNvSpPr txBox="1"/>
          <p:nvPr/>
        </p:nvSpPr>
        <p:spPr>
          <a:xfrm>
            <a:off x="2770378" y="4149080"/>
            <a:ext cx="3673829" cy="1938992"/>
          </a:xfrm>
          <a:prstGeom prst="rect">
            <a:avLst/>
          </a:prstGeom>
          <a:noFill/>
        </p:spPr>
        <p:txBody>
          <a:bodyPr wrap="square" rtlCol="0">
            <a:spAutoFit/>
          </a:bodyPr>
          <a:lstStyle/>
          <a:p>
            <a:pPr algn="ctr"/>
            <a:r>
              <a:rPr lang="it-IT" sz="3600" b="1" dirty="0">
                <a:solidFill>
                  <a:srgbClr val="0070C0"/>
                </a:solidFill>
              </a:rPr>
              <a:t>Daniela </a:t>
            </a:r>
            <a:r>
              <a:rPr lang="it-IT" sz="3600" b="1" dirty="0" err="1">
                <a:solidFill>
                  <a:srgbClr val="0070C0"/>
                </a:solidFill>
              </a:rPr>
              <a:t>Quaggia</a:t>
            </a:r>
            <a:endParaRPr lang="it-IT" sz="3600" b="1" dirty="0">
              <a:solidFill>
                <a:srgbClr val="0070C0"/>
              </a:solidFill>
            </a:endParaRPr>
          </a:p>
          <a:p>
            <a:pPr algn="ctr"/>
            <a:r>
              <a:rPr lang="it-IT" sz="2400" i="1" dirty="0">
                <a:solidFill>
                  <a:srgbClr val="0070C0"/>
                </a:solidFill>
              </a:rPr>
              <a:t>Project Manager EU Affairs</a:t>
            </a:r>
          </a:p>
          <a:p>
            <a:pPr algn="ctr"/>
            <a:r>
              <a:rPr lang="it-IT" sz="2000" dirty="0">
                <a:solidFill>
                  <a:srgbClr val="0070C0"/>
                </a:solidFill>
                <a:hlinkClick r:id="rId2"/>
              </a:rPr>
              <a:t>d.quaggia@activecitizenship.net</a:t>
            </a:r>
            <a:br>
              <a:rPr lang="it-IT" sz="2000" dirty="0">
                <a:solidFill>
                  <a:srgbClr val="0070C0"/>
                </a:solidFill>
              </a:rPr>
            </a:br>
            <a:r>
              <a:rPr lang="it-IT" sz="2000" dirty="0">
                <a:solidFill>
                  <a:srgbClr val="0070C0"/>
                </a:solidFill>
              </a:rPr>
              <a:t>Tel.: +39 (0)6 36718315</a:t>
            </a:r>
            <a:br>
              <a:rPr lang="it-IT" sz="2000" dirty="0">
                <a:solidFill>
                  <a:srgbClr val="0070C0"/>
                </a:solidFill>
              </a:rPr>
            </a:br>
            <a:r>
              <a:rPr lang="it-IT" sz="2000" dirty="0" err="1">
                <a:solidFill>
                  <a:srgbClr val="0070C0"/>
                </a:solidFill>
              </a:rPr>
              <a:t>Skype</a:t>
            </a:r>
            <a:r>
              <a:rPr lang="it-IT" sz="2000" dirty="0">
                <a:solidFill>
                  <a:srgbClr val="0070C0"/>
                </a:solidFill>
              </a:rPr>
              <a:t>: </a:t>
            </a:r>
            <a:r>
              <a:rPr lang="it-IT" sz="2000" dirty="0" err="1">
                <a:solidFill>
                  <a:srgbClr val="0070C0"/>
                </a:solidFill>
              </a:rPr>
              <a:t>d.quaggia.carm</a:t>
            </a:r>
            <a:endParaRPr lang="it-IT" sz="2000" dirty="0">
              <a:solidFill>
                <a:srgbClr val="0070C0"/>
              </a:solidFill>
            </a:endParaRPr>
          </a:p>
        </p:txBody>
      </p:sp>
      <p:pic>
        <p:nvPicPr>
          <p:cNvPr id="5" name="Immagine 4"/>
          <p:cNvPicPr/>
          <p:nvPr/>
        </p:nvPicPr>
        <p:blipFill>
          <a:blip r:embed="rId3" cstate="print">
            <a:extLst>
              <a:ext uri="{28A0092B-C50C-407E-A947-70E740481C1C}">
                <a14:useLocalDpi xmlns:a14="http://schemas.microsoft.com/office/drawing/2010/main" val="0"/>
              </a:ext>
            </a:extLst>
          </a:blip>
          <a:stretch>
            <a:fillRect/>
          </a:stretch>
        </p:blipFill>
        <p:spPr>
          <a:xfrm>
            <a:off x="3419872" y="1196752"/>
            <a:ext cx="1728192" cy="1224136"/>
          </a:xfrm>
          <a:prstGeom prst="rect">
            <a:avLst/>
          </a:prstGeom>
        </p:spPr>
      </p:pic>
    </p:spTree>
    <p:extLst>
      <p:ext uri="{BB962C8B-B14F-4D97-AF65-F5344CB8AC3E}">
        <p14:creationId xmlns:p14="http://schemas.microsoft.com/office/powerpoint/2010/main" val="225183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p:nvPr/>
        </p:nvPicPr>
        <p:blipFill>
          <a:blip r:embed="rId2" cstate="print">
            <a:extLst>
              <a:ext uri="{28A0092B-C50C-407E-A947-70E740481C1C}">
                <a14:useLocalDpi xmlns:a14="http://schemas.microsoft.com/office/drawing/2010/main" val="0"/>
              </a:ext>
            </a:extLst>
          </a:blip>
          <a:stretch>
            <a:fillRect/>
          </a:stretch>
        </p:blipFill>
        <p:spPr>
          <a:xfrm>
            <a:off x="0" y="5828378"/>
            <a:ext cx="1455844" cy="992104"/>
          </a:xfrm>
          <a:prstGeom prst="rect">
            <a:avLst/>
          </a:prstGeom>
        </p:spPr>
      </p:pic>
      <p:sp>
        <p:nvSpPr>
          <p:cNvPr id="4" name="Titolo 3"/>
          <p:cNvSpPr>
            <a:spLocks noGrp="1"/>
          </p:cNvSpPr>
          <p:nvPr>
            <p:ph type="title"/>
          </p:nvPr>
        </p:nvSpPr>
        <p:spPr>
          <a:xfrm>
            <a:off x="310924" y="260648"/>
            <a:ext cx="8229600" cy="1152128"/>
          </a:xfrm>
        </p:spPr>
        <p:txBody>
          <a:bodyPr>
            <a:normAutofit/>
          </a:bodyPr>
          <a:lstStyle/>
          <a:p>
            <a:r>
              <a:rPr lang="it-IT" sz="3600" b="1" dirty="0">
                <a:solidFill>
                  <a:srgbClr val="0070C0"/>
                </a:solidFill>
              </a:rPr>
              <a:t>Cosa facciamo a livello nazionale</a:t>
            </a:r>
          </a:p>
        </p:txBody>
      </p:sp>
      <p:sp>
        <p:nvSpPr>
          <p:cNvPr id="2" name="AutoShape 2" descr="Image result for ital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442" y="1693682"/>
            <a:ext cx="1345321" cy="158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58" y="1250928"/>
            <a:ext cx="821698" cy="885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p:cNvSpPr txBox="1"/>
          <p:nvPr/>
        </p:nvSpPr>
        <p:spPr>
          <a:xfrm>
            <a:off x="111093" y="2183934"/>
            <a:ext cx="2228658" cy="2462213"/>
          </a:xfrm>
          <a:prstGeom prst="rect">
            <a:avLst/>
          </a:prstGeom>
          <a:noFill/>
        </p:spPr>
        <p:txBody>
          <a:bodyPr wrap="square" rtlCol="0">
            <a:spAutoFit/>
          </a:bodyPr>
          <a:lstStyle/>
          <a:p>
            <a:r>
              <a:rPr lang="it-IT" sz="1400" dirty="0">
                <a:solidFill>
                  <a:schemeClr val="tx2">
                    <a:lumMod val="60000"/>
                    <a:lumOff val="40000"/>
                  </a:schemeClr>
                </a:solidFill>
                <a:hlinkClick r:id="rId5"/>
              </a:rPr>
              <a:t>Tribunale per i diritti del Malato</a:t>
            </a:r>
            <a:r>
              <a:rPr lang="it-IT" sz="1400" dirty="0">
                <a:solidFill>
                  <a:schemeClr val="tx2">
                    <a:lumMod val="60000"/>
                    <a:lumOff val="40000"/>
                  </a:schemeClr>
                </a:solidFill>
              </a:rPr>
              <a:t> </a:t>
            </a:r>
            <a:r>
              <a:rPr lang="it-IT" sz="1400" dirty="0"/>
              <a:t>nata nel 1980 </a:t>
            </a:r>
            <a:r>
              <a:rPr lang="it-IT" sz="1400" b="1" dirty="0"/>
              <a:t>per</a:t>
            </a:r>
            <a:r>
              <a:rPr lang="it-IT" sz="1400" dirty="0"/>
              <a:t> tutelare e promuovere i </a:t>
            </a:r>
            <a:r>
              <a:rPr lang="it-IT" sz="1400" b="1" dirty="0"/>
              <a:t>diritti</a:t>
            </a:r>
            <a:r>
              <a:rPr lang="it-IT" sz="1400" dirty="0"/>
              <a:t> dei cittadini nell'ambito dei servizi sanitari e assistenziali  </a:t>
            </a:r>
            <a:r>
              <a:rPr lang="it-IT" sz="1400" b="1" dirty="0"/>
              <a:t>per</a:t>
            </a:r>
            <a:r>
              <a:rPr lang="it-IT" sz="1400" dirty="0"/>
              <a:t> contribuire ad una più umana, efficace e razionale organizzazione </a:t>
            </a:r>
            <a:r>
              <a:rPr lang="it-IT" sz="1400" b="1" dirty="0"/>
              <a:t>del</a:t>
            </a:r>
            <a:r>
              <a:rPr lang="it-IT" sz="1400" dirty="0"/>
              <a:t> servizio sanitario nazionale.</a:t>
            </a:r>
            <a:endParaRPr lang="it-IT" sz="1400" dirty="0">
              <a:solidFill>
                <a:schemeClr val="tx2">
                  <a:lumMod val="60000"/>
                  <a:lumOff val="40000"/>
                </a:schemeClr>
              </a:solidFill>
            </a:endParaRPr>
          </a:p>
        </p:txBody>
      </p:sp>
      <p:sp>
        <p:nvSpPr>
          <p:cNvPr id="12" name="CasellaDiTesto 11"/>
          <p:cNvSpPr txBox="1"/>
          <p:nvPr/>
        </p:nvSpPr>
        <p:spPr>
          <a:xfrm>
            <a:off x="2750751" y="4354784"/>
            <a:ext cx="3043201" cy="1815882"/>
          </a:xfrm>
          <a:prstGeom prst="rect">
            <a:avLst/>
          </a:prstGeom>
          <a:noFill/>
        </p:spPr>
        <p:txBody>
          <a:bodyPr wrap="square" rtlCol="0">
            <a:spAutoFit/>
          </a:bodyPr>
          <a:lstStyle/>
          <a:p>
            <a:pPr algn="just"/>
            <a:r>
              <a:rPr lang="it-IT" sz="1400" dirty="0">
                <a:hlinkClick r:id="rId6"/>
              </a:rPr>
              <a:t>Coordinamento nazionale delle Associazioni dei Malati Cronici (</a:t>
            </a:r>
            <a:r>
              <a:rPr lang="it-IT" sz="1400" b="1" dirty="0" err="1">
                <a:hlinkClick r:id="rId6"/>
              </a:rPr>
              <a:t>CnAMC</a:t>
            </a:r>
            <a:r>
              <a:rPr lang="it-IT" sz="1400" dirty="0">
                <a:hlinkClick r:id="rId6"/>
              </a:rPr>
              <a:t>)</a:t>
            </a:r>
            <a:r>
              <a:rPr lang="en-US" sz="1400" b="1" dirty="0">
                <a:solidFill>
                  <a:schemeClr val="tx2">
                    <a:lumMod val="60000"/>
                    <a:lumOff val="40000"/>
                  </a:schemeClr>
                </a:solidFill>
                <a:hlinkClick r:id="rId6"/>
              </a:rPr>
              <a:t>.</a:t>
            </a:r>
            <a:r>
              <a:rPr lang="en-US" sz="1400" dirty="0">
                <a:solidFill>
                  <a:schemeClr val="tx2">
                    <a:lumMod val="60000"/>
                    <a:lumOff val="40000"/>
                  </a:schemeClr>
                </a:solidFill>
                <a:hlinkClick r:id="rId6"/>
              </a:rPr>
              <a:t> </a:t>
            </a:r>
            <a:r>
              <a:rPr lang="it-IT" sz="1400" dirty="0"/>
              <a:t>Vi aderiscono oltre 100 organizzazioni di persone con patologie croniche e rare tra associazioni e federazioni. </a:t>
            </a:r>
            <a:r>
              <a:rPr lang="en-US" sz="1400" dirty="0"/>
              <a:t>Dal 2000, </a:t>
            </a:r>
            <a:r>
              <a:rPr lang="en-US" sz="1400" dirty="0" err="1"/>
              <a:t>pubblica</a:t>
            </a:r>
            <a:r>
              <a:rPr lang="en-US" sz="1400" dirty="0"/>
              <a:t> un </a:t>
            </a:r>
            <a:r>
              <a:rPr lang="en-US" sz="1400" dirty="0" err="1"/>
              <a:t>ogni</a:t>
            </a:r>
            <a:r>
              <a:rPr lang="en-US" sz="1400" dirty="0"/>
              <a:t> anno Report </a:t>
            </a:r>
            <a:r>
              <a:rPr lang="en-US" sz="1400" dirty="0" err="1"/>
              <a:t>Nazionale</a:t>
            </a:r>
            <a:r>
              <a:rPr lang="en-US" sz="1400" dirty="0"/>
              <a:t> </a:t>
            </a:r>
            <a:r>
              <a:rPr lang="en-US" sz="1400" dirty="0" err="1"/>
              <a:t>sulle</a:t>
            </a:r>
            <a:r>
              <a:rPr lang="en-US" sz="1400" dirty="0"/>
              <a:t> </a:t>
            </a:r>
            <a:r>
              <a:rPr lang="en-US" sz="1400" dirty="0" err="1"/>
              <a:t>politiche</a:t>
            </a:r>
            <a:r>
              <a:rPr lang="en-US" sz="1400" dirty="0"/>
              <a:t> </a:t>
            </a:r>
            <a:r>
              <a:rPr lang="en-US" sz="1400" dirty="0" err="1"/>
              <a:t>sulla</a:t>
            </a:r>
            <a:r>
              <a:rPr lang="en-US" sz="1400" dirty="0"/>
              <a:t> </a:t>
            </a:r>
            <a:r>
              <a:rPr lang="en-US" sz="1400" dirty="0" err="1"/>
              <a:t>cronicità</a:t>
            </a:r>
            <a:r>
              <a:rPr lang="en-US" sz="1400" dirty="0"/>
              <a:t>.</a:t>
            </a:r>
            <a:endParaRPr lang="es-ES" sz="1400" dirty="0"/>
          </a:p>
        </p:txBody>
      </p:sp>
      <p:pic>
        <p:nvPicPr>
          <p:cNvPr id="22"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0741" y="6204303"/>
            <a:ext cx="1874721" cy="59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CasellaDiTesto 25"/>
          <p:cNvSpPr txBox="1"/>
          <p:nvPr/>
        </p:nvSpPr>
        <p:spPr>
          <a:xfrm>
            <a:off x="5940152" y="1693682"/>
            <a:ext cx="2888135" cy="1815882"/>
          </a:xfrm>
          <a:prstGeom prst="rect">
            <a:avLst/>
          </a:prstGeom>
          <a:noFill/>
        </p:spPr>
        <p:txBody>
          <a:bodyPr wrap="square" rtlCol="0">
            <a:spAutoFit/>
          </a:bodyPr>
          <a:lstStyle/>
          <a:p>
            <a:pPr algn="just"/>
            <a:r>
              <a:rPr lang="es-ES" sz="1400" dirty="0"/>
              <a:t>84 </a:t>
            </a:r>
            <a:r>
              <a:rPr lang="es-ES" sz="1400" dirty="0">
                <a:hlinkClick r:id="rId8"/>
              </a:rPr>
              <a:t>PIT- centri di tutela </a:t>
            </a:r>
            <a:r>
              <a:rPr lang="it-IT" sz="1400" dirty="0"/>
              <a:t>+</a:t>
            </a:r>
            <a:r>
              <a:rPr lang="en-US" sz="1400" dirty="0"/>
              <a:t> un </a:t>
            </a:r>
            <a:r>
              <a:rPr lang="es-ES" sz="1400" dirty="0"/>
              <a:t>back office at livello nazionale e un front line in 84 città.</a:t>
            </a:r>
          </a:p>
          <a:p>
            <a:pPr algn="just"/>
            <a:r>
              <a:rPr lang="en-US" sz="1400" dirty="0" err="1"/>
              <a:t>Ogni</a:t>
            </a:r>
            <a:r>
              <a:rPr lang="en-US" sz="1400" dirty="0"/>
              <a:t> anno, </a:t>
            </a:r>
            <a:r>
              <a:rPr lang="en-US" sz="1400" dirty="0" err="1"/>
              <a:t>tutti</a:t>
            </a:r>
            <a:r>
              <a:rPr lang="en-US" sz="1400" dirty="0"/>
              <a:t> </a:t>
            </a:r>
            <a:r>
              <a:rPr lang="en-US" sz="1400" dirty="0" err="1"/>
              <a:t>i</a:t>
            </a:r>
            <a:r>
              <a:rPr lang="en-US" sz="1400" dirty="0"/>
              <a:t> </a:t>
            </a:r>
            <a:r>
              <a:rPr lang="en-US" sz="1400" dirty="0" err="1"/>
              <a:t>reclami</a:t>
            </a:r>
            <a:r>
              <a:rPr lang="en-US" sz="1400" dirty="0"/>
              <a:t> e le </a:t>
            </a:r>
            <a:r>
              <a:rPr lang="en-US" sz="1400" dirty="0" err="1"/>
              <a:t>richieste</a:t>
            </a:r>
            <a:r>
              <a:rPr lang="en-US" sz="1400" dirty="0"/>
              <a:t> di </a:t>
            </a:r>
            <a:r>
              <a:rPr lang="en-US" sz="1400" dirty="0" err="1"/>
              <a:t>informazione</a:t>
            </a:r>
            <a:r>
              <a:rPr lang="en-US" sz="1400" dirty="0"/>
              <a:t> (circa 25,000/anno) </a:t>
            </a:r>
            <a:r>
              <a:rPr lang="en-US" sz="1400" dirty="0" err="1"/>
              <a:t>sono</a:t>
            </a:r>
            <a:r>
              <a:rPr lang="en-US" sz="1400" dirty="0"/>
              <a:t> </a:t>
            </a:r>
            <a:r>
              <a:rPr lang="en-US" sz="1400" dirty="0" err="1"/>
              <a:t>raccolte</a:t>
            </a:r>
            <a:r>
              <a:rPr lang="en-US" sz="1400" dirty="0"/>
              <a:t> in un Report </a:t>
            </a:r>
            <a:r>
              <a:rPr lang="en-US" sz="1400" dirty="0" err="1"/>
              <a:t>nazionale</a:t>
            </a:r>
            <a:r>
              <a:rPr lang="en-US" sz="1400" dirty="0"/>
              <a:t> e </a:t>
            </a:r>
            <a:r>
              <a:rPr lang="en-US" sz="1400" dirty="0" err="1"/>
              <a:t>presentate</a:t>
            </a:r>
            <a:r>
              <a:rPr lang="en-US" sz="1400" dirty="0"/>
              <a:t> </a:t>
            </a:r>
            <a:r>
              <a:rPr lang="en-US" sz="1400" dirty="0" err="1"/>
              <a:t>alle</a:t>
            </a:r>
            <a:r>
              <a:rPr lang="en-US" sz="1400" dirty="0"/>
              <a:t> </a:t>
            </a:r>
            <a:r>
              <a:rPr lang="en-US" sz="1400" dirty="0" err="1"/>
              <a:t>istituzioni</a:t>
            </a:r>
            <a:r>
              <a:rPr lang="en-US" sz="1400" dirty="0"/>
              <a:t> </a:t>
            </a:r>
            <a:r>
              <a:rPr lang="en-US" sz="1400" dirty="0" err="1"/>
              <a:t>competenti</a:t>
            </a:r>
            <a:r>
              <a:rPr lang="en-US" sz="1400" dirty="0"/>
              <a:t>.</a:t>
            </a:r>
            <a:endParaRPr lang="it-IT" sz="1400" dirty="0"/>
          </a:p>
        </p:txBody>
      </p:sp>
      <p:sp>
        <p:nvSpPr>
          <p:cNvPr id="24" name="Freccia in giù 23"/>
          <p:cNvSpPr/>
          <p:nvPr/>
        </p:nvSpPr>
        <p:spPr>
          <a:xfrm>
            <a:off x="4188975" y="3612961"/>
            <a:ext cx="144016" cy="58138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Freccia a sinistra 26"/>
          <p:cNvSpPr/>
          <p:nvPr/>
        </p:nvSpPr>
        <p:spPr>
          <a:xfrm>
            <a:off x="2339752" y="2519561"/>
            <a:ext cx="648072" cy="164123"/>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a destra 27"/>
          <p:cNvSpPr/>
          <p:nvPr/>
        </p:nvSpPr>
        <p:spPr>
          <a:xfrm>
            <a:off x="5055462" y="2550482"/>
            <a:ext cx="640257" cy="16412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Picture 4" descr="http://www.disabili.com/images/stories/asb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5202" y="6004780"/>
            <a:ext cx="789099" cy="6393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47572" y="4164520"/>
            <a:ext cx="840926" cy="1158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14765" y="3758174"/>
            <a:ext cx="485231" cy="127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3294" y="6024229"/>
            <a:ext cx="845271" cy="775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88433" y="5519008"/>
            <a:ext cx="1048397" cy="57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22421" y="5036544"/>
            <a:ext cx="847132" cy="66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descr="http://www.rtinradio.eu/public/upload_news/logo%20ail.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93952" y="4224576"/>
            <a:ext cx="753620" cy="103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11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p:nvPr/>
        </p:nvPicPr>
        <p:blipFill>
          <a:blip r:embed="rId2" cstate="print">
            <a:extLst>
              <a:ext uri="{28A0092B-C50C-407E-A947-70E740481C1C}">
                <a14:useLocalDpi xmlns:a14="http://schemas.microsoft.com/office/drawing/2010/main" val="0"/>
              </a:ext>
            </a:extLst>
          </a:blip>
          <a:stretch>
            <a:fillRect/>
          </a:stretch>
        </p:blipFill>
        <p:spPr>
          <a:xfrm>
            <a:off x="0" y="5828378"/>
            <a:ext cx="1455844" cy="992104"/>
          </a:xfrm>
          <a:prstGeom prst="rect">
            <a:avLst/>
          </a:prstGeom>
        </p:spPr>
      </p:pic>
      <p:sp>
        <p:nvSpPr>
          <p:cNvPr id="4" name="Titolo 3"/>
          <p:cNvSpPr>
            <a:spLocks noGrp="1"/>
          </p:cNvSpPr>
          <p:nvPr>
            <p:ph type="title"/>
          </p:nvPr>
        </p:nvSpPr>
        <p:spPr>
          <a:xfrm>
            <a:off x="425554" y="312738"/>
            <a:ext cx="8229600" cy="1143000"/>
          </a:xfrm>
        </p:spPr>
        <p:txBody>
          <a:bodyPr>
            <a:noAutofit/>
          </a:bodyPr>
          <a:lstStyle/>
          <a:p>
            <a:r>
              <a:rPr lang="it-IT" sz="3600" b="1" dirty="0">
                <a:solidFill>
                  <a:srgbClr val="0070C0"/>
                </a:solidFill>
              </a:rPr>
              <a:t>Cosa facciamo a livello internazionale</a:t>
            </a:r>
          </a:p>
        </p:txBody>
      </p:sp>
      <p:sp>
        <p:nvSpPr>
          <p:cNvPr id="2" name="AutoShape 2" descr="Image result for ital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4" name="Freccia in giù 23"/>
          <p:cNvSpPr/>
          <p:nvPr/>
        </p:nvSpPr>
        <p:spPr>
          <a:xfrm>
            <a:off x="4394013" y="3429000"/>
            <a:ext cx="144016" cy="58138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Freccia a sinistra 26"/>
          <p:cNvSpPr/>
          <p:nvPr/>
        </p:nvSpPr>
        <p:spPr>
          <a:xfrm>
            <a:off x="2703565" y="2345441"/>
            <a:ext cx="648072" cy="164123"/>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a destra 27"/>
          <p:cNvSpPr/>
          <p:nvPr/>
        </p:nvSpPr>
        <p:spPr>
          <a:xfrm>
            <a:off x="5553483" y="2269440"/>
            <a:ext cx="640257" cy="16412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AutoShape 2" descr="Image result for internation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3042" y="1493902"/>
            <a:ext cx="1785958" cy="178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asellaDiTesto 22"/>
          <p:cNvSpPr txBox="1"/>
          <p:nvPr/>
        </p:nvSpPr>
        <p:spPr>
          <a:xfrm>
            <a:off x="155575" y="1372574"/>
            <a:ext cx="2534185" cy="4616648"/>
          </a:xfrm>
          <a:prstGeom prst="rect">
            <a:avLst/>
          </a:prstGeom>
          <a:noFill/>
        </p:spPr>
        <p:txBody>
          <a:bodyPr wrap="square" rtlCol="0">
            <a:spAutoFit/>
          </a:bodyPr>
          <a:lstStyle/>
          <a:p>
            <a:pPr marL="285750" indent="-285750" algn="just">
              <a:buFont typeface="Wingdings" panose="05000000000000000000" pitchFamily="2" charset="2"/>
              <a:buChar char="v"/>
            </a:pPr>
            <a:r>
              <a:rPr lang="it-IT" sz="1400" dirty="0"/>
              <a:t>Collabora con le istituzioni comunitarie come componente ufficiale di </a:t>
            </a:r>
            <a:r>
              <a:rPr lang="en-US" sz="1400" dirty="0">
                <a:solidFill>
                  <a:schemeClr val="tx2">
                    <a:lumMod val="60000"/>
                    <a:lumOff val="40000"/>
                  </a:schemeClr>
                </a:solidFill>
                <a:hlinkClick r:id="rId4"/>
              </a:rPr>
              <a:t>EU Health Policy </a:t>
            </a:r>
            <a:r>
              <a:rPr lang="en-US" sz="1400" dirty="0">
                <a:solidFill>
                  <a:schemeClr val="tx2">
                    <a:lumMod val="60000"/>
                    <a:lumOff val="40000"/>
                  </a:schemeClr>
                </a:solidFill>
              </a:rPr>
              <a:t>Platform led by </a:t>
            </a:r>
            <a:r>
              <a:rPr lang="en-GB" sz="1400" dirty="0">
                <a:solidFill>
                  <a:schemeClr val="tx2">
                    <a:lumMod val="60000"/>
                    <a:lumOff val="40000"/>
                  </a:schemeClr>
                </a:solidFill>
              </a:rPr>
              <a:t>EU Commission-DG </a:t>
            </a:r>
            <a:r>
              <a:rPr lang="en-GB" sz="1400" dirty="0" err="1">
                <a:solidFill>
                  <a:schemeClr val="tx2">
                    <a:lumMod val="60000"/>
                    <a:lumOff val="40000"/>
                  </a:schemeClr>
                </a:solidFill>
              </a:rPr>
              <a:t>Sante</a:t>
            </a:r>
            <a:r>
              <a:rPr lang="en-GB" sz="1400" dirty="0">
                <a:solidFill>
                  <a:schemeClr val="tx2">
                    <a:lumMod val="60000"/>
                    <a:lumOff val="40000"/>
                  </a:schemeClr>
                </a:solidFill>
              </a:rPr>
              <a:t>’.</a:t>
            </a:r>
          </a:p>
          <a:p>
            <a:pPr algn="just"/>
            <a:endParaRPr lang="en-US" sz="1400" dirty="0">
              <a:solidFill>
                <a:schemeClr val="tx2">
                  <a:lumMod val="60000"/>
                  <a:lumOff val="40000"/>
                </a:schemeClr>
              </a:solidFill>
            </a:endParaRPr>
          </a:p>
          <a:p>
            <a:pPr marL="285750" indent="-285750" algn="just">
              <a:buFont typeface="Wingdings" panose="05000000000000000000" pitchFamily="2" charset="2"/>
              <a:buChar char="v"/>
            </a:pPr>
            <a:r>
              <a:rPr lang="en-GB" sz="1400" dirty="0" err="1">
                <a:solidFill>
                  <a:schemeClr val="tx2">
                    <a:lumMod val="60000"/>
                    <a:lumOff val="40000"/>
                  </a:schemeClr>
                </a:solidFill>
              </a:rPr>
              <a:t>Membro</a:t>
            </a:r>
            <a:r>
              <a:rPr lang="en-GB" sz="1400" dirty="0">
                <a:solidFill>
                  <a:schemeClr val="tx2">
                    <a:lumMod val="60000"/>
                    <a:lumOff val="40000"/>
                  </a:schemeClr>
                </a:solidFill>
              </a:rPr>
              <a:t> di “</a:t>
            </a:r>
            <a:r>
              <a:rPr lang="en-GB" sz="1400" dirty="0">
                <a:solidFill>
                  <a:schemeClr val="tx2">
                    <a:lumMod val="60000"/>
                    <a:lumOff val="40000"/>
                  </a:schemeClr>
                </a:solidFill>
                <a:hlinkClick r:id="rId5"/>
              </a:rPr>
              <a:t>Active Citizenship Structured Dialogue Group</a:t>
            </a:r>
            <a:r>
              <a:rPr lang="en-GB" sz="1400" dirty="0">
                <a:solidFill>
                  <a:schemeClr val="tx2">
                    <a:lumMod val="60000"/>
                    <a:lumOff val="40000"/>
                  </a:schemeClr>
                </a:solidFill>
              </a:rPr>
              <a:t>”, </a:t>
            </a:r>
            <a:r>
              <a:rPr lang="en-GB" sz="1400" dirty="0" err="1">
                <a:solidFill>
                  <a:schemeClr val="tx2">
                    <a:lumMod val="60000"/>
                    <a:lumOff val="40000"/>
                  </a:schemeClr>
                </a:solidFill>
              </a:rPr>
              <a:t>della</a:t>
            </a:r>
            <a:r>
              <a:rPr lang="en-GB" sz="1400" dirty="0">
                <a:solidFill>
                  <a:schemeClr val="tx2">
                    <a:lumMod val="60000"/>
                    <a:lumOff val="40000"/>
                  </a:schemeClr>
                </a:solidFill>
              </a:rPr>
              <a:t> DG-Home, la </a:t>
            </a:r>
            <a:r>
              <a:rPr lang="en-GB" sz="1400" dirty="0" err="1">
                <a:solidFill>
                  <a:schemeClr val="tx2">
                    <a:lumMod val="60000"/>
                    <a:lumOff val="40000"/>
                  </a:schemeClr>
                </a:solidFill>
              </a:rPr>
              <a:t>piattaforma</a:t>
            </a:r>
            <a:r>
              <a:rPr lang="en-GB" sz="1400" dirty="0">
                <a:solidFill>
                  <a:schemeClr val="tx2">
                    <a:lumMod val="60000"/>
                    <a:lumOff val="40000"/>
                  </a:schemeClr>
                </a:solidFill>
              </a:rPr>
              <a:t> EU per la </a:t>
            </a:r>
            <a:r>
              <a:rPr lang="en-GB" sz="1400" dirty="0" err="1">
                <a:solidFill>
                  <a:schemeClr val="tx2">
                    <a:lumMod val="60000"/>
                    <a:lumOff val="40000"/>
                  </a:schemeClr>
                </a:solidFill>
              </a:rPr>
              <a:t>partecipazione</a:t>
            </a:r>
            <a:r>
              <a:rPr lang="en-GB" sz="1400" dirty="0">
                <a:solidFill>
                  <a:schemeClr val="tx2">
                    <a:lumMod val="60000"/>
                    <a:lumOff val="40000"/>
                  </a:schemeClr>
                </a:solidFill>
              </a:rPr>
              <a:t> </a:t>
            </a:r>
            <a:r>
              <a:rPr lang="en-GB" sz="1400" dirty="0" err="1">
                <a:solidFill>
                  <a:schemeClr val="tx2">
                    <a:lumMod val="60000"/>
                    <a:lumOff val="40000"/>
                  </a:schemeClr>
                </a:solidFill>
              </a:rPr>
              <a:t>civica</a:t>
            </a:r>
            <a:endParaRPr lang="en-GB" sz="1400" dirty="0">
              <a:solidFill>
                <a:schemeClr val="tx2">
                  <a:lumMod val="60000"/>
                  <a:lumOff val="40000"/>
                </a:schemeClr>
              </a:solidFill>
            </a:endParaRPr>
          </a:p>
          <a:p>
            <a:pPr marL="285750" indent="-285750" algn="just">
              <a:buFont typeface="Wingdings" panose="05000000000000000000" pitchFamily="2" charset="2"/>
              <a:buChar char="v"/>
            </a:pPr>
            <a:endParaRPr lang="en-GB" sz="1400" dirty="0">
              <a:solidFill>
                <a:schemeClr val="tx2">
                  <a:lumMod val="60000"/>
                  <a:lumOff val="40000"/>
                </a:schemeClr>
              </a:solidFill>
            </a:endParaRPr>
          </a:p>
          <a:p>
            <a:pPr marL="285750" indent="-285750" algn="just">
              <a:buFont typeface="Wingdings" panose="05000000000000000000" pitchFamily="2" charset="2"/>
              <a:buChar char="v"/>
            </a:pPr>
            <a:r>
              <a:rPr lang="en-US" sz="1400" dirty="0" err="1">
                <a:solidFill>
                  <a:schemeClr val="tx2">
                    <a:lumMod val="60000"/>
                    <a:lumOff val="40000"/>
                  </a:schemeClr>
                </a:solidFill>
              </a:rPr>
              <a:t>Rappresentante</a:t>
            </a:r>
            <a:r>
              <a:rPr lang="en-US" sz="1400" dirty="0">
                <a:solidFill>
                  <a:schemeClr val="tx2">
                    <a:lumMod val="60000"/>
                    <a:lumOff val="40000"/>
                  </a:schemeClr>
                </a:solidFill>
              </a:rPr>
              <a:t> </a:t>
            </a:r>
            <a:r>
              <a:rPr lang="en-US" sz="1400" dirty="0" err="1">
                <a:solidFill>
                  <a:schemeClr val="tx2">
                    <a:lumMod val="60000"/>
                    <a:lumOff val="40000"/>
                  </a:schemeClr>
                </a:solidFill>
              </a:rPr>
              <a:t>Italiano</a:t>
            </a:r>
            <a:r>
              <a:rPr lang="en-US" sz="1400" dirty="0">
                <a:solidFill>
                  <a:schemeClr val="tx2">
                    <a:lumMod val="60000"/>
                    <a:lumOff val="40000"/>
                  </a:schemeClr>
                </a:solidFill>
              </a:rPr>
              <a:t> all</a:t>
            </a:r>
            <a:r>
              <a:rPr lang="en-US" sz="1400" dirty="0">
                <a:solidFill>
                  <a:schemeClr val="tx2">
                    <a:lumMod val="60000"/>
                    <a:lumOff val="40000"/>
                  </a:schemeClr>
                </a:solidFill>
                <a:hlinkClick r:id="rId6"/>
              </a:rPr>
              <a:t>’ European Consumer Consultative Group (ECCG</a:t>
            </a:r>
            <a:r>
              <a:rPr lang="en-US" sz="1400" dirty="0">
                <a:solidFill>
                  <a:schemeClr val="tx2">
                    <a:lumMod val="60000"/>
                    <a:lumOff val="40000"/>
                  </a:schemeClr>
                </a:solidFill>
              </a:rPr>
              <a:t>), </a:t>
            </a:r>
            <a:r>
              <a:rPr lang="en-US" sz="1400" dirty="0" err="1">
                <a:solidFill>
                  <a:schemeClr val="tx2">
                    <a:lumMod val="60000"/>
                    <a:lumOff val="40000"/>
                  </a:schemeClr>
                </a:solidFill>
              </a:rPr>
              <a:t>creato</a:t>
            </a:r>
            <a:r>
              <a:rPr lang="en-US" sz="1400" dirty="0">
                <a:solidFill>
                  <a:schemeClr val="tx2">
                    <a:lumMod val="60000"/>
                    <a:lumOff val="40000"/>
                  </a:schemeClr>
                </a:solidFill>
              </a:rPr>
              <a:t> </a:t>
            </a:r>
            <a:r>
              <a:rPr lang="en-US" sz="1400" dirty="0" err="1">
                <a:solidFill>
                  <a:schemeClr val="tx2">
                    <a:lumMod val="60000"/>
                    <a:lumOff val="40000"/>
                  </a:schemeClr>
                </a:solidFill>
              </a:rPr>
              <a:t>dalla</a:t>
            </a:r>
            <a:r>
              <a:rPr lang="en-US" sz="1400" dirty="0">
                <a:solidFill>
                  <a:schemeClr val="tx2">
                    <a:lumMod val="60000"/>
                    <a:lumOff val="40000"/>
                  </a:schemeClr>
                </a:solidFill>
              </a:rPr>
              <a:t> DG Justice &amp; Consumers per </a:t>
            </a:r>
            <a:r>
              <a:rPr lang="en-US" sz="1400" dirty="0" err="1">
                <a:solidFill>
                  <a:schemeClr val="tx2">
                    <a:lumMod val="60000"/>
                    <a:lumOff val="40000"/>
                  </a:schemeClr>
                </a:solidFill>
              </a:rPr>
              <a:t>rappresentare</a:t>
            </a:r>
            <a:r>
              <a:rPr lang="en-US" sz="1400" dirty="0">
                <a:solidFill>
                  <a:schemeClr val="tx2">
                    <a:lumMod val="60000"/>
                    <a:lumOff val="40000"/>
                  </a:schemeClr>
                </a:solidFill>
              </a:rPr>
              <a:t> </a:t>
            </a:r>
            <a:r>
              <a:rPr lang="en-US" sz="1400" dirty="0" err="1">
                <a:solidFill>
                  <a:schemeClr val="tx2">
                    <a:lumMod val="60000"/>
                    <a:lumOff val="40000"/>
                  </a:schemeClr>
                </a:solidFill>
              </a:rPr>
              <a:t>gli</a:t>
            </a:r>
            <a:r>
              <a:rPr lang="en-US" sz="1400" dirty="0">
                <a:solidFill>
                  <a:schemeClr val="tx2">
                    <a:lumMod val="60000"/>
                    <a:lumOff val="40000"/>
                  </a:schemeClr>
                </a:solidFill>
              </a:rPr>
              <a:t> </a:t>
            </a:r>
            <a:r>
              <a:rPr lang="en-US" sz="1400" dirty="0" err="1">
                <a:solidFill>
                  <a:schemeClr val="tx2">
                    <a:lumMod val="60000"/>
                    <a:lumOff val="40000"/>
                  </a:schemeClr>
                </a:solidFill>
              </a:rPr>
              <a:t>interessi</a:t>
            </a:r>
            <a:r>
              <a:rPr lang="en-US" sz="1400" dirty="0">
                <a:solidFill>
                  <a:schemeClr val="tx2">
                    <a:lumMod val="60000"/>
                    <a:lumOff val="40000"/>
                  </a:schemeClr>
                </a:solidFill>
              </a:rPr>
              <a:t> </a:t>
            </a:r>
            <a:r>
              <a:rPr lang="en-US" sz="1400" dirty="0" err="1">
                <a:solidFill>
                  <a:schemeClr val="tx2">
                    <a:lumMod val="60000"/>
                    <a:lumOff val="40000"/>
                  </a:schemeClr>
                </a:solidFill>
              </a:rPr>
              <a:t>dei</a:t>
            </a:r>
            <a:r>
              <a:rPr lang="en-US" sz="1400" dirty="0">
                <a:solidFill>
                  <a:schemeClr val="tx2">
                    <a:lumMod val="60000"/>
                    <a:lumOff val="40000"/>
                  </a:schemeClr>
                </a:solidFill>
              </a:rPr>
              <a:t> </a:t>
            </a:r>
            <a:r>
              <a:rPr lang="en-US" sz="1400" dirty="0" err="1">
                <a:solidFill>
                  <a:schemeClr val="tx2">
                    <a:lumMod val="60000"/>
                    <a:lumOff val="40000"/>
                  </a:schemeClr>
                </a:solidFill>
              </a:rPr>
              <a:t>consumatori</a:t>
            </a:r>
            <a:r>
              <a:rPr lang="en-US" sz="1400" dirty="0">
                <a:solidFill>
                  <a:schemeClr val="tx2">
                    <a:lumMod val="60000"/>
                    <a:lumOff val="40000"/>
                  </a:schemeClr>
                </a:solidFill>
              </a:rPr>
              <a:t>  </a:t>
            </a:r>
            <a:r>
              <a:rPr lang="en-US" sz="1400" dirty="0" err="1">
                <a:solidFill>
                  <a:schemeClr val="tx2">
                    <a:lumMod val="60000"/>
                    <a:lumOff val="40000"/>
                  </a:schemeClr>
                </a:solidFill>
              </a:rPr>
              <a:t>alla</a:t>
            </a:r>
            <a:r>
              <a:rPr lang="en-US" sz="1400" dirty="0">
                <a:solidFill>
                  <a:schemeClr val="tx2">
                    <a:lumMod val="60000"/>
                    <a:lumOff val="40000"/>
                  </a:schemeClr>
                </a:solidFill>
              </a:rPr>
              <a:t> </a:t>
            </a:r>
            <a:r>
              <a:rPr lang="en-US" sz="1400" dirty="0" err="1">
                <a:solidFill>
                  <a:schemeClr val="tx2">
                    <a:lumMod val="60000"/>
                    <a:lumOff val="40000"/>
                  </a:schemeClr>
                </a:solidFill>
              </a:rPr>
              <a:t>Commissione</a:t>
            </a:r>
            <a:r>
              <a:rPr lang="en-US" sz="1400" dirty="0">
                <a:solidFill>
                  <a:schemeClr val="tx2">
                    <a:lumMod val="60000"/>
                    <a:lumOff val="40000"/>
                  </a:schemeClr>
                </a:solidFill>
              </a:rPr>
              <a:t> </a:t>
            </a:r>
            <a:r>
              <a:rPr lang="en-US" sz="1400" dirty="0" err="1">
                <a:solidFill>
                  <a:schemeClr val="tx2">
                    <a:lumMod val="60000"/>
                    <a:lumOff val="40000"/>
                  </a:schemeClr>
                </a:solidFill>
              </a:rPr>
              <a:t>Europea</a:t>
            </a:r>
            <a:endParaRPr lang="it-IT" sz="1400" dirty="0">
              <a:solidFill>
                <a:schemeClr val="tx2">
                  <a:lumMod val="60000"/>
                  <a:lumOff val="40000"/>
                </a:schemeClr>
              </a:solidFill>
            </a:endParaRPr>
          </a:p>
        </p:txBody>
      </p:sp>
      <p:sp>
        <p:nvSpPr>
          <p:cNvPr id="25" name="CasellaDiTesto 24"/>
          <p:cNvSpPr txBox="1"/>
          <p:nvPr/>
        </p:nvSpPr>
        <p:spPr>
          <a:xfrm>
            <a:off x="2703565" y="4295585"/>
            <a:ext cx="3478184" cy="2031325"/>
          </a:xfrm>
          <a:prstGeom prst="rect">
            <a:avLst/>
          </a:prstGeom>
          <a:noFill/>
        </p:spPr>
        <p:txBody>
          <a:bodyPr wrap="square" rtlCol="0">
            <a:spAutoFit/>
          </a:bodyPr>
          <a:lstStyle/>
          <a:p>
            <a:pPr marL="285750" indent="-285750" algn="just">
              <a:buFont typeface="Wingdings" panose="05000000000000000000" pitchFamily="2" charset="2"/>
              <a:buChar char="v"/>
            </a:pPr>
            <a:r>
              <a:rPr lang="it-IT" sz="1400" dirty="0">
                <a:solidFill>
                  <a:schemeClr val="tx2">
                    <a:lumMod val="60000"/>
                    <a:lumOff val="40000"/>
                  </a:schemeClr>
                </a:solidFill>
              </a:rPr>
              <a:t>Nel 2002 ha proclamato la </a:t>
            </a:r>
            <a:r>
              <a:rPr lang="it-IT" sz="1400" b="1" dirty="0">
                <a:solidFill>
                  <a:srgbClr val="0070C0"/>
                </a:solidFill>
              </a:rPr>
              <a:t>Carta Europea dei Diritti del Malato </a:t>
            </a:r>
            <a:r>
              <a:rPr lang="it-IT" sz="1400" dirty="0">
                <a:solidFill>
                  <a:schemeClr val="tx2">
                    <a:lumMod val="60000"/>
                    <a:lumOff val="40000"/>
                  </a:schemeClr>
                </a:solidFill>
              </a:rPr>
              <a:t>e dal 2007 celebra in tutta Europa la </a:t>
            </a:r>
            <a:r>
              <a:rPr lang="it-IT" sz="1400" b="1" dirty="0">
                <a:solidFill>
                  <a:srgbClr val="0070C0"/>
                </a:solidFill>
              </a:rPr>
              <a:t>Giornata Europea dei Diritti del Malato</a:t>
            </a:r>
            <a:r>
              <a:rPr lang="it-IT" sz="1400" dirty="0">
                <a:solidFill>
                  <a:schemeClr val="tx2">
                    <a:lumMod val="60000"/>
                    <a:lumOff val="40000"/>
                  </a:schemeClr>
                </a:solidFill>
              </a:rPr>
              <a:t>.</a:t>
            </a:r>
          </a:p>
          <a:p>
            <a:pPr marL="285750" indent="-285750" algn="just">
              <a:buFont typeface="Wingdings" panose="05000000000000000000" pitchFamily="2" charset="2"/>
              <a:buChar char="v"/>
            </a:pPr>
            <a:endParaRPr lang="it-IT" sz="1400" dirty="0">
              <a:solidFill>
                <a:schemeClr val="tx2">
                  <a:lumMod val="60000"/>
                  <a:lumOff val="40000"/>
                </a:schemeClr>
              </a:solidFill>
            </a:endParaRPr>
          </a:p>
          <a:p>
            <a:pPr marL="285750" indent="-285750" algn="just">
              <a:buFont typeface="Wingdings" panose="05000000000000000000" pitchFamily="2" charset="2"/>
              <a:buChar char="v"/>
            </a:pPr>
            <a:r>
              <a:rPr lang="en-GB" sz="1400" dirty="0">
                <a:solidFill>
                  <a:schemeClr val="tx2">
                    <a:lumMod val="60000"/>
                    <a:lumOff val="40000"/>
                  </a:schemeClr>
                </a:solidFill>
              </a:rPr>
              <a:t>Maggio 2015, ACN ha </a:t>
            </a:r>
            <a:r>
              <a:rPr lang="en-GB" sz="1400" dirty="0" err="1">
                <a:solidFill>
                  <a:schemeClr val="tx2">
                    <a:lumMod val="60000"/>
                    <a:lumOff val="40000"/>
                  </a:schemeClr>
                </a:solidFill>
              </a:rPr>
              <a:t>istituito</a:t>
            </a:r>
            <a:r>
              <a:rPr lang="en-GB" sz="1400" dirty="0">
                <a:solidFill>
                  <a:schemeClr val="tx2">
                    <a:lumMod val="60000"/>
                    <a:lumOff val="40000"/>
                  </a:schemeClr>
                </a:solidFill>
              </a:rPr>
              <a:t> un Interest Group </a:t>
            </a:r>
            <a:r>
              <a:rPr lang="en-GB" sz="1400" dirty="0" err="1">
                <a:solidFill>
                  <a:schemeClr val="tx2">
                    <a:lumMod val="60000"/>
                    <a:lumOff val="40000"/>
                  </a:schemeClr>
                </a:solidFill>
              </a:rPr>
              <a:t>informale</a:t>
            </a:r>
            <a:r>
              <a:rPr lang="en-GB" sz="1400" dirty="0">
                <a:solidFill>
                  <a:schemeClr val="tx2">
                    <a:lumMod val="60000"/>
                    <a:lumOff val="40000"/>
                  </a:schemeClr>
                </a:solidFill>
              </a:rPr>
              <a:t> </a:t>
            </a:r>
            <a:r>
              <a:rPr lang="en-GB" sz="1400" dirty="0" err="1">
                <a:solidFill>
                  <a:schemeClr val="tx2">
                    <a:lumMod val="60000"/>
                    <a:lumOff val="40000"/>
                  </a:schemeClr>
                </a:solidFill>
              </a:rPr>
              <a:t>presso</a:t>
            </a:r>
            <a:r>
              <a:rPr lang="en-GB" sz="1400" dirty="0">
                <a:solidFill>
                  <a:schemeClr val="tx2">
                    <a:lumMod val="60000"/>
                    <a:lumOff val="40000"/>
                  </a:schemeClr>
                </a:solidFill>
              </a:rPr>
              <a:t> </a:t>
            </a:r>
            <a:r>
              <a:rPr lang="en-GB" sz="1400" dirty="0" err="1">
                <a:solidFill>
                  <a:schemeClr val="tx2">
                    <a:lumMod val="60000"/>
                    <a:lumOff val="40000"/>
                  </a:schemeClr>
                </a:solidFill>
              </a:rPr>
              <a:t>il</a:t>
            </a:r>
            <a:r>
              <a:rPr lang="en-GB" sz="1400" dirty="0">
                <a:solidFill>
                  <a:schemeClr val="tx2">
                    <a:lumMod val="60000"/>
                    <a:lumOff val="40000"/>
                  </a:schemeClr>
                </a:solidFill>
              </a:rPr>
              <a:t> PE “</a:t>
            </a:r>
            <a:r>
              <a:rPr lang="en-GB" sz="1400" b="1" dirty="0">
                <a:solidFill>
                  <a:schemeClr val="tx2">
                    <a:lumMod val="60000"/>
                    <a:lumOff val="40000"/>
                  </a:schemeClr>
                </a:solidFill>
                <a:hlinkClick r:id="rId7"/>
              </a:rPr>
              <a:t>European Patients' Rights and Cross-border Healthcare</a:t>
            </a:r>
            <a:r>
              <a:rPr lang="en-GB" sz="1400" dirty="0">
                <a:solidFill>
                  <a:schemeClr val="tx2">
                    <a:lumMod val="60000"/>
                    <a:lumOff val="40000"/>
                  </a:schemeClr>
                </a:solidFill>
              </a:rPr>
              <a:t>”. </a:t>
            </a:r>
            <a:endParaRPr lang="it-IT" sz="1400" dirty="0">
              <a:solidFill>
                <a:schemeClr val="tx2">
                  <a:lumMod val="60000"/>
                  <a:lumOff val="40000"/>
                </a:schemeClr>
              </a:solidFill>
            </a:endParaRPr>
          </a:p>
        </p:txBody>
      </p:sp>
      <p:sp>
        <p:nvSpPr>
          <p:cNvPr id="29" name="CasellaDiTesto 28"/>
          <p:cNvSpPr txBox="1"/>
          <p:nvPr/>
        </p:nvSpPr>
        <p:spPr>
          <a:xfrm>
            <a:off x="6318448" y="2000039"/>
            <a:ext cx="2195736" cy="954107"/>
          </a:xfrm>
          <a:prstGeom prst="rect">
            <a:avLst/>
          </a:prstGeom>
          <a:noFill/>
        </p:spPr>
        <p:txBody>
          <a:bodyPr wrap="square" rtlCol="0">
            <a:spAutoFit/>
          </a:bodyPr>
          <a:lstStyle/>
          <a:p>
            <a:pPr marL="285750" indent="-285750" algn="just">
              <a:buFont typeface="Wingdings" panose="05000000000000000000" pitchFamily="2" charset="2"/>
              <a:buChar char="v"/>
            </a:pPr>
            <a:r>
              <a:rPr lang="en-GB" sz="1400" dirty="0">
                <a:solidFill>
                  <a:schemeClr val="tx2">
                    <a:lumMod val="60000"/>
                    <a:lumOff val="40000"/>
                  </a:schemeClr>
                </a:solidFill>
              </a:rPr>
              <a:t>ACN è </a:t>
            </a:r>
            <a:r>
              <a:rPr lang="en-GB" sz="1400" dirty="0" err="1">
                <a:solidFill>
                  <a:schemeClr val="tx2">
                    <a:lumMod val="60000"/>
                    <a:lumOff val="40000"/>
                  </a:schemeClr>
                </a:solidFill>
              </a:rPr>
              <a:t>attivo</a:t>
            </a:r>
            <a:r>
              <a:rPr lang="en-GB" sz="1400" dirty="0">
                <a:solidFill>
                  <a:schemeClr val="tx2">
                    <a:lumMod val="60000"/>
                    <a:lumOff val="40000"/>
                  </a:schemeClr>
                </a:solidFill>
              </a:rPr>
              <a:t> dal 2009 in </a:t>
            </a:r>
            <a:r>
              <a:rPr lang="en-GB" sz="1400" dirty="0">
                <a:solidFill>
                  <a:schemeClr val="tx2">
                    <a:lumMod val="60000"/>
                    <a:lumOff val="40000"/>
                  </a:schemeClr>
                </a:solidFill>
                <a:hlinkClick r:id="rId8"/>
              </a:rPr>
              <a:t>Colombia</a:t>
            </a:r>
            <a:r>
              <a:rPr lang="en-GB" sz="1400" dirty="0">
                <a:solidFill>
                  <a:schemeClr val="tx2">
                    <a:lumMod val="60000"/>
                    <a:lumOff val="40000"/>
                  </a:schemeClr>
                </a:solidFill>
              </a:rPr>
              <a:t> con </a:t>
            </a:r>
            <a:r>
              <a:rPr lang="en-GB" sz="1400" dirty="0" err="1">
                <a:solidFill>
                  <a:schemeClr val="tx2">
                    <a:lumMod val="60000"/>
                    <a:lumOff val="40000"/>
                  </a:schemeClr>
                </a:solidFill>
              </a:rPr>
              <a:t>dei</a:t>
            </a:r>
            <a:r>
              <a:rPr lang="en-GB" sz="1400" dirty="0">
                <a:solidFill>
                  <a:schemeClr val="tx2">
                    <a:lumMod val="60000"/>
                    <a:lumOff val="40000"/>
                  </a:schemeClr>
                </a:solidFill>
              </a:rPr>
              <a:t> </a:t>
            </a:r>
            <a:r>
              <a:rPr lang="en-GB" sz="1400" dirty="0" err="1">
                <a:solidFill>
                  <a:schemeClr val="tx2">
                    <a:lumMod val="60000"/>
                    <a:lumOff val="40000"/>
                  </a:schemeClr>
                </a:solidFill>
              </a:rPr>
              <a:t>Centri</a:t>
            </a:r>
            <a:r>
              <a:rPr lang="en-GB" sz="1400" dirty="0">
                <a:solidFill>
                  <a:schemeClr val="tx2">
                    <a:lumMod val="60000"/>
                    <a:lumOff val="40000"/>
                  </a:schemeClr>
                </a:solidFill>
              </a:rPr>
              <a:t> di </a:t>
            </a:r>
            <a:r>
              <a:rPr lang="en-GB" sz="1400" dirty="0" err="1">
                <a:solidFill>
                  <a:schemeClr val="tx2">
                    <a:lumMod val="60000"/>
                    <a:lumOff val="40000"/>
                  </a:schemeClr>
                </a:solidFill>
              </a:rPr>
              <a:t>tutela</a:t>
            </a:r>
            <a:r>
              <a:rPr lang="en-GB" sz="1400" dirty="0">
                <a:solidFill>
                  <a:schemeClr val="tx2">
                    <a:lumMod val="60000"/>
                    <a:lumOff val="40000"/>
                  </a:schemeClr>
                </a:solidFill>
              </a:rPr>
              <a:t> sui </a:t>
            </a:r>
            <a:r>
              <a:rPr lang="en-GB" sz="1400" dirty="0" err="1">
                <a:solidFill>
                  <a:schemeClr val="tx2">
                    <a:lumMod val="60000"/>
                    <a:lumOff val="40000"/>
                  </a:schemeClr>
                </a:solidFill>
              </a:rPr>
              <a:t>servizi</a:t>
            </a:r>
            <a:r>
              <a:rPr lang="en-GB" sz="1400" dirty="0">
                <a:solidFill>
                  <a:schemeClr val="tx2">
                    <a:lumMod val="60000"/>
                    <a:lumOff val="40000"/>
                  </a:schemeClr>
                </a:solidFill>
              </a:rPr>
              <a:t> </a:t>
            </a:r>
            <a:r>
              <a:rPr lang="en-GB" sz="1400" dirty="0" err="1">
                <a:solidFill>
                  <a:schemeClr val="tx2">
                    <a:lumMod val="60000"/>
                    <a:lumOff val="40000"/>
                  </a:schemeClr>
                </a:solidFill>
              </a:rPr>
              <a:t>pubblici</a:t>
            </a:r>
            <a:r>
              <a:rPr lang="en-GB" sz="1400" dirty="0">
                <a:solidFill>
                  <a:schemeClr val="tx2">
                    <a:lumMod val="60000"/>
                    <a:lumOff val="40000"/>
                  </a:schemeClr>
                </a:solidFill>
              </a:rPr>
              <a:t>.</a:t>
            </a:r>
            <a:endParaRPr lang="it-IT" sz="1400" dirty="0">
              <a:solidFill>
                <a:schemeClr val="tx2">
                  <a:lumMod val="60000"/>
                  <a:lumOff val="40000"/>
                </a:schemeClr>
              </a:solidFill>
            </a:endParaRPr>
          </a:p>
        </p:txBody>
      </p:sp>
      <p:pic>
        <p:nvPicPr>
          <p:cNvPr id="3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0272" y="4010386"/>
            <a:ext cx="1337968" cy="801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6660232" y="4941915"/>
            <a:ext cx="2233304" cy="738664"/>
          </a:xfrm>
          <a:prstGeom prst="rect">
            <a:avLst/>
          </a:prstGeom>
        </p:spPr>
        <p:txBody>
          <a:bodyPr wrap="none">
            <a:spAutoFit/>
          </a:bodyPr>
          <a:lstStyle/>
          <a:p>
            <a:pPr marL="285750" indent="-285750" algn="just">
              <a:buFont typeface="Wingdings" panose="05000000000000000000" pitchFamily="2" charset="2"/>
              <a:buChar char="v"/>
            </a:pPr>
            <a:r>
              <a:rPr lang="it-IT" sz="1400" dirty="0">
                <a:solidFill>
                  <a:schemeClr val="tx2">
                    <a:lumMod val="60000"/>
                    <a:lumOff val="40000"/>
                  </a:schemeClr>
                </a:solidFill>
              </a:rPr>
              <a:t>Dal 2015 abbiamo </a:t>
            </a:r>
          </a:p>
          <a:p>
            <a:pPr algn="just"/>
            <a:r>
              <a:rPr lang="it-IT" sz="1400" dirty="0">
                <a:solidFill>
                  <a:schemeClr val="tx2">
                    <a:lumMod val="60000"/>
                    <a:lumOff val="40000"/>
                  </a:schemeClr>
                </a:solidFill>
              </a:rPr>
              <a:t>una sede di rappresentanza </a:t>
            </a:r>
          </a:p>
          <a:p>
            <a:pPr algn="just"/>
            <a:r>
              <a:rPr lang="it-IT" sz="1400" dirty="0">
                <a:solidFill>
                  <a:schemeClr val="tx2">
                    <a:lumMod val="60000"/>
                    <a:lumOff val="40000"/>
                  </a:schemeClr>
                </a:solidFill>
              </a:rPr>
              <a:t>a Bruxelles</a:t>
            </a:r>
          </a:p>
        </p:txBody>
      </p:sp>
    </p:spTree>
    <p:extLst>
      <p:ext uri="{BB962C8B-B14F-4D97-AF65-F5344CB8AC3E}">
        <p14:creationId xmlns:p14="http://schemas.microsoft.com/office/powerpoint/2010/main" val="170194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22375" y="921591"/>
            <a:ext cx="6958410" cy="1296144"/>
          </a:xfrm>
        </p:spPr>
        <p:txBody>
          <a:bodyPr>
            <a:noAutofit/>
          </a:bodyPr>
          <a:lstStyle/>
          <a:p>
            <a:r>
              <a:rPr lang="en-US" sz="4000" b="1" dirty="0">
                <a:solidFill>
                  <a:srgbClr val="0070C0"/>
                </a:solidFill>
              </a:rPr>
              <a:t>La </a:t>
            </a:r>
            <a:r>
              <a:rPr lang="en-US" sz="4000" b="1" dirty="0" err="1">
                <a:solidFill>
                  <a:srgbClr val="0070C0"/>
                </a:solidFill>
              </a:rPr>
              <a:t>tutela</a:t>
            </a:r>
            <a:r>
              <a:rPr lang="en-US" sz="4000" b="1" dirty="0">
                <a:solidFill>
                  <a:srgbClr val="0070C0"/>
                </a:solidFill>
              </a:rPr>
              <a:t> </a:t>
            </a:r>
            <a:r>
              <a:rPr lang="en-US" sz="4000" b="1" dirty="0" err="1">
                <a:solidFill>
                  <a:srgbClr val="0070C0"/>
                </a:solidFill>
              </a:rPr>
              <a:t>dei</a:t>
            </a:r>
            <a:r>
              <a:rPr lang="en-US" sz="4000" b="1" dirty="0">
                <a:solidFill>
                  <a:srgbClr val="0070C0"/>
                </a:solidFill>
              </a:rPr>
              <a:t> </a:t>
            </a:r>
            <a:r>
              <a:rPr lang="en-US" sz="4000" b="1" dirty="0" err="1">
                <a:solidFill>
                  <a:srgbClr val="0070C0"/>
                </a:solidFill>
              </a:rPr>
              <a:t>diritti</a:t>
            </a:r>
            <a:r>
              <a:rPr lang="en-US" sz="4000" b="1" dirty="0">
                <a:solidFill>
                  <a:srgbClr val="0070C0"/>
                </a:solidFill>
              </a:rPr>
              <a:t> </a:t>
            </a:r>
            <a:r>
              <a:rPr lang="en-US" sz="4000" b="1" dirty="0" err="1">
                <a:solidFill>
                  <a:srgbClr val="0070C0"/>
                </a:solidFill>
              </a:rPr>
              <a:t>dei</a:t>
            </a:r>
            <a:r>
              <a:rPr lang="en-US" sz="4000" b="1" dirty="0">
                <a:solidFill>
                  <a:srgbClr val="0070C0"/>
                </a:solidFill>
              </a:rPr>
              <a:t> </a:t>
            </a:r>
            <a:r>
              <a:rPr lang="en-US" sz="4000" b="1" dirty="0" err="1">
                <a:solidFill>
                  <a:srgbClr val="0070C0"/>
                </a:solidFill>
              </a:rPr>
              <a:t>pazienti</a:t>
            </a:r>
            <a:r>
              <a:rPr lang="en-US" sz="4000" b="1" dirty="0">
                <a:solidFill>
                  <a:srgbClr val="0070C0"/>
                </a:solidFill>
              </a:rPr>
              <a:t> e </a:t>
            </a:r>
            <a:r>
              <a:rPr lang="en-US" sz="4000" b="1" dirty="0" err="1">
                <a:solidFill>
                  <a:srgbClr val="0070C0"/>
                </a:solidFill>
              </a:rPr>
              <a:t>il</a:t>
            </a:r>
            <a:r>
              <a:rPr lang="en-US" sz="4000" b="1" dirty="0">
                <a:solidFill>
                  <a:srgbClr val="0070C0"/>
                </a:solidFill>
              </a:rPr>
              <a:t> </a:t>
            </a:r>
            <a:r>
              <a:rPr lang="en-US" sz="4000" b="1" dirty="0" err="1">
                <a:solidFill>
                  <a:srgbClr val="0070C0"/>
                </a:solidFill>
              </a:rPr>
              <a:t>suo</a:t>
            </a:r>
            <a:r>
              <a:rPr lang="en-US" sz="4000" b="1" dirty="0">
                <a:solidFill>
                  <a:srgbClr val="0070C0"/>
                </a:solidFill>
              </a:rPr>
              <a:t> </a:t>
            </a:r>
            <a:r>
              <a:rPr lang="en-US" sz="4000" b="1" dirty="0" err="1">
                <a:solidFill>
                  <a:srgbClr val="0070C0"/>
                </a:solidFill>
              </a:rPr>
              <a:t>strumento</a:t>
            </a:r>
            <a:r>
              <a:rPr lang="en-US" sz="4000" b="1" dirty="0">
                <a:solidFill>
                  <a:srgbClr val="0070C0"/>
                </a:solidFill>
              </a:rPr>
              <a:t> di base:</a:t>
            </a:r>
          </a:p>
        </p:txBody>
      </p:sp>
      <p:pic>
        <p:nvPicPr>
          <p:cNvPr id="6" name="Immagine 5"/>
          <p:cNvPicPr/>
          <p:nvPr/>
        </p:nvPicPr>
        <p:blipFill>
          <a:blip r:embed="rId3" cstate="print">
            <a:extLst>
              <a:ext uri="{28A0092B-C50C-407E-A947-70E740481C1C}">
                <a14:useLocalDpi xmlns:a14="http://schemas.microsoft.com/office/drawing/2010/main" val="0"/>
              </a:ext>
            </a:extLst>
          </a:blip>
          <a:stretch>
            <a:fillRect/>
          </a:stretch>
        </p:blipFill>
        <p:spPr>
          <a:xfrm>
            <a:off x="37253" y="5847043"/>
            <a:ext cx="1455844" cy="992104"/>
          </a:xfrm>
          <a:prstGeom prst="rect">
            <a:avLst/>
          </a:prstGeom>
        </p:spPr>
      </p:pic>
      <p:sp>
        <p:nvSpPr>
          <p:cNvPr id="30" name="AutoShape 34" descr="Image result for year in review 2016 201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1" name="AutoShape 36" descr="Image result for year in review 2016 201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Image result for a look back at 2016"/>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6" descr="Image result for a look back at 2016"/>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10" descr="Image result for look back  2016"/>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2" descr="Image result for CROSS BORDER CAR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Picture 17" descr="leaflet_england_f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2420888"/>
            <a:ext cx="3672408" cy="35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05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4"/>
          <p:cNvSpPr txBox="1">
            <a:spLocks/>
          </p:cNvSpPr>
          <p:nvPr/>
        </p:nvSpPr>
        <p:spPr>
          <a:xfrm>
            <a:off x="2418590" y="620688"/>
            <a:ext cx="4558641" cy="648072"/>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a:t>Carta </a:t>
            </a:r>
            <a:r>
              <a:rPr lang="en-US" sz="2400" b="1" dirty="0" err="1"/>
              <a:t>dei</a:t>
            </a:r>
            <a:r>
              <a:rPr lang="en-US" sz="2400" b="1" dirty="0"/>
              <a:t> </a:t>
            </a:r>
            <a:r>
              <a:rPr lang="en-US" sz="2400" b="1" dirty="0" err="1"/>
              <a:t>diritti</a:t>
            </a:r>
            <a:endParaRPr lang="en-US" sz="2400" b="1" dirty="0"/>
          </a:p>
        </p:txBody>
      </p:sp>
      <p:sp>
        <p:nvSpPr>
          <p:cNvPr id="2" name="CasellaDiTesto 1"/>
          <p:cNvSpPr txBox="1"/>
          <p:nvPr/>
        </p:nvSpPr>
        <p:spPr>
          <a:xfrm>
            <a:off x="407772" y="1642311"/>
            <a:ext cx="8340811" cy="3170099"/>
          </a:xfrm>
          <a:prstGeom prst="rect">
            <a:avLst/>
          </a:prstGeom>
          <a:noFill/>
        </p:spPr>
        <p:txBody>
          <a:bodyPr wrap="square" rtlCol="0">
            <a:spAutoFit/>
          </a:bodyPr>
          <a:lstStyle/>
          <a:p>
            <a:r>
              <a:rPr lang="en-US" dirty="0">
                <a:solidFill>
                  <a:schemeClr val="accent5">
                    <a:lumMod val="75000"/>
                  </a:schemeClr>
                </a:solidFill>
              </a:rPr>
              <a:t>Le </a:t>
            </a:r>
            <a:r>
              <a:rPr lang="en-US" dirty="0" err="1">
                <a:solidFill>
                  <a:schemeClr val="accent5">
                    <a:lumMod val="75000"/>
                  </a:schemeClr>
                </a:solidFill>
              </a:rPr>
              <a:t>principali</a:t>
            </a:r>
            <a:r>
              <a:rPr lang="en-US" dirty="0">
                <a:solidFill>
                  <a:schemeClr val="accent5">
                    <a:lumMod val="75000"/>
                  </a:schemeClr>
                </a:solidFill>
              </a:rPr>
              <a:t> </a:t>
            </a:r>
            <a:r>
              <a:rPr lang="en-US" dirty="0" err="1">
                <a:solidFill>
                  <a:schemeClr val="accent5">
                    <a:lumMod val="75000"/>
                  </a:schemeClr>
                </a:solidFill>
              </a:rPr>
              <a:t>caratteristiche</a:t>
            </a:r>
            <a:r>
              <a:rPr lang="en-US" dirty="0">
                <a:solidFill>
                  <a:schemeClr val="accent5">
                    <a:lumMod val="75000"/>
                  </a:schemeClr>
                </a:solidFill>
              </a:rPr>
              <a:t>:</a:t>
            </a:r>
          </a:p>
          <a:p>
            <a:endParaRPr lang="en-US" dirty="0">
              <a:solidFill>
                <a:schemeClr val="accent5">
                  <a:lumMod val="75000"/>
                </a:schemeClr>
              </a:solidFill>
            </a:endParaRPr>
          </a:p>
          <a:p>
            <a:pPr marL="285750" indent="-285750" algn="just">
              <a:spcAft>
                <a:spcPts val="600"/>
              </a:spcAft>
              <a:buFont typeface="Arial" panose="020B0604020202020204" pitchFamily="34" charset="0"/>
              <a:buChar char="•"/>
            </a:pPr>
            <a:r>
              <a:rPr lang="en-US" dirty="0">
                <a:solidFill>
                  <a:schemeClr val="accent5">
                    <a:lumMod val="75000"/>
                  </a:schemeClr>
                </a:solidFill>
              </a:rPr>
              <a:t>È </a:t>
            </a:r>
            <a:r>
              <a:rPr lang="en-US" dirty="0" err="1">
                <a:solidFill>
                  <a:schemeClr val="accent5">
                    <a:lumMod val="75000"/>
                  </a:schemeClr>
                </a:solidFill>
              </a:rPr>
              <a:t>basata</a:t>
            </a:r>
            <a:r>
              <a:rPr lang="en-US" dirty="0">
                <a:solidFill>
                  <a:schemeClr val="accent5">
                    <a:lumMod val="75000"/>
                  </a:schemeClr>
                </a:solidFill>
              </a:rPr>
              <a:t> </a:t>
            </a:r>
            <a:r>
              <a:rPr lang="en-US" dirty="0" err="1">
                <a:solidFill>
                  <a:schemeClr val="accent5">
                    <a:lumMod val="75000"/>
                  </a:schemeClr>
                </a:solidFill>
              </a:rPr>
              <a:t>sulla</a:t>
            </a:r>
            <a:r>
              <a:rPr lang="en-US" dirty="0">
                <a:solidFill>
                  <a:schemeClr val="accent5">
                    <a:lumMod val="75000"/>
                  </a:schemeClr>
                </a:solidFill>
              </a:rPr>
              <a:t> </a:t>
            </a:r>
            <a:r>
              <a:rPr lang="en-US" dirty="0" err="1">
                <a:solidFill>
                  <a:schemeClr val="accent5">
                    <a:lumMod val="75000"/>
                  </a:schemeClr>
                </a:solidFill>
              </a:rPr>
              <a:t>partecipazione</a:t>
            </a:r>
            <a:r>
              <a:rPr lang="en-US" dirty="0">
                <a:solidFill>
                  <a:schemeClr val="accent5">
                    <a:lumMod val="75000"/>
                  </a:schemeClr>
                </a:solidFill>
              </a:rPr>
              <a:t> </a:t>
            </a:r>
            <a:r>
              <a:rPr lang="en-US" dirty="0" err="1">
                <a:solidFill>
                  <a:schemeClr val="accent5">
                    <a:lumMod val="75000"/>
                  </a:schemeClr>
                </a:solidFill>
              </a:rPr>
              <a:t>civica</a:t>
            </a:r>
            <a:r>
              <a:rPr lang="en-US" dirty="0">
                <a:solidFill>
                  <a:schemeClr val="accent5">
                    <a:lumMod val="75000"/>
                  </a:schemeClr>
                </a:solidFill>
              </a:rPr>
              <a:t> e </a:t>
            </a:r>
            <a:r>
              <a:rPr lang="en-US" dirty="0" err="1">
                <a:solidFill>
                  <a:schemeClr val="accent5">
                    <a:lumMod val="75000"/>
                  </a:schemeClr>
                </a:solidFill>
              </a:rPr>
              <a:t>sull</a:t>
            </a:r>
            <a:r>
              <a:rPr lang="en-US" dirty="0">
                <a:solidFill>
                  <a:schemeClr val="accent5">
                    <a:lumMod val="75000"/>
                  </a:schemeClr>
                </a:solidFill>
              </a:rPr>
              <a:t>’ </a:t>
            </a:r>
            <a:r>
              <a:rPr lang="en-US" b="1" dirty="0">
                <a:solidFill>
                  <a:schemeClr val="accent5">
                    <a:lumMod val="75000"/>
                  </a:schemeClr>
                </a:solidFill>
              </a:rPr>
              <a:t>advocacy</a:t>
            </a:r>
          </a:p>
          <a:p>
            <a:pPr marL="285750" indent="-285750" algn="just">
              <a:spcAft>
                <a:spcPts val="600"/>
              </a:spcAft>
              <a:buFont typeface="Arial" panose="020B0604020202020204" pitchFamily="34" charset="0"/>
              <a:buChar char="•"/>
            </a:pPr>
            <a:r>
              <a:rPr lang="en-US" dirty="0">
                <a:solidFill>
                  <a:schemeClr val="accent5">
                    <a:lumMod val="75000"/>
                  </a:schemeClr>
                </a:solidFill>
              </a:rPr>
              <a:t>Non è </a:t>
            </a:r>
            <a:r>
              <a:rPr lang="en-US" dirty="0" err="1">
                <a:solidFill>
                  <a:schemeClr val="accent5">
                    <a:lumMod val="75000"/>
                  </a:schemeClr>
                </a:solidFill>
              </a:rPr>
              <a:t>uno</a:t>
            </a:r>
            <a:r>
              <a:rPr lang="en-US" dirty="0">
                <a:solidFill>
                  <a:schemeClr val="accent5">
                    <a:lumMod val="75000"/>
                  </a:schemeClr>
                </a:solidFill>
              </a:rPr>
              <a:t> </a:t>
            </a:r>
            <a:r>
              <a:rPr lang="en-US" dirty="0" err="1">
                <a:solidFill>
                  <a:schemeClr val="accent5">
                    <a:lumMod val="75000"/>
                  </a:schemeClr>
                </a:solidFill>
              </a:rPr>
              <a:t>strumento</a:t>
            </a:r>
            <a:r>
              <a:rPr lang="en-US" dirty="0">
                <a:solidFill>
                  <a:schemeClr val="accent5">
                    <a:lumMod val="75000"/>
                  </a:schemeClr>
                </a:solidFill>
              </a:rPr>
              <a:t> </a:t>
            </a:r>
            <a:r>
              <a:rPr lang="en-US" dirty="0" err="1">
                <a:solidFill>
                  <a:schemeClr val="accent5">
                    <a:lumMod val="75000"/>
                  </a:schemeClr>
                </a:solidFill>
              </a:rPr>
              <a:t>legislativo</a:t>
            </a:r>
            <a:r>
              <a:rPr lang="en-US" dirty="0">
                <a:solidFill>
                  <a:schemeClr val="accent5">
                    <a:lumMod val="75000"/>
                  </a:schemeClr>
                </a:solidFill>
              </a:rPr>
              <a:t> o </a:t>
            </a:r>
            <a:r>
              <a:rPr lang="en-US" dirty="0" err="1">
                <a:solidFill>
                  <a:schemeClr val="accent5">
                    <a:lumMod val="75000"/>
                  </a:schemeClr>
                </a:solidFill>
              </a:rPr>
              <a:t>tecnico</a:t>
            </a:r>
            <a:r>
              <a:rPr lang="en-US" dirty="0">
                <a:solidFill>
                  <a:schemeClr val="accent5">
                    <a:lumMod val="75000"/>
                  </a:schemeClr>
                </a:solidFill>
              </a:rPr>
              <a:t>, ma </a:t>
            </a:r>
            <a:r>
              <a:rPr lang="en-US" dirty="0" err="1">
                <a:solidFill>
                  <a:schemeClr val="accent5">
                    <a:lumMod val="75000"/>
                  </a:schemeClr>
                </a:solidFill>
              </a:rPr>
              <a:t>proviene</a:t>
            </a:r>
            <a:r>
              <a:rPr lang="en-US" dirty="0">
                <a:solidFill>
                  <a:schemeClr val="accent5">
                    <a:lumMod val="75000"/>
                  </a:schemeClr>
                </a:solidFill>
              </a:rPr>
              <a:t> </a:t>
            </a:r>
            <a:r>
              <a:rPr lang="en-US" dirty="0" err="1">
                <a:solidFill>
                  <a:schemeClr val="accent5">
                    <a:lumMod val="75000"/>
                  </a:schemeClr>
                </a:solidFill>
              </a:rPr>
              <a:t>dai</a:t>
            </a:r>
            <a:r>
              <a:rPr lang="en-US" dirty="0">
                <a:solidFill>
                  <a:schemeClr val="accent5">
                    <a:lumMod val="75000"/>
                  </a:schemeClr>
                </a:solidFill>
              </a:rPr>
              <a:t> </a:t>
            </a:r>
            <a:r>
              <a:rPr lang="en-US" dirty="0" err="1">
                <a:solidFill>
                  <a:schemeClr val="accent5">
                    <a:lumMod val="75000"/>
                  </a:schemeClr>
                </a:solidFill>
              </a:rPr>
              <a:t>resoconti</a:t>
            </a:r>
            <a:r>
              <a:rPr lang="en-US" dirty="0">
                <a:solidFill>
                  <a:schemeClr val="accent5">
                    <a:lumMod val="75000"/>
                  </a:schemeClr>
                </a:solidFill>
              </a:rPr>
              <a:t> </a:t>
            </a:r>
            <a:r>
              <a:rPr lang="en-US" dirty="0" err="1">
                <a:solidFill>
                  <a:schemeClr val="accent5">
                    <a:lumMod val="75000"/>
                  </a:schemeClr>
                </a:solidFill>
              </a:rPr>
              <a:t>dei</a:t>
            </a:r>
            <a:r>
              <a:rPr lang="en-US" dirty="0">
                <a:solidFill>
                  <a:schemeClr val="accent5">
                    <a:lumMod val="75000"/>
                  </a:schemeClr>
                </a:solidFill>
              </a:rPr>
              <a:t> </a:t>
            </a:r>
            <a:r>
              <a:rPr lang="en-US" dirty="0" err="1">
                <a:solidFill>
                  <a:schemeClr val="accent5">
                    <a:lumMod val="75000"/>
                  </a:schemeClr>
                </a:solidFill>
              </a:rPr>
              <a:t>cittadini</a:t>
            </a:r>
            <a:r>
              <a:rPr lang="en-US" dirty="0">
                <a:solidFill>
                  <a:schemeClr val="accent5">
                    <a:lumMod val="75000"/>
                  </a:schemeClr>
                </a:solidFill>
              </a:rPr>
              <a:t> e </a:t>
            </a:r>
            <a:r>
              <a:rPr lang="en-US" dirty="0" err="1">
                <a:solidFill>
                  <a:schemeClr val="accent5">
                    <a:lumMod val="75000"/>
                  </a:schemeClr>
                </a:solidFill>
              </a:rPr>
              <a:t>dai</a:t>
            </a:r>
            <a:r>
              <a:rPr lang="en-US" dirty="0">
                <a:solidFill>
                  <a:schemeClr val="accent5">
                    <a:lumMod val="75000"/>
                  </a:schemeClr>
                </a:solidFill>
              </a:rPr>
              <a:t> </a:t>
            </a:r>
            <a:r>
              <a:rPr lang="en-US" dirty="0" err="1">
                <a:solidFill>
                  <a:schemeClr val="accent5">
                    <a:lumMod val="75000"/>
                  </a:schemeClr>
                </a:solidFill>
              </a:rPr>
              <a:t>reclami</a:t>
            </a:r>
            <a:r>
              <a:rPr lang="en-US" dirty="0">
                <a:solidFill>
                  <a:schemeClr val="accent5">
                    <a:lumMod val="75000"/>
                  </a:schemeClr>
                </a:solidFill>
              </a:rPr>
              <a:t> </a:t>
            </a:r>
            <a:r>
              <a:rPr lang="en-US" dirty="0" err="1">
                <a:solidFill>
                  <a:schemeClr val="accent5">
                    <a:lumMod val="75000"/>
                  </a:schemeClr>
                </a:solidFill>
              </a:rPr>
              <a:t>relativi</a:t>
            </a:r>
            <a:r>
              <a:rPr lang="en-US" dirty="0">
                <a:solidFill>
                  <a:schemeClr val="accent5">
                    <a:lumMod val="75000"/>
                  </a:schemeClr>
                </a:solidFill>
              </a:rPr>
              <a:t> a </a:t>
            </a:r>
            <a:r>
              <a:rPr lang="en-US" dirty="0" err="1">
                <a:solidFill>
                  <a:schemeClr val="accent5">
                    <a:lumMod val="75000"/>
                  </a:schemeClr>
                </a:solidFill>
              </a:rPr>
              <a:t>violazioni</a:t>
            </a:r>
            <a:r>
              <a:rPr lang="en-US" dirty="0">
                <a:solidFill>
                  <a:schemeClr val="accent5">
                    <a:lumMod val="75000"/>
                  </a:schemeClr>
                </a:solidFill>
              </a:rPr>
              <a:t> o </a:t>
            </a:r>
            <a:r>
              <a:rPr lang="en-US" dirty="0" err="1">
                <a:solidFill>
                  <a:schemeClr val="accent5">
                    <a:lumMod val="75000"/>
                  </a:schemeClr>
                </a:solidFill>
              </a:rPr>
              <a:t>inefficienze</a:t>
            </a:r>
            <a:r>
              <a:rPr lang="en-US" dirty="0">
                <a:solidFill>
                  <a:schemeClr val="accent5">
                    <a:lumMod val="75000"/>
                  </a:schemeClr>
                </a:solidFill>
              </a:rPr>
              <a:t> </a:t>
            </a:r>
          </a:p>
          <a:p>
            <a:pPr marL="285750" indent="-285750" algn="just">
              <a:spcAft>
                <a:spcPts val="600"/>
              </a:spcAft>
              <a:buFont typeface="Arial" panose="020B0604020202020204" pitchFamily="34" charset="0"/>
              <a:buChar char="•"/>
            </a:pPr>
            <a:r>
              <a:rPr lang="en-US" dirty="0">
                <a:solidFill>
                  <a:schemeClr val="accent5">
                    <a:lumMod val="75000"/>
                  </a:schemeClr>
                </a:solidFill>
              </a:rPr>
              <a:t>É </a:t>
            </a:r>
            <a:r>
              <a:rPr lang="en-US" dirty="0" err="1">
                <a:solidFill>
                  <a:schemeClr val="accent5">
                    <a:lumMod val="75000"/>
                  </a:schemeClr>
                </a:solidFill>
              </a:rPr>
              <a:t>una</a:t>
            </a:r>
            <a:r>
              <a:rPr lang="en-US" dirty="0">
                <a:solidFill>
                  <a:schemeClr val="accent5">
                    <a:lumMod val="75000"/>
                  </a:schemeClr>
                </a:solidFill>
              </a:rPr>
              <a:t> </a:t>
            </a:r>
            <a:r>
              <a:rPr lang="en-US" dirty="0" err="1">
                <a:solidFill>
                  <a:schemeClr val="accent5">
                    <a:lumMod val="75000"/>
                  </a:schemeClr>
                </a:solidFill>
              </a:rPr>
              <a:t>iniziativa</a:t>
            </a:r>
            <a:r>
              <a:rPr lang="en-US" dirty="0">
                <a:solidFill>
                  <a:schemeClr val="accent5">
                    <a:lumMod val="75000"/>
                  </a:schemeClr>
                </a:solidFill>
              </a:rPr>
              <a:t> “</a:t>
            </a:r>
            <a:r>
              <a:rPr lang="en-US" b="1" dirty="0">
                <a:solidFill>
                  <a:schemeClr val="accent5">
                    <a:lumMod val="75000"/>
                  </a:schemeClr>
                </a:solidFill>
              </a:rPr>
              <a:t>grass root”</a:t>
            </a:r>
          </a:p>
          <a:p>
            <a:pPr marL="285750" indent="-285750" algn="just">
              <a:spcAft>
                <a:spcPts val="600"/>
              </a:spcAft>
              <a:buFont typeface="Arial" panose="020B0604020202020204" pitchFamily="34" charset="0"/>
              <a:buChar char="•"/>
            </a:pPr>
            <a:r>
              <a:rPr lang="en-US" dirty="0" err="1">
                <a:solidFill>
                  <a:schemeClr val="accent5">
                    <a:lumMod val="75000"/>
                  </a:schemeClr>
                </a:solidFill>
              </a:rPr>
              <a:t>Facilita</a:t>
            </a:r>
            <a:r>
              <a:rPr lang="en-US" dirty="0">
                <a:solidFill>
                  <a:schemeClr val="accent5">
                    <a:lumMod val="75000"/>
                  </a:schemeClr>
                </a:solidFill>
              </a:rPr>
              <a:t> la </a:t>
            </a:r>
            <a:r>
              <a:rPr lang="en-US" dirty="0" err="1">
                <a:solidFill>
                  <a:schemeClr val="accent5">
                    <a:lumMod val="75000"/>
                  </a:schemeClr>
                </a:solidFill>
              </a:rPr>
              <a:t>concreta</a:t>
            </a:r>
            <a:r>
              <a:rPr lang="en-US" dirty="0">
                <a:solidFill>
                  <a:schemeClr val="accent5">
                    <a:lumMod val="75000"/>
                  </a:schemeClr>
                </a:solidFill>
              </a:rPr>
              <a:t> </a:t>
            </a:r>
            <a:r>
              <a:rPr lang="en-US" dirty="0" err="1">
                <a:solidFill>
                  <a:schemeClr val="accent5">
                    <a:lumMod val="75000"/>
                  </a:schemeClr>
                </a:solidFill>
              </a:rPr>
              <a:t>applicazione</a:t>
            </a:r>
            <a:r>
              <a:rPr lang="en-US" dirty="0">
                <a:solidFill>
                  <a:schemeClr val="accent5">
                    <a:lumMod val="75000"/>
                  </a:schemeClr>
                </a:solidFill>
              </a:rPr>
              <a:t> </a:t>
            </a:r>
            <a:r>
              <a:rPr lang="en-US" dirty="0" err="1">
                <a:solidFill>
                  <a:schemeClr val="accent5">
                    <a:lumMod val="75000"/>
                  </a:schemeClr>
                </a:solidFill>
              </a:rPr>
              <a:t>dei</a:t>
            </a:r>
            <a:r>
              <a:rPr lang="en-US" dirty="0">
                <a:solidFill>
                  <a:schemeClr val="accent5">
                    <a:lumMod val="75000"/>
                  </a:schemeClr>
                </a:solidFill>
              </a:rPr>
              <a:t> </a:t>
            </a:r>
            <a:r>
              <a:rPr lang="en-US" dirty="0" err="1">
                <a:solidFill>
                  <a:schemeClr val="accent5">
                    <a:lumMod val="75000"/>
                  </a:schemeClr>
                </a:solidFill>
              </a:rPr>
              <a:t>diritti</a:t>
            </a:r>
            <a:r>
              <a:rPr lang="en-US" dirty="0">
                <a:solidFill>
                  <a:schemeClr val="accent5">
                    <a:lumMod val="75000"/>
                  </a:schemeClr>
                </a:solidFill>
              </a:rPr>
              <a:t> con </a:t>
            </a:r>
            <a:r>
              <a:rPr lang="en-US" dirty="0" err="1">
                <a:solidFill>
                  <a:schemeClr val="accent5">
                    <a:lumMod val="75000"/>
                  </a:schemeClr>
                </a:solidFill>
              </a:rPr>
              <a:t>azioni</a:t>
            </a:r>
            <a:r>
              <a:rPr lang="en-US" dirty="0">
                <a:solidFill>
                  <a:schemeClr val="accent5">
                    <a:lumMod val="75000"/>
                  </a:schemeClr>
                </a:solidFill>
              </a:rPr>
              <a:t> e </a:t>
            </a:r>
            <a:r>
              <a:rPr lang="en-US" dirty="0" err="1">
                <a:solidFill>
                  <a:schemeClr val="accent5">
                    <a:lumMod val="75000"/>
                  </a:schemeClr>
                </a:solidFill>
              </a:rPr>
              <a:t>interventi</a:t>
            </a:r>
            <a:r>
              <a:rPr lang="en-US" dirty="0">
                <a:solidFill>
                  <a:schemeClr val="accent5">
                    <a:lumMod val="75000"/>
                  </a:schemeClr>
                </a:solidFill>
              </a:rPr>
              <a:t> </a:t>
            </a:r>
            <a:r>
              <a:rPr lang="en-US" dirty="0" err="1">
                <a:solidFill>
                  <a:schemeClr val="accent5">
                    <a:lumMod val="75000"/>
                  </a:schemeClr>
                </a:solidFill>
              </a:rPr>
              <a:t>specifici</a:t>
            </a:r>
          </a:p>
          <a:p>
            <a:pPr marL="285750" indent="-285750" algn="just">
              <a:spcAft>
                <a:spcPts val="600"/>
              </a:spcAft>
              <a:buFont typeface="Arial" panose="020B0604020202020204" pitchFamily="34" charset="0"/>
              <a:buChar char="•"/>
            </a:pPr>
            <a:r>
              <a:rPr lang="es-ES" dirty="0">
                <a:solidFill>
                  <a:schemeClr val="accent5">
                    <a:lumMod val="75000"/>
                  </a:schemeClr>
                </a:solidFill>
              </a:rPr>
              <a:t>Per essere efficace deve essere proclamata e pubblicamente  promossa da tutti gli stakeholder più rilevanti per la salute: istituzioni, professionisti, associazioni, ospedali e cliniche etc..</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5366407"/>
            <a:ext cx="2094472" cy="1396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p:cNvPicPr/>
          <p:nvPr/>
        </p:nvPicPr>
        <p:blipFill>
          <a:blip r:embed="rId3" cstate="print">
            <a:extLst>
              <a:ext uri="{28A0092B-C50C-407E-A947-70E740481C1C}">
                <a14:useLocalDpi xmlns:a14="http://schemas.microsoft.com/office/drawing/2010/main" val="0"/>
              </a:ext>
            </a:extLst>
          </a:blip>
          <a:stretch>
            <a:fillRect/>
          </a:stretch>
        </p:blipFill>
        <p:spPr>
          <a:xfrm>
            <a:off x="37253" y="5847043"/>
            <a:ext cx="1455844" cy="992104"/>
          </a:xfrm>
          <a:prstGeom prst="rect">
            <a:avLst/>
          </a:prstGeom>
        </p:spPr>
      </p:pic>
    </p:spTree>
    <p:extLst>
      <p:ext uri="{BB962C8B-B14F-4D97-AF65-F5344CB8AC3E}">
        <p14:creationId xmlns:p14="http://schemas.microsoft.com/office/powerpoint/2010/main" val="273371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1000"/>
                                        <p:tgtEl>
                                          <p:spTgt spid="2">
                                            <p:txEl>
                                              <p:pRg st="6" end="6"/>
                                            </p:txEl>
                                          </p:spTgt>
                                        </p:tgtEl>
                                      </p:cBhvr>
                                    </p:animEffect>
                                    <p:anim calcmode="lin" valueType="num">
                                      <p:cBhvr>
                                        <p:cTn id="3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54925" y="5715000"/>
            <a:ext cx="1489074" cy="114299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53483" y="1700808"/>
            <a:ext cx="8744026" cy="3693319"/>
          </a:xfrm>
          <a:prstGeom prst="rect">
            <a:avLst/>
          </a:prstGeom>
        </p:spPr>
        <p:txBody>
          <a:bodyPr vert="horz" wrap="square" lIns="0" tIns="0" rIns="0" bIns="0" rtlCol="0">
            <a:spAutoFit/>
          </a:bodyPr>
          <a:lstStyle/>
          <a:p>
            <a:pPr marL="355600" indent="-342900" algn="ctr">
              <a:lnSpc>
                <a:spcPct val="100000"/>
              </a:lnSpc>
              <a:buFont typeface="Arial" panose="020B0604020202020204" pitchFamily="34" charset="0"/>
              <a:buChar char="•"/>
            </a:pPr>
            <a:r>
              <a:rPr lang="it-IT" sz="2400" dirty="0">
                <a:solidFill>
                  <a:srgbClr val="0070C0"/>
                </a:solidFill>
              </a:rPr>
              <a:t>Diritto alla </a:t>
            </a:r>
            <a:r>
              <a:rPr lang="it-IT" sz="2400" b="1" dirty="0">
                <a:solidFill>
                  <a:srgbClr val="0070C0"/>
                </a:solidFill>
              </a:rPr>
              <a:t>dignità</a:t>
            </a:r>
          </a:p>
          <a:p>
            <a:pPr marL="355600" indent="-342900" algn="ctr">
              <a:lnSpc>
                <a:spcPct val="100000"/>
              </a:lnSpc>
              <a:buFont typeface="Arial" panose="020B0604020202020204" pitchFamily="34" charset="0"/>
              <a:buChar char="•"/>
            </a:pPr>
            <a:r>
              <a:rPr lang="it-IT" sz="2400" dirty="0">
                <a:solidFill>
                  <a:srgbClr val="0070C0"/>
                </a:solidFill>
              </a:rPr>
              <a:t>Diritto al </a:t>
            </a:r>
            <a:r>
              <a:rPr lang="it-IT" sz="2400" b="1" dirty="0">
                <a:solidFill>
                  <a:srgbClr val="0070C0"/>
                </a:solidFill>
              </a:rPr>
              <a:t>comfort</a:t>
            </a:r>
          </a:p>
          <a:p>
            <a:pPr marL="355600" indent="-342900" algn="ctr">
              <a:lnSpc>
                <a:spcPct val="100000"/>
              </a:lnSpc>
              <a:buFont typeface="Arial" panose="020B0604020202020204" pitchFamily="34" charset="0"/>
              <a:buChar char="•"/>
            </a:pPr>
            <a:r>
              <a:rPr lang="it-IT" sz="2400" b="1" dirty="0">
                <a:solidFill>
                  <a:srgbClr val="0070C0"/>
                </a:solidFill>
              </a:rPr>
              <a:t>Semplificazione</a:t>
            </a:r>
          </a:p>
          <a:p>
            <a:pPr marL="355600" indent="-342900" algn="ctr">
              <a:lnSpc>
                <a:spcPct val="100000"/>
              </a:lnSpc>
              <a:buFont typeface="Arial" panose="020B0604020202020204" pitchFamily="34" charset="0"/>
              <a:buChar char="•"/>
            </a:pPr>
            <a:r>
              <a:rPr lang="it-IT" sz="2400" dirty="0">
                <a:solidFill>
                  <a:srgbClr val="0070C0"/>
                </a:solidFill>
              </a:rPr>
              <a:t>Diritto a </a:t>
            </a:r>
            <a:r>
              <a:rPr lang="it-IT" sz="2400" b="1" dirty="0">
                <a:solidFill>
                  <a:srgbClr val="0070C0"/>
                </a:solidFill>
              </a:rPr>
              <a:t>non soffrire</a:t>
            </a:r>
          </a:p>
          <a:p>
            <a:pPr marL="355600" indent="-342900" algn="ctr">
              <a:lnSpc>
                <a:spcPct val="100000"/>
              </a:lnSpc>
              <a:buFont typeface="Arial" panose="020B0604020202020204" pitchFamily="34" charset="0"/>
              <a:buChar char="•"/>
            </a:pPr>
            <a:r>
              <a:rPr lang="it-IT" sz="2400" dirty="0">
                <a:solidFill>
                  <a:srgbClr val="0070C0"/>
                </a:solidFill>
              </a:rPr>
              <a:t>Diritto all’</a:t>
            </a:r>
            <a:r>
              <a:rPr lang="it-IT" sz="2400" b="1" dirty="0">
                <a:solidFill>
                  <a:srgbClr val="0070C0"/>
                </a:solidFill>
              </a:rPr>
              <a:t>informazione</a:t>
            </a:r>
          </a:p>
          <a:p>
            <a:pPr marL="355600" indent="-342900" algn="ctr">
              <a:lnSpc>
                <a:spcPct val="100000"/>
              </a:lnSpc>
              <a:buFont typeface="Arial" panose="020B0604020202020204" pitchFamily="34" charset="0"/>
              <a:buChar char="•"/>
            </a:pPr>
            <a:r>
              <a:rPr lang="it-IT" sz="2400" dirty="0">
                <a:solidFill>
                  <a:srgbClr val="0070C0"/>
                </a:solidFill>
              </a:rPr>
              <a:t>Diritto</a:t>
            </a:r>
            <a:r>
              <a:rPr lang="it-IT" sz="2400" b="1" dirty="0">
                <a:solidFill>
                  <a:srgbClr val="0070C0"/>
                </a:solidFill>
              </a:rPr>
              <a:t> alla sicurezza</a:t>
            </a:r>
          </a:p>
          <a:p>
            <a:pPr marL="355600" indent="-342900" algn="ctr">
              <a:lnSpc>
                <a:spcPct val="100000"/>
              </a:lnSpc>
              <a:buFont typeface="Arial" panose="020B0604020202020204" pitchFamily="34" charset="0"/>
              <a:buChar char="•"/>
            </a:pPr>
            <a:r>
              <a:rPr lang="it-IT" sz="2400" dirty="0">
                <a:solidFill>
                  <a:srgbClr val="0070C0"/>
                </a:solidFill>
              </a:rPr>
              <a:t>Diritto al</a:t>
            </a:r>
            <a:r>
              <a:rPr lang="it-IT" sz="2400" b="1" dirty="0">
                <a:solidFill>
                  <a:srgbClr val="0070C0"/>
                </a:solidFill>
              </a:rPr>
              <a:t> consenso informato</a:t>
            </a:r>
          </a:p>
          <a:p>
            <a:pPr marL="355600" indent="-342900" algn="ctr">
              <a:lnSpc>
                <a:spcPct val="100000"/>
              </a:lnSpc>
              <a:buFont typeface="Arial" panose="020B0604020202020204" pitchFamily="34" charset="0"/>
              <a:buChar char="•"/>
            </a:pPr>
            <a:r>
              <a:rPr lang="it-IT" sz="2400" b="1" dirty="0">
                <a:solidFill>
                  <a:srgbClr val="0070C0"/>
                </a:solidFill>
              </a:rPr>
              <a:t>Sangue infetto</a:t>
            </a:r>
          </a:p>
          <a:p>
            <a:pPr marL="355600" indent="-342900" algn="ctr">
              <a:lnSpc>
                <a:spcPct val="100000"/>
              </a:lnSpc>
              <a:buFont typeface="Arial" panose="020B0604020202020204" pitchFamily="34" charset="0"/>
              <a:buChar char="•"/>
            </a:pPr>
            <a:endParaRPr lang="it-IT" sz="2400" b="1" dirty="0">
              <a:solidFill>
                <a:srgbClr val="0070C0"/>
              </a:solidFill>
            </a:endParaRPr>
          </a:p>
          <a:p>
            <a:pPr marL="355600" indent="-342900" algn="ctr">
              <a:lnSpc>
                <a:spcPct val="100000"/>
              </a:lnSpc>
              <a:buFont typeface="Arial" panose="020B0604020202020204" pitchFamily="34" charset="0"/>
              <a:buChar char="•"/>
            </a:pPr>
            <a:r>
              <a:rPr lang="it-IT" sz="2400" b="1" dirty="0">
                <a:solidFill>
                  <a:srgbClr val="0070C0"/>
                </a:solidFill>
              </a:rPr>
              <a:t>E molto altro ancora…..</a:t>
            </a:r>
          </a:p>
        </p:txBody>
      </p:sp>
      <p:sp>
        <p:nvSpPr>
          <p:cNvPr id="5" name="Titolo 4"/>
          <p:cNvSpPr txBox="1">
            <a:spLocks/>
          </p:cNvSpPr>
          <p:nvPr/>
        </p:nvSpPr>
        <p:spPr>
          <a:xfrm>
            <a:off x="1557592" y="260648"/>
            <a:ext cx="5869379" cy="621909"/>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b="1" dirty="0">
                <a:solidFill>
                  <a:schemeClr val="bg1"/>
                </a:solidFill>
              </a:rPr>
              <a:t>Le prime </a:t>
            </a:r>
            <a:r>
              <a:rPr lang="en-US" sz="2000" b="1" dirty="0" err="1">
                <a:solidFill>
                  <a:schemeClr val="bg1"/>
                </a:solidFill>
              </a:rPr>
              <a:t>battaglie</a:t>
            </a:r>
            <a:r>
              <a:rPr lang="en-US" sz="2000" b="1" dirty="0">
                <a:solidFill>
                  <a:schemeClr val="bg1"/>
                </a:solidFill>
              </a:rPr>
              <a:t> e </a:t>
            </a:r>
            <a:r>
              <a:rPr lang="en-US" sz="2000" b="1" dirty="0" err="1">
                <a:solidFill>
                  <a:schemeClr val="bg1"/>
                </a:solidFill>
              </a:rPr>
              <a:t>i</a:t>
            </a:r>
            <a:r>
              <a:rPr lang="en-US" sz="2000" b="1" dirty="0">
                <a:solidFill>
                  <a:schemeClr val="bg1"/>
                </a:solidFill>
              </a:rPr>
              <a:t> </a:t>
            </a:r>
            <a:r>
              <a:rPr lang="en-US" sz="2000" b="1" dirty="0" err="1">
                <a:solidFill>
                  <a:schemeClr val="bg1"/>
                </a:solidFill>
              </a:rPr>
              <a:t>primi</a:t>
            </a:r>
            <a:r>
              <a:rPr lang="en-US" sz="2000" b="1" dirty="0">
                <a:solidFill>
                  <a:schemeClr val="bg1"/>
                </a:solidFill>
              </a:rPr>
              <a:t> </a:t>
            </a:r>
            <a:r>
              <a:rPr lang="en-US" sz="2000" b="1" dirty="0" err="1">
                <a:solidFill>
                  <a:schemeClr val="bg1"/>
                </a:solidFill>
              </a:rPr>
              <a:t>risultati</a:t>
            </a:r>
            <a:endParaRPr lang="it-IT" sz="2000" b="1" dirty="0"/>
          </a:p>
        </p:txBody>
      </p:sp>
    </p:spTree>
    <p:extLst>
      <p:ext uri="{BB962C8B-B14F-4D97-AF65-F5344CB8AC3E}">
        <p14:creationId xmlns:p14="http://schemas.microsoft.com/office/powerpoint/2010/main" val="3434570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txBox="1">
            <a:spLocks noGrp="1"/>
          </p:cNvSpPr>
          <p:nvPr>
            <p:ph type="title"/>
          </p:nvPr>
        </p:nvSpPr>
        <p:spPr>
          <a:xfrm>
            <a:off x="1691680" y="548680"/>
            <a:ext cx="5869379" cy="621909"/>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400" b="1" dirty="0" err="1"/>
              <a:t>European</a:t>
            </a:r>
            <a:r>
              <a:rPr lang="it-IT" sz="2400" b="1" dirty="0"/>
              <a:t> Charter of </a:t>
            </a:r>
            <a:r>
              <a:rPr lang="it-IT" sz="2400" b="1" dirty="0" err="1"/>
              <a:t>Patients</a:t>
            </a:r>
            <a:r>
              <a:rPr lang="it-IT" sz="2400" b="1" dirty="0"/>
              <a:t>’ </a:t>
            </a:r>
            <a:r>
              <a:rPr lang="it-IT" sz="2400" b="1" dirty="0" err="1"/>
              <a:t>rights</a:t>
            </a:r>
            <a:r>
              <a:rPr lang="it-IT" sz="2400" b="1" dirty="0"/>
              <a:t> (III)</a:t>
            </a:r>
          </a:p>
        </p:txBody>
      </p:sp>
      <p:sp>
        <p:nvSpPr>
          <p:cNvPr id="2" name="CasellaDiTesto 1"/>
          <p:cNvSpPr txBox="1"/>
          <p:nvPr/>
        </p:nvSpPr>
        <p:spPr>
          <a:xfrm>
            <a:off x="-144420" y="1767186"/>
            <a:ext cx="9001125" cy="4893647"/>
          </a:xfrm>
          <a:prstGeom prst="rect">
            <a:avLst/>
          </a:prstGeom>
          <a:noFill/>
        </p:spPr>
        <p:txBody>
          <a:bodyPr wrap="square" numCol="2" rtlCol="0">
            <a:spAutoFit/>
          </a:bodyPr>
          <a:lstStyle/>
          <a:p>
            <a:pPr algn="just">
              <a:spcAft>
                <a:spcPts val="600"/>
              </a:spcAft>
            </a:pPr>
            <a:r>
              <a:rPr lang="en-US" sz="2800" b="1" i="1" dirty="0">
                <a:solidFill>
                  <a:schemeClr val="accent5">
                    <a:lumMod val="75000"/>
                  </a:schemeClr>
                </a:solidFill>
              </a:rPr>
              <a:t>          </a:t>
            </a:r>
            <a:r>
              <a:rPr lang="en-US" sz="2400" b="1" i="1" dirty="0">
                <a:solidFill>
                  <a:schemeClr val="accent5">
                    <a:lumMod val="75000"/>
                  </a:schemeClr>
                </a:solidFill>
              </a:rPr>
              <a:t> </a:t>
            </a:r>
          </a:p>
          <a:p>
            <a:pPr algn="just">
              <a:spcAft>
                <a:spcPts val="600"/>
              </a:spcAft>
            </a:pPr>
            <a:r>
              <a:rPr lang="en-US" sz="2400" b="1" i="1" dirty="0">
                <a:solidFill>
                  <a:schemeClr val="accent5">
                    <a:lumMod val="75000"/>
                  </a:schemeClr>
                </a:solidFill>
              </a:rPr>
              <a:t>       </a:t>
            </a:r>
            <a:r>
              <a:rPr lang="en-US" sz="2000" i="1" dirty="0">
                <a:solidFill>
                  <a:schemeClr val="accent5">
                    <a:lumMod val="75000"/>
                  </a:schemeClr>
                </a:solidFill>
              </a:rPr>
              <a:t>1. </a:t>
            </a:r>
            <a:r>
              <a:rPr lang="en-US" sz="2000" i="1" dirty="0" err="1">
                <a:solidFill>
                  <a:schemeClr val="accent5">
                    <a:lumMod val="75000"/>
                  </a:schemeClr>
                </a:solidFill>
              </a:rPr>
              <a:t>Diritto</a:t>
            </a:r>
            <a:r>
              <a:rPr lang="en-US" sz="2000" i="1" dirty="0">
                <a:solidFill>
                  <a:schemeClr val="accent5">
                    <a:lumMod val="75000"/>
                  </a:schemeClr>
                </a:solidFill>
              </a:rPr>
              <a:t> a </a:t>
            </a:r>
            <a:r>
              <a:rPr lang="en-US" sz="2000" i="1" dirty="0" err="1">
                <a:solidFill>
                  <a:schemeClr val="accent5">
                    <a:lumMod val="75000"/>
                  </a:schemeClr>
                </a:solidFill>
              </a:rPr>
              <a:t>misure</a:t>
            </a:r>
            <a:r>
              <a:rPr lang="en-US" sz="2000" i="1" dirty="0">
                <a:solidFill>
                  <a:schemeClr val="accent5">
                    <a:lumMod val="75000"/>
                  </a:schemeClr>
                </a:solidFill>
              </a:rPr>
              <a:t> preventive</a:t>
            </a:r>
          </a:p>
          <a:p>
            <a:pPr lvl="1" algn="just">
              <a:spcAft>
                <a:spcPts val="600"/>
              </a:spcAft>
            </a:pPr>
            <a:r>
              <a:rPr lang="en-US" sz="2000" i="1" dirty="0">
                <a:solidFill>
                  <a:schemeClr val="accent5">
                    <a:lumMod val="75000"/>
                  </a:schemeClr>
                </a:solidFill>
              </a:rPr>
              <a:t>2. </a:t>
            </a:r>
            <a:r>
              <a:rPr lang="en-US" sz="2000" i="1" dirty="0" err="1">
                <a:solidFill>
                  <a:schemeClr val="accent5">
                    <a:lumMod val="75000"/>
                  </a:schemeClr>
                </a:solidFill>
              </a:rPr>
              <a:t>Diritto</a:t>
            </a:r>
            <a:r>
              <a:rPr lang="en-US" sz="2000" i="1" dirty="0">
                <a:solidFill>
                  <a:schemeClr val="accent5">
                    <a:lumMod val="75000"/>
                  </a:schemeClr>
                </a:solidFill>
              </a:rPr>
              <a:t> </a:t>
            </a:r>
            <a:r>
              <a:rPr lang="en-US" sz="2000" i="1" dirty="0" err="1">
                <a:solidFill>
                  <a:schemeClr val="accent5">
                    <a:lumMod val="75000"/>
                  </a:schemeClr>
                </a:solidFill>
              </a:rPr>
              <a:t>all’accesso</a:t>
            </a:r>
            <a:endParaRPr lang="en-US" sz="2000" i="1" dirty="0">
              <a:solidFill>
                <a:schemeClr val="accent5">
                  <a:lumMod val="75000"/>
                </a:schemeClr>
              </a:solidFill>
            </a:endParaRPr>
          </a:p>
          <a:p>
            <a:pPr lvl="1" algn="just">
              <a:spcAft>
                <a:spcPts val="600"/>
              </a:spcAft>
            </a:pPr>
            <a:r>
              <a:rPr lang="en-US" sz="2000" i="1" dirty="0">
                <a:solidFill>
                  <a:schemeClr val="accent5">
                    <a:lumMod val="75000"/>
                  </a:schemeClr>
                </a:solidFill>
              </a:rPr>
              <a:t>3. </a:t>
            </a:r>
            <a:r>
              <a:rPr lang="en-US" sz="2000" i="1" dirty="0" err="1">
                <a:solidFill>
                  <a:schemeClr val="accent5">
                    <a:lumMod val="75000"/>
                  </a:schemeClr>
                </a:solidFill>
              </a:rPr>
              <a:t>Diritto</a:t>
            </a:r>
            <a:r>
              <a:rPr lang="en-US" sz="2000" i="1" dirty="0">
                <a:solidFill>
                  <a:schemeClr val="accent5">
                    <a:lumMod val="75000"/>
                  </a:schemeClr>
                </a:solidFill>
              </a:rPr>
              <a:t> </a:t>
            </a:r>
            <a:r>
              <a:rPr lang="en-US" sz="2000" i="1" dirty="0" err="1">
                <a:solidFill>
                  <a:schemeClr val="accent5">
                    <a:lumMod val="75000"/>
                  </a:schemeClr>
                </a:solidFill>
              </a:rPr>
              <a:t>all’Informazione</a:t>
            </a:r>
            <a:endParaRPr lang="en-US" sz="2000" i="1" dirty="0">
              <a:solidFill>
                <a:schemeClr val="accent5">
                  <a:lumMod val="75000"/>
                </a:schemeClr>
              </a:solidFill>
            </a:endParaRPr>
          </a:p>
          <a:p>
            <a:pPr lvl="1" algn="just">
              <a:spcAft>
                <a:spcPts val="600"/>
              </a:spcAft>
            </a:pPr>
            <a:r>
              <a:rPr lang="en-US" sz="2000" i="1" dirty="0">
                <a:solidFill>
                  <a:schemeClr val="accent5">
                    <a:lumMod val="75000"/>
                  </a:schemeClr>
                </a:solidFill>
              </a:rPr>
              <a:t>4. </a:t>
            </a:r>
            <a:r>
              <a:rPr lang="en-US" sz="2000" i="1" dirty="0" err="1">
                <a:solidFill>
                  <a:schemeClr val="accent5">
                    <a:lumMod val="75000"/>
                  </a:schemeClr>
                </a:solidFill>
              </a:rPr>
              <a:t>Dritto</a:t>
            </a:r>
            <a:r>
              <a:rPr lang="en-US" sz="2000" i="1" dirty="0">
                <a:solidFill>
                  <a:schemeClr val="accent5">
                    <a:lumMod val="75000"/>
                  </a:schemeClr>
                </a:solidFill>
              </a:rPr>
              <a:t> al </a:t>
            </a:r>
            <a:r>
              <a:rPr lang="en-US" sz="2000" i="1" dirty="0" err="1">
                <a:solidFill>
                  <a:schemeClr val="accent5">
                    <a:lumMod val="75000"/>
                  </a:schemeClr>
                </a:solidFill>
              </a:rPr>
              <a:t>consenso</a:t>
            </a:r>
            <a:endParaRPr lang="en-US" sz="2000" i="1" dirty="0">
              <a:solidFill>
                <a:schemeClr val="accent5">
                  <a:lumMod val="75000"/>
                </a:schemeClr>
              </a:solidFill>
            </a:endParaRPr>
          </a:p>
          <a:p>
            <a:pPr lvl="1" algn="just">
              <a:spcAft>
                <a:spcPts val="600"/>
              </a:spcAft>
            </a:pPr>
            <a:r>
              <a:rPr lang="en-US" sz="2000" i="1" dirty="0">
                <a:solidFill>
                  <a:schemeClr val="accent5">
                    <a:lumMod val="75000"/>
                  </a:schemeClr>
                </a:solidFill>
              </a:rPr>
              <a:t>5. </a:t>
            </a:r>
            <a:r>
              <a:rPr lang="it-IT" sz="2000" i="1" dirty="0">
                <a:solidFill>
                  <a:schemeClr val="accent5">
                    <a:lumMod val="75000"/>
                  </a:schemeClr>
                </a:solidFill>
              </a:rPr>
              <a:t>Diritto alla libera scelta</a:t>
            </a:r>
            <a:endParaRPr lang="en-US" sz="2000" i="1" dirty="0">
              <a:solidFill>
                <a:schemeClr val="accent5">
                  <a:lumMod val="75000"/>
                </a:schemeClr>
              </a:solidFill>
            </a:endParaRPr>
          </a:p>
          <a:p>
            <a:pPr lvl="1" algn="just">
              <a:spcAft>
                <a:spcPts val="600"/>
              </a:spcAft>
            </a:pPr>
            <a:r>
              <a:rPr lang="en-US" sz="2000" i="1" dirty="0">
                <a:solidFill>
                  <a:schemeClr val="accent5">
                    <a:lumMod val="75000"/>
                  </a:schemeClr>
                </a:solidFill>
              </a:rPr>
              <a:t>6.</a:t>
            </a:r>
            <a:r>
              <a:rPr lang="it-IT" sz="2000" i="1" dirty="0">
                <a:solidFill>
                  <a:schemeClr val="accent5">
                    <a:lumMod val="75000"/>
                  </a:schemeClr>
                </a:solidFill>
              </a:rPr>
              <a:t>Diritto alla Privacy e confidenzialità</a:t>
            </a:r>
            <a:endParaRPr lang="en-US" sz="2000" i="1" dirty="0">
              <a:solidFill>
                <a:schemeClr val="accent5">
                  <a:lumMod val="75000"/>
                </a:schemeClr>
              </a:solidFill>
            </a:endParaRPr>
          </a:p>
          <a:p>
            <a:pPr lvl="1" algn="just">
              <a:spcAft>
                <a:spcPts val="600"/>
              </a:spcAft>
            </a:pPr>
            <a:r>
              <a:rPr lang="en-US" sz="2000" i="1" dirty="0">
                <a:solidFill>
                  <a:schemeClr val="accent5">
                    <a:lumMod val="75000"/>
                  </a:schemeClr>
                </a:solidFill>
              </a:rPr>
              <a:t>7. </a:t>
            </a:r>
            <a:r>
              <a:rPr lang="it-IT" sz="2000" i="1" dirty="0">
                <a:solidFill>
                  <a:schemeClr val="accent5">
                    <a:lumMod val="75000"/>
                  </a:schemeClr>
                </a:solidFill>
              </a:rPr>
              <a:t>Diritto al rispetto del tempo dei pazienti</a:t>
            </a:r>
          </a:p>
          <a:p>
            <a:pPr lvl="1" algn="just">
              <a:spcAft>
                <a:spcPts val="600"/>
              </a:spcAft>
            </a:pPr>
            <a:r>
              <a:rPr lang="en-US" sz="2000" i="1" dirty="0">
                <a:solidFill>
                  <a:schemeClr val="accent5">
                    <a:lumMod val="75000"/>
                  </a:schemeClr>
                </a:solidFill>
              </a:rPr>
              <a:t>8. e di  </a:t>
            </a:r>
            <a:r>
              <a:rPr lang="it-IT" sz="2000" i="1" dirty="0">
                <a:solidFill>
                  <a:schemeClr val="accent5">
                    <a:lumMod val="75000"/>
                  </a:schemeClr>
                </a:solidFill>
              </a:rPr>
              <a:t>Standard di qualità</a:t>
            </a:r>
            <a:endParaRPr lang="en-US" sz="2000" i="1" dirty="0">
              <a:solidFill>
                <a:schemeClr val="accent5">
                  <a:lumMod val="75000"/>
                </a:schemeClr>
              </a:solidFill>
            </a:endParaRPr>
          </a:p>
          <a:p>
            <a:pPr lvl="1" algn="just">
              <a:spcAft>
                <a:spcPts val="600"/>
              </a:spcAft>
            </a:pPr>
            <a:r>
              <a:rPr lang="en-US" sz="2000" i="1" dirty="0">
                <a:solidFill>
                  <a:schemeClr val="accent5">
                    <a:lumMod val="75000"/>
                  </a:schemeClr>
                </a:solidFill>
              </a:rPr>
              <a:t>9. </a:t>
            </a:r>
            <a:r>
              <a:rPr lang="en-US" sz="2000" i="1" dirty="0" err="1">
                <a:solidFill>
                  <a:schemeClr val="accent5">
                    <a:lumMod val="75000"/>
                  </a:schemeClr>
                </a:solidFill>
              </a:rPr>
              <a:t>Diritto</a:t>
            </a:r>
            <a:r>
              <a:rPr lang="en-US" sz="2000" i="1" dirty="0">
                <a:solidFill>
                  <a:schemeClr val="accent5">
                    <a:lumMod val="75000"/>
                  </a:schemeClr>
                </a:solidFill>
              </a:rPr>
              <a:t> </a:t>
            </a:r>
            <a:r>
              <a:rPr lang="en-US" sz="2000" i="1" dirty="0" err="1">
                <a:solidFill>
                  <a:schemeClr val="accent5">
                    <a:lumMod val="75000"/>
                  </a:schemeClr>
                </a:solidFill>
              </a:rPr>
              <a:t>alla</a:t>
            </a:r>
            <a:r>
              <a:rPr lang="en-US" sz="2000" i="1" dirty="0">
                <a:solidFill>
                  <a:schemeClr val="accent5">
                    <a:lumMod val="75000"/>
                  </a:schemeClr>
                </a:solidFill>
              </a:rPr>
              <a:t> </a:t>
            </a:r>
            <a:r>
              <a:rPr lang="en-US" sz="2000" i="1" dirty="0" err="1">
                <a:solidFill>
                  <a:schemeClr val="accent5">
                    <a:lumMod val="75000"/>
                  </a:schemeClr>
                </a:solidFill>
              </a:rPr>
              <a:t>sicurezza</a:t>
            </a:r>
            <a:endParaRPr lang="en-US" sz="2000" i="1" dirty="0">
              <a:solidFill>
                <a:schemeClr val="accent5">
                  <a:lumMod val="75000"/>
                </a:schemeClr>
              </a:solidFill>
            </a:endParaRPr>
          </a:p>
          <a:p>
            <a:pPr lvl="1" algn="just">
              <a:spcAft>
                <a:spcPts val="600"/>
              </a:spcAft>
            </a:pPr>
            <a:endParaRPr lang="en-US" sz="2000" i="1" dirty="0">
              <a:solidFill>
                <a:schemeClr val="accent5">
                  <a:lumMod val="75000"/>
                </a:schemeClr>
              </a:solidFill>
            </a:endParaRPr>
          </a:p>
          <a:p>
            <a:pPr lvl="1" algn="just">
              <a:spcAft>
                <a:spcPts val="600"/>
              </a:spcAft>
            </a:pPr>
            <a:endParaRPr lang="en-US" sz="2000" i="1" dirty="0">
              <a:solidFill>
                <a:schemeClr val="accent5">
                  <a:lumMod val="75000"/>
                </a:schemeClr>
              </a:solidFill>
            </a:endParaRPr>
          </a:p>
          <a:p>
            <a:pPr algn="just">
              <a:spcAft>
                <a:spcPts val="600"/>
              </a:spcAft>
            </a:pPr>
            <a:endParaRPr lang="en-US" sz="2000" i="1" dirty="0">
              <a:solidFill>
                <a:schemeClr val="accent5">
                  <a:lumMod val="75000"/>
                </a:schemeClr>
              </a:solidFill>
            </a:endParaRPr>
          </a:p>
          <a:p>
            <a:pPr algn="just">
              <a:spcAft>
                <a:spcPts val="600"/>
              </a:spcAft>
            </a:pPr>
            <a:r>
              <a:rPr lang="en-US" sz="2000" i="1" dirty="0">
                <a:solidFill>
                  <a:schemeClr val="accent5">
                    <a:lumMod val="75000"/>
                  </a:schemeClr>
                </a:solidFill>
              </a:rPr>
              <a:t>10. </a:t>
            </a:r>
            <a:r>
              <a:rPr lang="en-US" sz="2000" i="1" dirty="0" err="1">
                <a:solidFill>
                  <a:schemeClr val="accent5">
                    <a:lumMod val="75000"/>
                  </a:schemeClr>
                </a:solidFill>
              </a:rPr>
              <a:t>Diritto</a:t>
            </a:r>
            <a:r>
              <a:rPr lang="en-US" sz="2000" i="1" dirty="0">
                <a:solidFill>
                  <a:schemeClr val="accent5">
                    <a:lumMod val="75000"/>
                  </a:schemeClr>
                </a:solidFill>
              </a:rPr>
              <a:t> all’ </a:t>
            </a:r>
            <a:r>
              <a:rPr lang="en-US" sz="2000" i="1" dirty="0" err="1">
                <a:solidFill>
                  <a:schemeClr val="accent5">
                    <a:lumMod val="75000"/>
                  </a:schemeClr>
                </a:solidFill>
              </a:rPr>
              <a:t>Innovazione</a:t>
            </a:r>
            <a:endParaRPr lang="en-US" sz="2000" i="1" dirty="0">
              <a:solidFill>
                <a:schemeClr val="accent5">
                  <a:lumMod val="75000"/>
                </a:schemeClr>
              </a:solidFill>
            </a:endParaRPr>
          </a:p>
          <a:p>
            <a:pPr algn="just">
              <a:spcAft>
                <a:spcPts val="600"/>
              </a:spcAft>
            </a:pPr>
            <a:r>
              <a:rPr lang="en-US" sz="2000" i="1" dirty="0">
                <a:solidFill>
                  <a:schemeClr val="accent5">
                    <a:lumMod val="75000"/>
                  </a:schemeClr>
                </a:solidFill>
              </a:rPr>
              <a:t>11. </a:t>
            </a:r>
            <a:r>
              <a:rPr lang="en-US" sz="2000" i="1" dirty="0" err="1">
                <a:solidFill>
                  <a:schemeClr val="accent5">
                    <a:lumMod val="75000"/>
                  </a:schemeClr>
                </a:solidFill>
              </a:rPr>
              <a:t>Diritto</a:t>
            </a:r>
            <a:r>
              <a:rPr lang="en-US" sz="2000" i="1" dirty="0">
                <a:solidFill>
                  <a:schemeClr val="accent5">
                    <a:lumMod val="75000"/>
                  </a:schemeClr>
                </a:solidFill>
              </a:rPr>
              <a:t> a </a:t>
            </a:r>
            <a:r>
              <a:rPr lang="en-US" sz="2000" i="1" dirty="0" err="1">
                <a:solidFill>
                  <a:schemeClr val="accent5">
                    <a:lumMod val="75000"/>
                  </a:schemeClr>
                </a:solidFill>
              </a:rPr>
              <a:t>evitare</a:t>
            </a:r>
            <a:r>
              <a:rPr lang="en-US" sz="2000" i="1" dirty="0">
                <a:solidFill>
                  <a:schemeClr val="accent5">
                    <a:lumMod val="75000"/>
                  </a:schemeClr>
                </a:solidFill>
              </a:rPr>
              <a:t> le </a:t>
            </a:r>
            <a:r>
              <a:rPr lang="en-US" sz="2000" i="1" dirty="0" err="1">
                <a:solidFill>
                  <a:schemeClr val="accent5">
                    <a:lumMod val="75000"/>
                  </a:schemeClr>
                </a:solidFill>
              </a:rPr>
              <a:t>sofferenze</a:t>
            </a:r>
            <a:r>
              <a:rPr lang="en-US" sz="2000" i="1" dirty="0">
                <a:solidFill>
                  <a:schemeClr val="accent5">
                    <a:lumMod val="75000"/>
                  </a:schemeClr>
                </a:solidFill>
              </a:rPr>
              <a:t> e </a:t>
            </a:r>
            <a:r>
              <a:rPr lang="en-US" sz="2000" i="1" dirty="0" err="1">
                <a:solidFill>
                  <a:schemeClr val="accent5">
                    <a:lumMod val="75000"/>
                  </a:schemeClr>
                </a:solidFill>
              </a:rPr>
              <a:t>il</a:t>
            </a:r>
            <a:r>
              <a:rPr lang="en-US" sz="2000" i="1" dirty="0">
                <a:solidFill>
                  <a:schemeClr val="accent5">
                    <a:lumMod val="75000"/>
                  </a:schemeClr>
                </a:solidFill>
              </a:rPr>
              <a:t> </a:t>
            </a:r>
            <a:r>
              <a:rPr lang="en-US" sz="2000" i="1" dirty="0" err="1">
                <a:solidFill>
                  <a:schemeClr val="accent5">
                    <a:lumMod val="75000"/>
                  </a:schemeClr>
                </a:solidFill>
              </a:rPr>
              <a:t>dolore</a:t>
            </a:r>
            <a:r>
              <a:rPr lang="en-US" sz="2000" i="1" dirty="0">
                <a:solidFill>
                  <a:schemeClr val="accent5">
                    <a:lumMod val="75000"/>
                  </a:schemeClr>
                </a:solidFill>
              </a:rPr>
              <a:t> non </a:t>
            </a:r>
            <a:r>
              <a:rPr lang="en-US" sz="2000" i="1" dirty="0" err="1">
                <a:solidFill>
                  <a:schemeClr val="accent5">
                    <a:lumMod val="75000"/>
                  </a:schemeClr>
                </a:solidFill>
              </a:rPr>
              <a:t>necessari</a:t>
            </a:r>
            <a:endParaRPr lang="en-US" sz="2000" i="1" dirty="0">
              <a:solidFill>
                <a:schemeClr val="accent5">
                  <a:lumMod val="75000"/>
                </a:schemeClr>
              </a:solidFill>
            </a:endParaRPr>
          </a:p>
          <a:p>
            <a:pPr algn="just">
              <a:spcAft>
                <a:spcPts val="600"/>
              </a:spcAft>
            </a:pPr>
            <a:r>
              <a:rPr lang="en-US" sz="2000" i="1" dirty="0">
                <a:solidFill>
                  <a:schemeClr val="accent5">
                    <a:lumMod val="75000"/>
                  </a:schemeClr>
                </a:solidFill>
              </a:rPr>
              <a:t>12. </a:t>
            </a:r>
            <a:r>
              <a:rPr lang="en-US" sz="2000" i="1" dirty="0" err="1">
                <a:solidFill>
                  <a:schemeClr val="accent5">
                    <a:lumMod val="75000"/>
                  </a:schemeClr>
                </a:solidFill>
              </a:rPr>
              <a:t>Diritto</a:t>
            </a:r>
            <a:r>
              <a:rPr lang="en-US" sz="2000" i="1" dirty="0">
                <a:solidFill>
                  <a:schemeClr val="accent5">
                    <a:lumMod val="75000"/>
                  </a:schemeClr>
                </a:solidFill>
              </a:rPr>
              <a:t> a un </a:t>
            </a:r>
            <a:r>
              <a:rPr lang="en-US" sz="2000" i="1" dirty="0" err="1">
                <a:solidFill>
                  <a:schemeClr val="accent5">
                    <a:lumMod val="75000"/>
                  </a:schemeClr>
                </a:solidFill>
              </a:rPr>
              <a:t>trattamanto</a:t>
            </a:r>
            <a:r>
              <a:rPr lang="en-US" sz="2000" i="1" dirty="0">
                <a:solidFill>
                  <a:schemeClr val="accent5">
                    <a:lumMod val="75000"/>
                  </a:schemeClr>
                </a:solidFill>
              </a:rPr>
              <a:t> </a:t>
            </a:r>
            <a:r>
              <a:rPr lang="en-US" sz="2000" i="1" dirty="0" err="1">
                <a:solidFill>
                  <a:schemeClr val="accent5">
                    <a:lumMod val="75000"/>
                  </a:schemeClr>
                </a:solidFill>
              </a:rPr>
              <a:t>personalizzato</a:t>
            </a:r>
            <a:endParaRPr lang="en-US" sz="2000" i="1" dirty="0">
              <a:solidFill>
                <a:schemeClr val="accent5">
                  <a:lumMod val="75000"/>
                </a:schemeClr>
              </a:solidFill>
            </a:endParaRPr>
          </a:p>
          <a:p>
            <a:pPr algn="just">
              <a:spcAft>
                <a:spcPts val="600"/>
              </a:spcAft>
            </a:pPr>
            <a:r>
              <a:rPr lang="en-US" sz="2000" i="1" dirty="0">
                <a:solidFill>
                  <a:schemeClr val="accent5">
                    <a:lumMod val="75000"/>
                  </a:schemeClr>
                </a:solidFill>
              </a:rPr>
              <a:t>13. </a:t>
            </a:r>
            <a:r>
              <a:rPr lang="en-US" sz="2000" i="1" dirty="0" err="1">
                <a:solidFill>
                  <a:schemeClr val="accent5">
                    <a:lumMod val="75000"/>
                  </a:schemeClr>
                </a:solidFill>
              </a:rPr>
              <a:t>Diritto</a:t>
            </a:r>
            <a:r>
              <a:rPr lang="en-US" sz="2000" i="1" dirty="0">
                <a:solidFill>
                  <a:schemeClr val="accent5">
                    <a:lumMod val="75000"/>
                  </a:schemeClr>
                </a:solidFill>
              </a:rPr>
              <a:t> al </a:t>
            </a:r>
            <a:r>
              <a:rPr lang="en-US" sz="2000" i="1" dirty="0" err="1">
                <a:solidFill>
                  <a:schemeClr val="accent5">
                    <a:lumMod val="75000"/>
                  </a:schemeClr>
                </a:solidFill>
              </a:rPr>
              <a:t>reclamo</a:t>
            </a:r>
            <a:endParaRPr lang="en-US" sz="2000" i="1" dirty="0">
              <a:solidFill>
                <a:schemeClr val="accent5">
                  <a:lumMod val="75000"/>
                </a:schemeClr>
              </a:solidFill>
            </a:endParaRPr>
          </a:p>
          <a:p>
            <a:pPr algn="just">
              <a:spcAft>
                <a:spcPts val="600"/>
              </a:spcAft>
            </a:pPr>
            <a:r>
              <a:rPr lang="en-US" sz="2000" i="1" dirty="0">
                <a:solidFill>
                  <a:schemeClr val="accent5">
                    <a:lumMod val="75000"/>
                  </a:schemeClr>
                </a:solidFill>
              </a:rPr>
              <a:t>14. </a:t>
            </a:r>
            <a:r>
              <a:rPr lang="en-US" sz="2000" i="1" dirty="0" err="1">
                <a:solidFill>
                  <a:schemeClr val="accent5">
                    <a:lumMod val="75000"/>
                  </a:schemeClr>
                </a:solidFill>
              </a:rPr>
              <a:t>Diritto</a:t>
            </a:r>
            <a:r>
              <a:rPr lang="en-US" sz="2000" i="1" dirty="0">
                <a:solidFill>
                  <a:schemeClr val="accent5">
                    <a:lumMod val="75000"/>
                  </a:schemeClr>
                </a:solidFill>
              </a:rPr>
              <a:t> al </a:t>
            </a:r>
            <a:r>
              <a:rPr lang="en-US" sz="2000" i="1" dirty="0" err="1">
                <a:solidFill>
                  <a:schemeClr val="accent5">
                    <a:lumMod val="75000"/>
                  </a:schemeClr>
                </a:solidFill>
              </a:rPr>
              <a:t>risarcimento</a:t>
            </a:r>
            <a:endParaRPr lang="en-US" sz="2000" i="1" dirty="0">
              <a:solidFill>
                <a:schemeClr val="accent5">
                  <a:lumMod val="75000"/>
                </a:schemeClr>
              </a:solidFill>
            </a:endParaRPr>
          </a:p>
          <a:p>
            <a:pPr algn="just">
              <a:spcAft>
                <a:spcPts val="600"/>
              </a:spcAft>
            </a:pPr>
            <a:r>
              <a:rPr lang="en-US" sz="2000" i="1" dirty="0">
                <a:solidFill>
                  <a:schemeClr val="accent5">
                    <a:lumMod val="75000"/>
                  </a:schemeClr>
                </a:solidFill>
              </a:rPr>
              <a:t>+</a:t>
            </a:r>
          </a:p>
          <a:p>
            <a:pPr marL="609600" indent="-609600">
              <a:lnSpc>
                <a:spcPct val="80000"/>
              </a:lnSpc>
              <a:buFontTx/>
              <a:buNone/>
            </a:pPr>
            <a:r>
              <a:rPr lang="it-IT" altLang="it-IT" sz="2000" i="1" dirty="0">
                <a:solidFill>
                  <a:schemeClr val="accent5">
                    <a:lumMod val="75000"/>
                  </a:schemeClr>
                </a:solidFill>
              </a:rPr>
              <a:t>3 Diritti di Cittadinanza Attiva</a:t>
            </a:r>
          </a:p>
          <a:p>
            <a:pPr algn="just">
              <a:spcAft>
                <a:spcPts val="600"/>
              </a:spcAft>
            </a:pPr>
            <a:endParaRPr lang="en-US" sz="2400" i="1" dirty="0">
              <a:solidFill>
                <a:schemeClr val="accent5">
                  <a:lumMod val="75000"/>
                </a:schemeClr>
              </a:solidFill>
            </a:endParaRPr>
          </a:p>
        </p:txBody>
      </p:sp>
      <p:sp>
        <p:nvSpPr>
          <p:cNvPr id="3" name="CasellaDiTesto 2"/>
          <p:cNvSpPr txBox="1"/>
          <p:nvPr/>
        </p:nvSpPr>
        <p:spPr>
          <a:xfrm>
            <a:off x="2777721" y="1290132"/>
            <a:ext cx="3243648" cy="954107"/>
          </a:xfrm>
          <a:prstGeom prst="rect">
            <a:avLst/>
          </a:prstGeom>
          <a:noFill/>
        </p:spPr>
        <p:txBody>
          <a:bodyPr wrap="square" rtlCol="0">
            <a:spAutoFit/>
          </a:bodyPr>
          <a:lstStyle/>
          <a:p>
            <a:pPr algn="ctr"/>
            <a:r>
              <a:rPr lang="en-US" sz="2800" b="1" i="1" dirty="0">
                <a:solidFill>
                  <a:schemeClr val="accent5">
                    <a:lumMod val="75000"/>
                  </a:schemeClr>
                </a:solidFill>
              </a:rPr>
              <a:t>14 fundamental Rights:</a:t>
            </a:r>
            <a:endParaRPr lang="it-IT"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03" y="0"/>
            <a:ext cx="9457523" cy="684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366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3720" y="1196752"/>
            <a:ext cx="8496944" cy="5509200"/>
          </a:xfrm>
          <a:prstGeom prst="rect">
            <a:avLst/>
          </a:prstGeom>
          <a:noFill/>
        </p:spPr>
        <p:txBody>
          <a:bodyPr wrap="square" rtlCol="0">
            <a:spAutoFit/>
          </a:bodyPr>
          <a:lstStyle/>
          <a:p>
            <a:pPr algn="just"/>
            <a:r>
              <a:rPr lang="it-IT" sz="1600" dirty="0">
                <a:solidFill>
                  <a:schemeClr val="accent5">
                    <a:lumMod val="75000"/>
                  </a:schemeClr>
                </a:solidFill>
              </a:rPr>
              <a:t> T</a:t>
            </a:r>
            <a:r>
              <a:rPr lang="en-US" sz="1600" dirty="0" err="1">
                <a:solidFill>
                  <a:schemeClr val="accent5">
                    <a:lumMod val="75000"/>
                  </a:schemeClr>
                </a:solidFill>
              </a:rPr>
              <a:t>radotta</a:t>
            </a:r>
            <a:r>
              <a:rPr lang="en-US" sz="1600" dirty="0">
                <a:solidFill>
                  <a:schemeClr val="accent5">
                    <a:lumMod val="75000"/>
                  </a:schemeClr>
                </a:solidFill>
              </a:rPr>
              <a:t> in 17 </a:t>
            </a:r>
            <a:r>
              <a:rPr lang="en-US" sz="1600" dirty="0" err="1">
                <a:solidFill>
                  <a:schemeClr val="accent5">
                    <a:lumMod val="75000"/>
                  </a:schemeClr>
                </a:solidFill>
              </a:rPr>
              <a:t>lingue</a:t>
            </a:r>
            <a:r>
              <a:rPr lang="en-US" sz="1600" dirty="0">
                <a:solidFill>
                  <a:schemeClr val="accent5">
                    <a:lumMod val="75000"/>
                  </a:schemeClr>
                </a:solidFill>
              </a:rPr>
              <a:t> è </a:t>
            </a:r>
            <a:r>
              <a:rPr lang="en-US" sz="1600" dirty="0" err="1">
                <a:solidFill>
                  <a:schemeClr val="accent5">
                    <a:lumMod val="75000"/>
                  </a:schemeClr>
                </a:solidFill>
              </a:rPr>
              <a:t>diventata</a:t>
            </a:r>
            <a:r>
              <a:rPr lang="en-US" sz="1600" dirty="0">
                <a:solidFill>
                  <a:schemeClr val="accent5">
                    <a:lumMod val="75000"/>
                  </a:schemeClr>
                </a:solidFill>
              </a:rPr>
              <a:t> un </a:t>
            </a:r>
            <a:r>
              <a:rPr lang="en-US" sz="1600" dirty="0" err="1">
                <a:solidFill>
                  <a:schemeClr val="accent5">
                    <a:lumMod val="75000"/>
                  </a:schemeClr>
                </a:solidFill>
              </a:rPr>
              <a:t>punto</a:t>
            </a:r>
            <a:r>
              <a:rPr lang="en-US" sz="1600" dirty="0">
                <a:solidFill>
                  <a:schemeClr val="accent5">
                    <a:lumMod val="75000"/>
                  </a:schemeClr>
                </a:solidFill>
              </a:rPr>
              <a:t> di </a:t>
            </a:r>
            <a:r>
              <a:rPr lang="en-US" sz="1600" dirty="0" err="1">
                <a:solidFill>
                  <a:schemeClr val="accent5">
                    <a:lumMod val="75000"/>
                  </a:schemeClr>
                </a:solidFill>
              </a:rPr>
              <a:t>riferimento</a:t>
            </a:r>
            <a:r>
              <a:rPr lang="en-US" sz="1600" dirty="0">
                <a:solidFill>
                  <a:schemeClr val="accent5">
                    <a:lumMod val="75000"/>
                  </a:schemeClr>
                </a:solidFill>
              </a:rPr>
              <a:t> per </a:t>
            </a:r>
            <a:r>
              <a:rPr lang="en-US" sz="1600" dirty="0" err="1">
                <a:solidFill>
                  <a:schemeClr val="accent5">
                    <a:lumMod val="75000"/>
                  </a:schemeClr>
                </a:solidFill>
              </a:rPr>
              <a:t>i</a:t>
            </a:r>
            <a:r>
              <a:rPr lang="en-US" sz="1600" dirty="0">
                <a:solidFill>
                  <a:schemeClr val="accent5">
                    <a:lumMod val="75000"/>
                  </a:schemeClr>
                </a:solidFill>
              </a:rPr>
              <a:t> </a:t>
            </a:r>
            <a:r>
              <a:rPr lang="en-US" sz="1600" dirty="0" err="1">
                <a:solidFill>
                  <a:schemeClr val="accent5">
                    <a:lumMod val="75000"/>
                  </a:schemeClr>
                </a:solidFill>
              </a:rPr>
              <a:t>diritti</a:t>
            </a:r>
            <a:r>
              <a:rPr lang="en-US" sz="1600" dirty="0">
                <a:solidFill>
                  <a:schemeClr val="accent5">
                    <a:lumMod val="75000"/>
                  </a:schemeClr>
                </a:solidFill>
              </a:rPr>
              <a:t> in </a:t>
            </a:r>
            <a:r>
              <a:rPr lang="en-US" sz="1600" dirty="0" err="1">
                <a:solidFill>
                  <a:schemeClr val="accent5">
                    <a:lumMod val="75000"/>
                  </a:schemeClr>
                </a:solidFill>
              </a:rPr>
              <a:t>ambito</a:t>
            </a:r>
            <a:r>
              <a:rPr lang="en-US" sz="1600" dirty="0">
                <a:solidFill>
                  <a:schemeClr val="accent5">
                    <a:lumMod val="75000"/>
                  </a:schemeClr>
                </a:solidFill>
              </a:rPr>
              <a:t> </a:t>
            </a:r>
            <a:r>
              <a:rPr lang="en-US" sz="1600" dirty="0" err="1">
                <a:solidFill>
                  <a:schemeClr val="accent5">
                    <a:lumMod val="75000"/>
                  </a:schemeClr>
                </a:solidFill>
              </a:rPr>
              <a:t>sanitario</a:t>
            </a:r>
            <a:r>
              <a:rPr lang="en-US" sz="1600" dirty="0">
                <a:solidFill>
                  <a:schemeClr val="accent5">
                    <a:lumMod val="75000"/>
                  </a:schemeClr>
                </a:solidFill>
              </a:rPr>
              <a:t> </a:t>
            </a:r>
            <a:r>
              <a:rPr lang="en-US" sz="1600" dirty="0" err="1">
                <a:solidFill>
                  <a:schemeClr val="accent5">
                    <a:lumMod val="75000"/>
                  </a:schemeClr>
                </a:solidFill>
              </a:rPr>
              <a:t>dei</a:t>
            </a:r>
            <a:r>
              <a:rPr lang="en-US" sz="1600" dirty="0">
                <a:solidFill>
                  <a:schemeClr val="accent5">
                    <a:lumMod val="75000"/>
                  </a:schemeClr>
                </a:solidFill>
              </a:rPr>
              <a:t> </a:t>
            </a:r>
            <a:r>
              <a:rPr lang="en-US" sz="1600" dirty="0" err="1">
                <a:solidFill>
                  <a:schemeClr val="accent5">
                    <a:lumMod val="75000"/>
                  </a:schemeClr>
                </a:solidFill>
              </a:rPr>
              <a:t>cittadini</a:t>
            </a:r>
            <a:r>
              <a:rPr lang="en-US" sz="1600" dirty="0">
                <a:solidFill>
                  <a:schemeClr val="accent5">
                    <a:lumMod val="75000"/>
                  </a:schemeClr>
                </a:solidFill>
              </a:rPr>
              <a:t> </a:t>
            </a:r>
            <a:r>
              <a:rPr lang="en-US" sz="1600" dirty="0" err="1">
                <a:solidFill>
                  <a:schemeClr val="accent5">
                    <a:lumMod val="75000"/>
                  </a:schemeClr>
                </a:solidFill>
              </a:rPr>
              <a:t>europei</a:t>
            </a:r>
            <a:r>
              <a:rPr lang="en-US" sz="1600" dirty="0">
                <a:solidFill>
                  <a:schemeClr val="accent5">
                    <a:lumMod val="75000"/>
                  </a:schemeClr>
                </a:solidFill>
              </a:rPr>
              <a:t> e </a:t>
            </a:r>
            <a:r>
              <a:rPr lang="en-US" sz="1600" dirty="0" err="1">
                <a:solidFill>
                  <a:schemeClr val="accent5">
                    <a:lumMod val="75000"/>
                  </a:schemeClr>
                </a:solidFill>
              </a:rPr>
              <a:t>una</a:t>
            </a:r>
            <a:r>
              <a:rPr lang="en-US" sz="1600" dirty="0">
                <a:solidFill>
                  <a:schemeClr val="accent5">
                    <a:lumMod val="75000"/>
                  </a:schemeClr>
                </a:solidFill>
              </a:rPr>
              <a:t> </a:t>
            </a:r>
            <a:r>
              <a:rPr lang="en-US" sz="1600" dirty="0" err="1">
                <a:solidFill>
                  <a:schemeClr val="accent5">
                    <a:lumMod val="75000"/>
                  </a:schemeClr>
                </a:solidFill>
              </a:rPr>
              <a:t>pietra</a:t>
            </a:r>
            <a:r>
              <a:rPr lang="en-US" sz="1600" dirty="0">
                <a:solidFill>
                  <a:schemeClr val="accent5">
                    <a:lumMod val="75000"/>
                  </a:schemeClr>
                </a:solidFill>
              </a:rPr>
              <a:t> </a:t>
            </a:r>
            <a:r>
              <a:rPr lang="en-US" sz="1600" dirty="0" err="1">
                <a:solidFill>
                  <a:schemeClr val="accent5">
                    <a:lumMod val="75000"/>
                  </a:schemeClr>
                </a:solidFill>
              </a:rPr>
              <a:t>miliare</a:t>
            </a:r>
            <a:r>
              <a:rPr lang="en-US" sz="1600" dirty="0">
                <a:solidFill>
                  <a:schemeClr val="accent5">
                    <a:lumMod val="75000"/>
                  </a:schemeClr>
                </a:solidFill>
              </a:rPr>
              <a:t> per la </a:t>
            </a:r>
            <a:r>
              <a:rPr lang="en-US" sz="1600" dirty="0" err="1">
                <a:solidFill>
                  <a:schemeClr val="accent5">
                    <a:lumMod val="75000"/>
                  </a:schemeClr>
                </a:solidFill>
              </a:rPr>
              <a:t>creazione</a:t>
            </a:r>
            <a:r>
              <a:rPr lang="en-US" sz="1600" dirty="0">
                <a:solidFill>
                  <a:schemeClr val="accent5">
                    <a:lumMod val="75000"/>
                  </a:schemeClr>
                </a:solidFill>
              </a:rPr>
              <a:t> di </a:t>
            </a:r>
            <a:r>
              <a:rPr lang="en-US" sz="1600" dirty="0" err="1">
                <a:solidFill>
                  <a:schemeClr val="accent5">
                    <a:lumMod val="75000"/>
                  </a:schemeClr>
                </a:solidFill>
              </a:rPr>
              <a:t>altre</a:t>
            </a:r>
            <a:r>
              <a:rPr lang="en-US" sz="1600" dirty="0">
                <a:solidFill>
                  <a:schemeClr val="accent5">
                    <a:lumMod val="75000"/>
                  </a:schemeClr>
                </a:solidFill>
              </a:rPr>
              <a:t> carte </a:t>
            </a:r>
            <a:r>
              <a:rPr lang="en-US" sz="1600" dirty="0" err="1">
                <a:solidFill>
                  <a:schemeClr val="accent5">
                    <a:lumMod val="75000"/>
                  </a:schemeClr>
                </a:solidFill>
              </a:rPr>
              <a:t>europee</a:t>
            </a:r>
            <a:r>
              <a:rPr lang="en-US" sz="1600" dirty="0">
                <a:solidFill>
                  <a:schemeClr val="accent5">
                    <a:lumMod val="75000"/>
                  </a:schemeClr>
                </a:solidFill>
              </a:rPr>
              <a:t>. </a:t>
            </a:r>
          </a:p>
          <a:p>
            <a:pPr algn="just"/>
            <a:endParaRPr lang="en-US" sz="1600" dirty="0">
              <a:solidFill>
                <a:schemeClr val="accent1">
                  <a:lumMod val="50000"/>
                </a:schemeClr>
              </a:solidFill>
            </a:endParaRPr>
          </a:p>
          <a:p>
            <a:pPr algn="just"/>
            <a:r>
              <a:rPr lang="en-US" sz="1600" b="1" dirty="0" err="1">
                <a:solidFill>
                  <a:schemeClr val="accent5">
                    <a:lumMod val="75000"/>
                  </a:schemeClr>
                </a:solidFill>
              </a:rPr>
              <a:t>Perchè</a:t>
            </a:r>
            <a:r>
              <a:rPr lang="en-US" sz="1600" b="1" dirty="0">
                <a:solidFill>
                  <a:schemeClr val="accent5">
                    <a:lumMod val="75000"/>
                  </a:schemeClr>
                </a:solidFill>
              </a:rPr>
              <a:t>?</a:t>
            </a:r>
          </a:p>
          <a:p>
            <a:pPr marL="285750" indent="-285750" algn="just">
              <a:buFont typeface="Arial" panose="020B0604020202020204" pitchFamily="34" charset="0"/>
              <a:buChar char="•"/>
            </a:pPr>
            <a:r>
              <a:rPr lang="en-US" sz="1600" dirty="0">
                <a:solidFill>
                  <a:schemeClr val="accent5">
                    <a:lumMod val="75000"/>
                  </a:schemeClr>
                </a:solidFill>
              </a:rPr>
              <a:t>Per </a:t>
            </a:r>
            <a:r>
              <a:rPr lang="en-US" sz="1600" dirty="0" err="1">
                <a:solidFill>
                  <a:schemeClr val="accent5">
                    <a:lumMod val="75000"/>
                  </a:schemeClr>
                </a:solidFill>
              </a:rPr>
              <a:t>mettere</a:t>
            </a:r>
            <a:r>
              <a:rPr lang="en-US" sz="1600" dirty="0">
                <a:solidFill>
                  <a:schemeClr val="accent5">
                    <a:lumMod val="75000"/>
                  </a:schemeClr>
                </a:solidFill>
              </a:rPr>
              <a:t> </a:t>
            </a:r>
            <a:r>
              <a:rPr lang="en-US" sz="1600" dirty="0" err="1">
                <a:solidFill>
                  <a:schemeClr val="accent5">
                    <a:lumMod val="75000"/>
                  </a:schemeClr>
                </a:solidFill>
              </a:rPr>
              <a:t>insieme</a:t>
            </a:r>
            <a:r>
              <a:rPr lang="en-US" sz="1600" dirty="0">
                <a:solidFill>
                  <a:schemeClr val="accent5">
                    <a:lumMod val="75000"/>
                  </a:schemeClr>
                </a:solidFill>
              </a:rPr>
              <a:t> </a:t>
            </a:r>
            <a:r>
              <a:rPr lang="en-US" sz="1600" dirty="0" err="1">
                <a:solidFill>
                  <a:schemeClr val="accent5">
                    <a:lumMod val="75000"/>
                  </a:schemeClr>
                </a:solidFill>
              </a:rPr>
              <a:t>i</a:t>
            </a:r>
            <a:r>
              <a:rPr lang="en-US" sz="1600" dirty="0">
                <a:solidFill>
                  <a:schemeClr val="accent5">
                    <a:lumMod val="75000"/>
                  </a:schemeClr>
                </a:solidFill>
              </a:rPr>
              <a:t> </a:t>
            </a:r>
            <a:r>
              <a:rPr lang="en-US" sz="1600" dirty="0" err="1">
                <a:solidFill>
                  <a:schemeClr val="accent5">
                    <a:lumMod val="75000"/>
                  </a:schemeClr>
                </a:solidFill>
              </a:rPr>
              <a:t>diritti</a:t>
            </a:r>
            <a:r>
              <a:rPr lang="en-US" sz="1600" dirty="0">
                <a:solidFill>
                  <a:schemeClr val="accent5">
                    <a:lumMod val="75000"/>
                  </a:schemeClr>
                </a:solidFill>
              </a:rPr>
              <a:t> </a:t>
            </a:r>
            <a:r>
              <a:rPr lang="en-US" sz="1600" dirty="0" err="1">
                <a:solidFill>
                  <a:schemeClr val="accent5">
                    <a:lumMod val="75000"/>
                  </a:schemeClr>
                </a:solidFill>
              </a:rPr>
              <a:t>fondamentali</a:t>
            </a:r>
            <a:r>
              <a:rPr lang="en-US" sz="1600" dirty="0">
                <a:solidFill>
                  <a:schemeClr val="accent5">
                    <a:lumMod val="75000"/>
                  </a:schemeClr>
                </a:solidFill>
              </a:rPr>
              <a:t> </a:t>
            </a:r>
            <a:r>
              <a:rPr lang="en-US" sz="1600" dirty="0" err="1">
                <a:solidFill>
                  <a:schemeClr val="accent5">
                    <a:lumMod val="75000"/>
                  </a:schemeClr>
                </a:solidFill>
              </a:rPr>
              <a:t>che</a:t>
            </a:r>
            <a:r>
              <a:rPr lang="en-US" sz="1600" dirty="0">
                <a:solidFill>
                  <a:schemeClr val="accent5">
                    <a:lumMod val="75000"/>
                  </a:schemeClr>
                </a:solidFill>
              </a:rPr>
              <a:t> </a:t>
            </a:r>
            <a:r>
              <a:rPr lang="en-US" sz="1600" dirty="0" err="1">
                <a:solidFill>
                  <a:schemeClr val="accent5">
                    <a:lumMod val="75000"/>
                  </a:schemeClr>
                </a:solidFill>
              </a:rPr>
              <a:t>ciascun</a:t>
            </a:r>
            <a:r>
              <a:rPr lang="en-US" sz="1600" dirty="0">
                <a:solidFill>
                  <a:schemeClr val="accent5">
                    <a:lumMod val="75000"/>
                  </a:schemeClr>
                </a:solidFill>
              </a:rPr>
              <a:t> </a:t>
            </a:r>
          </a:p>
          <a:p>
            <a:pPr algn="just"/>
            <a:r>
              <a:rPr lang="en-US" sz="1600" dirty="0" err="1">
                <a:solidFill>
                  <a:schemeClr val="accent5">
                    <a:lumMod val="75000"/>
                  </a:schemeClr>
                </a:solidFill>
              </a:rPr>
              <a:t>paese</a:t>
            </a:r>
            <a:r>
              <a:rPr lang="en-US" sz="1600" dirty="0">
                <a:solidFill>
                  <a:schemeClr val="accent5">
                    <a:lumMod val="75000"/>
                  </a:schemeClr>
                </a:solidFill>
              </a:rPr>
              <a:t> </a:t>
            </a:r>
            <a:r>
              <a:rPr lang="en-US" sz="1600" dirty="0" err="1">
                <a:solidFill>
                  <a:schemeClr val="accent5">
                    <a:lumMod val="75000"/>
                  </a:schemeClr>
                </a:solidFill>
              </a:rPr>
              <a:t>europeo</a:t>
            </a:r>
            <a:r>
              <a:rPr lang="en-US" sz="1600" dirty="0">
                <a:solidFill>
                  <a:schemeClr val="accent5">
                    <a:lumMod val="75000"/>
                  </a:schemeClr>
                </a:solidFill>
              </a:rPr>
              <a:t> </a:t>
            </a:r>
            <a:r>
              <a:rPr lang="en-US" sz="1600" dirty="0" err="1">
                <a:solidFill>
                  <a:schemeClr val="accent5">
                    <a:lumMod val="75000"/>
                  </a:schemeClr>
                </a:solidFill>
              </a:rPr>
              <a:t>deve</a:t>
            </a:r>
            <a:r>
              <a:rPr lang="en-US" sz="1600" dirty="0">
                <a:solidFill>
                  <a:schemeClr val="accent5">
                    <a:lumMod val="75000"/>
                  </a:schemeClr>
                </a:solidFill>
              </a:rPr>
              <a:t> </a:t>
            </a:r>
            <a:r>
              <a:rPr lang="en-US" sz="1600" dirty="0" err="1">
                <a:solidFill>
                  <a:schemeClr val="accent5">
                    <a:lumMod val="75000"/>
                  </a:schemeClr>
                </a:solidFill>
              </a:rPr>
              <a:t>proteggere</a:t>
            </a:r>
            <a:r>
              <a:rPr lang="en-US" sz="1600" dirty="0">
                <a:solidFill>
                  <a:schemeClr val="accent5">
                    <a:lumMod val="75000"/>
                  </a:schemeClr>
                </a:solidFill>
              </a:rPr>
              <a:t> e </a:t>
            </a:r>
            <a:r>
              <a:rPr lang="en-US" sz="1600" dirty="0" err="1">
                <a:solidFill>
                  <a:schemeClr val="accent5">
                    <a:lumMod val="75000"/>
                  </a:schemeClr>
                </a:solidFill>
              </a:rPr>
              <a:t>garantire</a:t>
            </a:r>
            <a:r>
              <a:rPr lang="en-US" sz="1600" dirty="0">
                <a:solidFill>
                  <a:schemeClr val="accent5">
                    <a:lumMod val="75000"/>
                  </a:schemeClr>
                </a:solidFill>
              </a:rPr>
              <a:t>. </a:t>
            </a:r>
          </a:p>
          <a:p>
            <a:pPr marL="285750" indent="-285750" algn="just">
              <a:buFont typeface="Arial" panose="020B0604020202020204" pitchFamily="34" charset="0"/>
              <a:buChar char="•"/>
            </a:pPr>
            <a:r>
              <a:rPr lang="it-IT" sz="1600" dirty="0">
                <a:solidFill>
                  <a:schemeClr val="accent5">
                    <a:lumMod val="75000"/>
                  </a:schemeClr>
                </a:solidFill>
              </a:rPr>
              <a:t>Per facilitare il dialogo tra diversi </a:t>
            </a:r>
            <a:r>
              <a:rPr lang="en-US" sz="1600" dirty="0">
                <a:solidFill>
                  <a:schemeClr val="accent5">
                    <a:lumMod val="75000"/>
                  </a:schemeClr>
                </a:solidFill>
              </a:rPr>
              <a:t>stakeholder e</a:t>
            </a:r>
          </a:p>
          <a:p>
            <a:pPr algn="just"/>
            <a:r>
              <a:rPr lang="en-US" sz="1600" dirty="0">
                <a:solidFill>
                  <a:schemeClr val="accent5">
                    <a:lumMod val="75000"/>
                  </a:schemeClr>
                </a:solidFill>
              </a:rPr>
              <a:t> </a:t>
            </a:r>
            <a:r>
              <a:rPr lang="en-US" sz="1600" dirty="0" err="1">
                <a:solidFill>
                  <a:schemeClr val="accent5">
                    <a:lumMod val="75000"/>
                  </a:schemeClr>
                </a:solidFill>
              </a:rPr>
              <a:t>aiutare</a:t>
            </a:r>
            <a:r>
              <a:rPr lang="en-US" sz="1600" dirty="0">
                <a:solidFill>
                  <a:schemeClr val="accent5">
                    <a:lumMod val="75000"/>
                  </a:schemeClr>
                </a:solidFill>
              </a:rPr>
              <a:t> a </a:t>
            </a:r>
            <a:r>
              <a:rPr lang="en-US" sz="1600" dirty="0" err="1">
                <a:solidFill>
                  <a:schemeClr val="accent5">
                    <a:lumMod val="75000"/>
                  </a:schemeClr>
                </a:solidFill>
              </a:rPr>
              <a:t>costruire</a:t>
            </a:r>
            <a:r>
              <a:rPr lang="en-US" sz="1600" dirty="0">
                <a:solidFill>
                  <a:schemeClr val="accent5">
                    <a:lumMod val="75000"/>
                  </a:schemeClr>
                </a:solidFill>
              </a:rPr>
              <a:t> </a:t>
            </a:r>
            <a:r>
              <a:rPr lang="en-US" sz="1600" dirty="0" err="1">
                <a:solidFill>
                  <a:schemeClr val="accent5">
                    <a:lumMod val="75000"/>
                  </a:schemeClr>
                </a:solidFill>
              </a:rPr>
              <a:t>un’identità</a:t>
            </a:r>
            <a:r>
              <a:rPr lang="en-US" sz="1600" dirty="0">
                <a:solidFill>
                  <a:schemeClr val="accent5">
                    <a:lumMod val="75000"/>
                  </a:schemeClr>
                </a:solidFill>
              </a:rPr>
              <a:t> </a:t>
            </a:r>
            <a:r>
              <a:rPr lang="en-US" sz="1600" dirty="0" err="1">
                <a:solidFill>
                  <a:schemeClr val="accent5">
                    <a:lumMod val="75000"/>
                  </a:schemeClr>
                </a:solidFill>
              </a:rPr>
              <a:t>europea</a:t>
            </a:r>
            <a:endParaRPr lang="en-US" sz="1600" dirty="0">
              <a:solidFill>
                <a:schemeClr val="accent5">
                  <a:lumMod val="75000"/>
                </a:schemeClr>
              </a:solidFill>
            </a:endParaRPr>
          </a:p>
          <a:p>
            <a:pPr marL="285750" indent="-285750" algn="just">
              <a:buFont typeface="Arial" panose="020B0604020202020204" pitchFamily="34" charset="0"/>
              <a:buChar char="•"/>
            </a:pPr>
            <a:r>
              <a:rPr lang="it-IT" sz="1600" dirty="0">
                <a:solidFill>
                  <a:schemeClr val="accent5">
                    <a:lumMod val="75000"/>
                  </a:schemeClr>
                </a:solidFill>
              </a:rPr>
              <a:t>Per armonizzare i  sistemi nazionali e creare standard</a:t>
            </a:r>
            <a:r>
              <a:rPr lang="en-US" sz="1600" dirty="0">
                <a:solidFill>
                  <a:schemeClr val="accent5">
                    <a:lumMod val="75000"/>
                  </a:schemeClr>
                </a:solidFill>
              </a:rPr>
              <a:t>.</a:t>
            </a:r>
          </a:p>
          <a:p>
            <a:pPr algn="just"/>
            <a:endParaRPr lang="en-US" sz="1600" dirty="0">
              <a:solidFill>
                <a:schemeClr val="accent1">
                  <a:lumMod val="50000"/>
                </a:schemeClr>
              </a:solidFill>
            </a:endParaRPr>
          </a:p>
          <a:p>
            <a:pPr algn="just"/>
            <a:r>
              <a:rPr lang="es-ES" sz="1600" b="1" dirty="0">
                <a:solidFill>
                  <a:schemeClr val="accent5">
                    <a:lumMod val="75000"/>
                  </a:schemeClr>
                </a:solidFill>
              </a:rPr>
              <a:t>Come la usiamo?</a:t>
            </a:r>
          </a:p>
          <a:p>
            <a:pPr algn="just"/>
            <a:r>
              <a:rPr lang="es-ES" sz="1600" dirty="0">
                <a:solidFill>
                  <a:schemeClr val="accent5">
                    <a:lumMod val="75000"/>
                  </a:schemeClr>
                </a:solidFill>
              </a:rPr>
              <a:t>Strumento di azione per l’implementazione dei diritti </a:t>
            </a:r>
          </a:p>
          <a:p>
            <a:pPr algn="just"/>
            <a:r>
              <a:rPr lang="es-ES" sz="1600" dirty="0">
                <a:solidFill>
                  <a:schemeClr val="accent5">
                    <a:lumMod val="75000"/>
                  </a:schemeClr>
                </a:solidFill>
              </a:rPr>
              <a:t>e la loro tutela: </a:t>
            </a:r>
          </a:p>
          <a:p>
            <a:pPr algn="just"/>
            <a:endParaRPr lang="es-ES" sz="1600" dirty="0">
              <a:solidFill>
                <a:schemeClr val="accent5">
                  <a:lumMod val="75000"/>
                </a:schemeClr>
              </a:solidFill>
            </a:endParaRPr>
          </a:p>
          <a:p>
            <a:pPr marL="285750" indent="-285750" algn="just">
              <a:buFont typeface="Arial" panose="020B0604020202020204" pitchFamily="34" charset="0"/>
              <a:buChar char="•"/>
            </a:pPr>
            <a:r>
              <a:rPr lang="en-US" sz="1600" dirty="0" err="1">
                <a:solidFill>
                  <a:schemeClr val="accent5">
                    <a:lumMod val="75000"/>
                  </a:schemeClr>
                </a:solidFill>
              </a:rPr>
              <a:t>Strumento</a:t>
            </a:r>
            <a:r>
              <a:rPr lang="en-US" sz="1600" dirty="0">
                <a:solidFill>
                  <a:schemeClr val="accent5">
                    <a:lumMod val="75000"/>
                  </a:schemeClr>
                </a:solidFill>
              </a:rPr>
              <a:t> di </a:t>
            </a:r>
            <a:r>
              <a:rPr lang="en-US" sz="1600" b="1" dirty="0">
                <a:solidFill>
                  <a:schemeClr val="accent5">
                    <a:lumMod val="75000"/>
                  </a:schemeClr>
                </a:solidFill>
              </a:rPr>
              <a:t>empowerment</a:t>
            </a:r>
            <a:r>
              <a:rPr lang="en-US" sz="1600" dirty="0">
                <a:solidFill>
                  <a:schemeClr val="accent5">
                    <a:lumMod val="75000"/>
                  </a:schemeClr>
                </a:solidFill>
              </a:rPr>
              <a:t>  (</a:t>
            </a:r>
            <a:r>
              <a:rPr lang="en-US" sz="1600" dirty="0" err="1">
                <a:solidFill>
                  <a:schemeClr val="accent5">
                    <a:lumMod val="75000"/>
                  </a:schemeClr>
                </a:solidFill>
              </a:rPr>
              <a:t>conosci</a:t>
            </a:r>
            <a:r>
              <a:rPr lang="en-US" sz="1600" dirty="0">
                <a:solidFill>
                  <a:schemeClr val="accent5">
                    <a:lumMod val="75000"/>
                  </a:schemeClr>
                </a:solidFill>
              </a:rPr>
              <a:t> </a:t>
            </a:r>
            <a:r>
              <a:rPr lang="en-US" sz="1600" dirty="0" err="1">
                <a:solidFill>
                  <a:schemeClr val="accent5">
                    <a:lumMod val="75000"/>
                  </a:schemeClr>
                </a:solidFill>
              </a:rPr>
              <a:t>i</a:t>
            </a:r>
            <a:r>
              <a:rPr lang="en-US" sz="1600" dirty="0">
                <a:solidFill>
                  <a:schemeClr val="accent5">
                    <a:lumMod val="75000"/>
                  </a:schemeClr>
                </a:solidFill>
              </a:rPr>
              <a:t> </a:t>
            </a:r>
            <a:r>
              <a:rPr lang="en-US" sz="1600" dirty="0" err="1">
                <a:solidFill>
                  <a:schemeClr val="accent5">
                    <a:lumMod val="75000"/>
                  </a:schemeClr>
                </a:solidFill>
              </a:rPr>
              <a:t>tuoi</a:t>
            </a:r>
            <a:r>
              <a:rPr lang="en-US" sz="1600" dirty="0">
                <a:solidFill>
                  <a:schemeClr val="accent5">
                    <a:lumMod val="75000"/>
                  </a:schemeClr>
                </a:solidFill>
              </a:rPr>
              <a:t> </a:t>
            </a:r>
            <a:r>
              <a:rPr lang="en-US" sz="1600" dirty="0" err="1">
                <a:solidFill>
                  <a:schemeClr val="accent5">
                    <a:lumMod val="75000"/>
                  </a:schemeClr>
                </a:solidFill>
              </a:rPr>
              <a:t>diritti</a:t>
            </a:r>
            <a:r>
              <a:rPr lang="en-US" sz="1600" dirty="0">
                <a:solidFill>
                  <a:schemeClr val="accent5">
                    <a:lumMod val="75000"/>
                  </a:schemeClr>
                </a:solidFill>
              </a:rPr>
              <a:t>!)</a:t>
            </a:r>
          </a:p>
          <a:p>
            <a:pPr algn="just"/>
            <a:endParaRPr lang="en-US" sz="1600" dirty="0">
              <a:solidFill>
                <a:schemeClr val="accent5">
                  <a:lumMod val="75000"/>
                </a:schemeClr>
              </a:solidFill>
            </a:endParaRPr>
          </a:p>
          <a:p>
            <a:pPr marL="285750" indent="-285750" algn="just">
              <a:buFont typeface="Arial" panose="020B0604020202020204" pitchFamily="34" charset="0"/>
              <a:buChar char="•"/>
            </a:pPr>
            <a:r>
              <a:rPr lang="en-US" sz="1600" dirty="0" err="1">
                <a:solidFill>
                  <a:schemeClr val="accent5">
                    <a:lumMod val="75000"/>
                  </a:schemeClr>
                </a:solidFill>
              </a:rPr>
              <a:t>Strumento</a:t>
            </a:r>
            <a:r>
              <a:rPr lang="en-US" sz="1600" dirty="0">
                <a:solidFill>
                  <a:schemeClr val="accent5">
                    <a:lumMod val="75000"/>
                  </a:schemeClr>
                </a:solidFill>
              </a:rPr>
              <a:t> di </a:t>
            </a:r>
            <a:r>
              <a:rPr lang="en-US" sz="1600" b="1" dirty="0" err="1">
                <a:solidFill>
                  <a:schemeClr val="accent5">
                    <a:lumMod val="75000"/>
                  </a:schemeClr>
                </a:solidFill>
              </a:rPr>
              <a:t>valutazione</a:t>
            </a:r>
            <a:r>
              <a:rPr lang="en-US" sz="1600" dirty="0">
                <a:solidFill>
                  <a:schemeClr val="accent5">
                    <a:lumMod val="75000"/>
                  </a:schemeClr>
                </a:solidFill>
              </a:rPr>
              <a:t>/</a:t>
            </a:r>
            <a:r>
              <a:rPr lang="en-US" sz="1600" dirty="0" err="1">
                <a:solidFill>
                  <a:schemeClr val="accent5">
                    <a:lumMod val="75000"/>
                  </a:schemeClr>
                </a:solidFill>
              </a:rPr>
              <a:t>partecipazione</a:t>
            </a:r>
            <a:r>
              <a:rPr lang="en-US" sz="1600" dirty="0">
                <a:solidFill>
                  <a:schemeClr val="accent5">
                    <a:lumMod val="75000"/>
                  </a:schemeClr>
                </a:solidFill>
              </a:rPr>
              <a:t> (</a:t>
            </a:r>
            <a:r>
              <a:rPr lang="en-US" sz="1600" dirty="0" err="1">
                <a:solidFill>
                  <a:schemeClr val="accent5">
                    <a:lumMod val="75000"/>
                  </a:schemeClr>
                </a:solidFill>
              </a:rPr>
              <a:t>questi</a:t>
            </a:r>
            <a:r>
              <a:rPr lang="en-US" sz="1600" dirty="0">
                <a:solidFill>
                  <a:schemeClr val="accent5">
                    <a:lumMod val="75000"/>
                  </a:schemeClr>
                </a:solidFill>
              </a:rPr>
              <a:t> </a:t>
            </a:r>
            <a:r>
              <a:rPr lang="en-US" sz="1600" dirty="0" err="1">
                <a:solidFill>
                  <a:schemeClr val="accent5">
                    <a:lumMod val="75000"/>
                  </a:schemeClr>
                </a:solidFill>
              </a:rPr>
              <a:t>diritti</a:t>
            </a:r>
            <a:r>
              <a:rPr lang="en-US" sz="1600" dirty="0">
                <a:solidFill>
                  <a:schemeClr val="accent5">
                    <a:lumMod val="75000"/>
                  </a:schemeClr>
                </a:solidFill>
              </a:rPr>
              <a:t> </a:t>
            </a:r>
          </a:p>
          <a:p>
            <a:pPr algn="just"/>
            <a:r>
              <a:rPr lang="en-US" sz="1600" dirty="0" err="1">
                <a:solidFill>
                  <a:schemeClr val="accent5">
                    <a:lumMod val="75000"/>
                  </a:schemeClr>
                </a:solidFill>
              </a:rPr>
              <a:t>sono</a:t>
            </a:r>
            <a:r>
              <a:rPr lang="en-US" sz="1600" dirty="0">
                <a:solidFill>
                  <a:schemeClr val="accent5">
                    <a:lumMod val="75000"/>
                  </a:schemeClr>
                </a:solidFill>
              </a:rPr>
              <a:t> </a:t>
            </a:r>
            <a:r>
              <a:rPr lang="en-US" sz="1600" dirty="0" err="1">
                <a:solidFill>
                  <a:schemeClr val="accent5">
                    <a:lumMod val="75000"/>
                  </a:schemeClr>
                </a:solidFill>
              </a:rPr>
              <a:t>rispettati</a:t>
            </a:r>
            <a:r>
              <a:rPr lang="en-US" sz="1600" dirty="0">
                <a:solidFill>
                  <a:schemeClr val="accent5">
                    <a:lumMod val="75000"/>
                  </a:schemeClr>
                </a:solidFill>
              </a:rPr>
              <a:t> e in </a:t>
            </a:r>
            <a:r>
              <a:rPr lang="en-US" sz="1600" dirty="0" err="1">
                <a:solidFill>
                  <a:schemeClr val="accent5">
                    <a:lumMod val="75000"/>
                  </a:schemeClr>
                </a:solidFill>
              </a:rPr>
              <a:t>che</a:t>
            </a:r>
            <a:r>
              <a:rPr lang="en-US" sz="1600" dirty="0">
                <a:solidFill>
                  <a:schemeClr val="accent5">
                    <a:lumMod val="75000"/>
                  </a:schemeClr>
                </a:solidFill>
              </a:rPr>
              <a:t> </a:t>
            </a:r>
            <a:r>
              <a:rPr lang="en-US" sz="1600" dirty="0" err="1">
                <a:solidFill>
                  <a:schemeClr val="accent5">
                    <a:lumMod val="75000"/>
                  </a:schemeClr>
                </a:solidFill>
              </a:rPr>
              <a:t>modo</a:t>
            </a:r>
            <a:r>
              <a:rPr lang="en-US" sz="1600" dirty="0">
                <a:solidFill>
                  <a:schemeClr val="accent5">
                    <a:lumMod val="75000"/>
                  </a:schemeClr>
                </a:solidFill>
              </a:rPr>
              <a:t> </a:t>
            </a:r>
            <a:r>
              <a:rPr lang="en-US" sz="1600" dirty="0" err="1">
                <a:solidFill>
                  <a:schemeClr val="accent5">
                    <a:lumMod val="75000"/>
                  </a:schemeClr>
                </a:solidFill>
              </a:rPr>
              <a:t>nel</a:t>
            </a:r>
            <a:r>
              <a:rPr lang="en-US" sz="1600" dirty="0">
                <a:solidFill>
                  <a:schemeClr val="accent5">
                    <a:lumMod val="75000"/>
                  </a:schemeClr>
                </a:solidFill>
              </a:rPr>
              <a:t> </a:t>
            </a:r>
            <a:r>
              <a:rPr lang="en-US" sz="1600" dirty="0" err="1">
                <a:solidFill>
                  <a:schemeClr val="accent5">
                    <a:lumMod val="75000"/>
                  </a:schemeClr>
                </a:solidFill>
              </a:rPr>
              <a:t>mio</a:t>
            </a:r>
            <a:r>
              <a:rPr lang="en-US" sz="1600" dirty="0">
                <a:solidFill>
                  <a:schemeClr val="accent5">
                    <a:lumMod val="75000"/>
                  </a:schemeClr>
                </a:solidFill>
              </a:rPr>
              <a:t> </a:t>
            </a:r>
            <a:r>
              <a:rPr lang="en-US" sz="1600" dirty="0" err="1">
                <a:solidFill>
                  <a:schemeClr val="accent5">
                    <a:lumMod val="75000"/>
                  </a:schemeClr>
                </a:solidFill>
              </a:rPr>
              <a:t>ospedale</a:t>
            </a:r>
            <a:r>
              <a:rPr lang="en-US" sz="1600" dirty="0">
                <a:solidFill>
                  <a:schemeClr val="accent5">
                    <a:lumMod val="75000"/>
                  </a:schemeClr>
                </a:solidFill>
              </a:rPr>
              <a:t>/ </a:t>
            </a:r>
            <a:r>
              <a:rPr lang="en-US" sz="1600" dirty="0" err="1">
                <a:solidFill>
                  <a:schemeClr val="accent5">
                    <a:lumMod val="75000"/>
                  </a:schemeClr>
                </a:solidFill>
              </a:rPr>
              <a:t>paese</a:t>
            </a:r>
            <a:r>
              <a:rPr lang="en-US" sz="1600" dirty="0">
                <a:solidFill>
                  <a:schemeClr val="accent5">
                    <a:lumMod val="75000"/>
                  </a:schemeClr>
                </a:solidFill>
              </a:rPr>
              <a:t> etc..?)</a:t>
            </a:r>
          </a:p>
          <a:p>
            <a:pPr algn="just"/>
            <a:endParaRPr lang="en-US" sz="1600" dirty="0">
              <a:solidFill>
                <a:schemeClr val="accent5">
                  <a:lumMod val="75000"/>
                </a:schemeClr>
              </a:solidFill>
            </a:endParaRPr>
          </a:p>
          <a:p>
            <a:pPr marL="285750" indent="-285750" algn="just">
              <a:buFont typeface="Arial" panose="020B0604020202020204" pitchFamily="34" charset="0"/>
              <a:buChar char="•"/>
            </a:pPr>
            <a:r>
              <a:rPr lang="it-IT" altLang="it-IT" sz="1600" dirty="0">
                <a:solidFill>
                  <a:schemeClr val="accent5">
                    <a:lumMod val="75000"/>
                  </a:schemeClr>
                </a:solidFill>
              </a:rPr>
              <a:t>Strumento per </a:t>
            </a:r>
            <a:r>
              <a:rPr lang="it-IT" altLang="it-IT" sz="1600" b="1" dirty="0">
                <a:solidFill>
                  <a:schemeClr val="accent5">
                    <a:lumMod val="75000"/>
                  </a:schemeClr>
                </a:solidFill>
              </a:rPr>
              <a:t>legiferare</a:t>
            </a:r>
            <a:r>
              <a:rPr lang="it-IT" altLang="it-IT" sz="1600" dirty="0">
                <a:solidFill>
                  <a:schemeClr val="accent5">
                    <a:lumMod val="75000"/>
                  </a:schemeClr>
                </a:solidFill>
              </a:rPr>
              <a:t> (</a:t>
            </a:r>
            <a:r>
              <a:rPr lang="en-US" altLang="it-IT" sz="1600" dirty="0">
                <a:solidFill>
                  <a:schemeClr val="accent5">
                    <a:lumMod val="75000"/>
                  </a:schemeClr>
                </a:solidFill>
              </a:rPr>
              <a:t>base per </a:t>
            </a:r>
            <a:r>
              <a:rPr lang="en-US" altLang="it-IT" sz="1600" dirty="0" err="1">
                <a:solidFill>
                  <a:schemeClr val="accent5">
                    <a:lumMod val="75000"/>
                  </a:schemeClr>
                </a:solidFill>
              </a:rPr>
              <a:t>legislazione</a:t>
            </a:r>
            <a:r>
              <a:rPr lang="en-US" altLang="it-IT" sz="1600" dirty="0">
                <a:solidFill>
                  <a:schemeClr val="accent5">
                    <a:lumMod val="75000"/>
                  </a:schemeClr>
                </a:solidFill>
              </a:rPr>
              <a:t> locale,</a:t>
            </a:r>
          </a:p>
          <a:p>
            <a:pPr algn="just"/>
            <a:r>
              <a:rPr lang="en-US" altLang="it-IT" sz="1600" dirty="0" err="1">
                <a:solidFill>
                  <a:schemeClr val="accent5">
                    <a:lumMod val="75000"/>
                  </a:schemeClr>
                </a:solidFill>
              </a:rPr>
              <a:t>nazionale</a:t>
            </a:r>
            <a:r>
              <a:rPr lang="en-US" altLang="it-IT" sz="1600" dirty="0">
                <a:solidFill>
                  <a:schemeClr val="accent5">
                    <a:lumMod val="75000"/>
                  </a:schemeClr>
                </a:solidFill>
              </a:rPr>
              <a:t> o </a:t>
            </a:r>
            <a:r>
              <a:rPr lang="en-US" altLang="it-IT" sz="1600" dirty="0" err="1">
                <a:solidFill>
                  <a:schemeClr val="accent5">
                    <a:lumMod val="75000"/>
                  </a:schemeClr>
                </a:solidFill>
              </a:rPr>
              <a:t>Eu</a:t>
            </a:r>
            <a:r>
              <a:rPr lang="en-US" altLang="it-IT" sz="1600" dirty="0">
                <a:solidFill>
                  <a:schemeClr val="accent5">
                    <a:lumMod val="75000"/>
                  </a:schemeClr>
                </a:solidFill>
              </a:rPr>
              <a:t> sui </a:t>
            </a:r>
            <a:r>
              <a:rPr lang="en-US" altLang="it-IT" sz="1600" dirty="0" err="1">
                <a:solidFill>
                  <a:schemeClr val="accent5">
                    <a:lumMod val="75000"/>
                  </a:schemeClr>
                </a:solidFill>
              </a:rPr>
              <a:t>diritti</a:t>
            </a:r>
            <a:r>
              <a:rPr lang="en-US" altLang="it-IT" sz="1600" dirty="0">
                <a:solidFill>
                  <a:schemeClr val="accent5">
                    <a:lumMod val="75000"/>
                  </a:schemeClr>
                </a:solidFill>
              </a:rPr>
              <a:t> </a:t>
            </a:r>
            <a:r>
              <a:rPr lang="en-US" altLang="it-IT" sz="1600" dirty="0" err="1">
                <a:solidFill>
                  <a:schemeClr val="accent5">
                    <a:lumMod val="75000"/>
                  </a:schemeClr>
                </a:solidFill>
              </a:rPr>
              <a:t>dei</a:t>
            </a:r>
            <a:r>
              <a:rPr lang="en-US" altLang="it-IT" sz="1600" dirty="0">
                <a:solidFill>
                  <a:schemeClr val="accent5">
                    <a:lumMod val="75000"/>
                  </a:schemeClr>
                </a:solidFill>
              </a:rPr>
              <a:t> </a:t>
            </a:r>
            <a:r>
              <a:rPr lang="en-US" altLang="it-IT" sz="1600" dirty="0" err="1">
                <a:solidFill>
                  <a:schemeClr val="accent5">
                    <a:lumMod val="75000"/>
                  </a:schemeClr>
                </a:solidFill>
              </a:rPr>
              <a:t>pazienti</a:t>
            </a:r>
            <a:r>
              <a:rPr lang="en-US" altLang="it-IT" sz="1600" dirty="0">
                <a:solidFill>
                  <a:schemeClr val="accent5">
                    <a:lumMod val="75000"/>
                  </a:schemeClr>
                </a:solidFill>
              </a:rPr>
              <a:t> )</a:t>
            </a:r>
            <a:endParaRPr lang="it-IT" sz="1600" dirty="0">
              <a:solidFill>
                <a:schemeClr val="accent1">
                  <a:lumMod val="50000"/>
                </a:schemeClr>
              </a:solidFill>
            </a:endParaRPr>
          </a:p>
          <a:p>
            <a:pPr marL="285750" lvl="0" indent="-285750">
              <a:buFont typeface="Arial" panose="020B0604020202020204" pitchFamily="34" charset="0"/>
              <a:buChar char="•"/>
            </a:pPr>
            <a:endParaRPr lang="en-US" sz="1600" b="1" dirty="0">
              <a:solidFill>
                <a:schemeClr val="accent1">
                  <a:lumMod val="50000"/>
                </a:schemeClr>
              </a:solidFill>
            </a:endParaRPr>
          </a:p>
        </p:txBody>
      </p:sp>
      <p:pic>
        <p:nvPicPr>
          <p:cNvPr id="8" name="Picture 17" descr="leaflet_england_f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097286"/>
            <a:ext cx="3140026" cy="314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4"/>
          <p:cNvSpPr txBox="1">
            <a:spLocks/>
          </p:cNvSpPr>
          <p:nvPr/>
        </p:nvSpPr>
        <p:spPr>
          <a:xfrm>
            <a:off x="1557502" y="401565"/>
            <a:ext cx="5869379" cy="621909"/>
          </a:xfrm>
          <a:prstGeom prst="roundRect">
            <a:avLst/>
          </a:prstGeom>
          <a:solidFill>
            <a:srgbClr val="C00000"/>
          </a:solidFill>
          <a:ln w="1270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b="1" dirty="0">
                <a:solidFill>
                  <a:schemeClr val="bg1"/>
                </a:solidFill>
              </a:rPr>
              <a:t>La carta </a:t>
            </a:r>
            <a:r>
              <a:rPr lang="en-US" sz="2000" b="1" dirty="0" err="1">
                <a:solidFill>
                  <a:schemeClr val="bg1"/>
                </a:solidFill>
              </a:rPr>
              <a:t>Europea</a:t>
            </a:r>
            <a:r>
              <a:rPr lang="en-US" sz="2000" b="1" dirty="0">
                <a:solidFill>
                  <a:schemeClr val="bg1"/>
                </a:solidFill>
              </a:rPr>
              <a:t> </a:t>
            </a:r>
            <a:r>
              <a:rPr lang="en-US" sz="2000" b="1" dirty="0" err="1">
                <a:solidFill>
                  <a:schemeClr val="bg1"/>
                </a:solidFill>
              </a:rPr>
              <a:t>dei</a:t>
            </a:r>
            <a:r>
              <a:rPr lang="en-US" sz="2000" b="1" dirty="0">
                <a:solidFill>
                  <a:schemeClr val="bg1"/>
                </a:solidFill>
              </a:rPr>
              <a:t> </a:t>
            </a:r>
            <a:r>
              <a:rPr lang="en-US" sz="2000" b="1" dirty="0" err="1">
                <a:solidFill>
                  <a:schemeClr val="bg1"/>
                </a:solidFill>
              </a:rPr>
              <a:t>Diritti</a:t>
            </a:r>
            <a:r>
              <a:rPr lang="en-US" sz="2000" b="1" dirty="0">
                <a:solidFill>
                  <a:schemeClr val="bg1"/>
                </a:solidFill>
              </a:rPr>
              <a:t> del </a:t>
            </a:r>
            <a:r>
              <a:rPr lang="en-US" sz="2000" b="1" dirty="0" err="1">
                <a:solidFill>
                  <a:schemeClr val="bg1"/>
                </a:solidFill>
              </a:rPr>
              <a:t>Malato</a:t>
            </a:r>
            <a:endParaRPr lang="it-IT" sz="2000" b="1" dirty="0"/>
          </a:p>
        </p:txBody>
      </p:sp>
    </p:spTree>
    <p:extLst>
      <p:ext uri="{BB962C8B-B14F-4D97-AF65-F5344CB8AC3E}">
        <p14:creationId xmlns:p14="http://schemas.microsoft.com/office/powerpoint/2010/main" val="7035217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4922</TotalTime>
  <Words>1108</Words>
  <Application>Microsoft Office PowerPoint</Application>
  <PresentationFormat>Presentazione su schermo (4:3)</PresentationFormat>
  <Paragraphs>160</Paragraphs>
  <Slides>22</Slides>
  <Notes>3</Notes>
  <HiddenSlides>0</HiddenSlides>
  <MMClips>0</MMClips>
  <ScaleCrop>false</ScaleCrop>
  <HeadingPairs>
    <vt:vector size="4" baseType="variant">
      <vt:variant>
        <vt:lpstr>Tema</vt:lpstr>
      </vt:variant>
      <vt:variant>
        <vt:i4>1</vt:i4>
      </vt:variant>
      <vt:variant>
        <vt:lpstr>Titoli diapositive</vt:lpstr>
      </vt:variant>
      <vt:variant>
        <vt:i4>22</vt:i4>
      </vt:variant>
    </vt:vector>
  </HeadingPairs>
  <TitlesOfParts>
    <vt:vector size="23" baseType="lpstr">
      <vt:lpstr>Tema di Office</vt:lpstr>
      <vt:lpstr>“La carta Europea dei Diritti del Malato”  </vt:lpstr>
      <vt:lpstr>  CITTADINANZATTIVA/ACTIVE CITIZENSHIP NETWORK: una breve introduzione </vt:lpstr>
      <vt:lpstr>Cosa facciamo a livello nazionale</vt:lpstr>
      <vt:lpstr>Cosa facciamo a livello internazionale</vt:lpstr>
      <vt:lpstr>La tutela dei diritti dei pazienti e il suo strumento di base:</vt:lpstr>
      <vt:lpstr>Presentazione standard di PowerPoint</vt:lpstr>
      <vt:lpstr>Presentazione standard di PowerPoint</vt:lpstr>
      <vt:lpstr>European Charter of Patients’ rights (III)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Endorsement a livello UE</vt:lpstr>
      <vt:lpstr>Presentazione standard di PowerPoint</vt:lpstr>
      <vt:lpstr>Direttiva sulle cure transfrontaliere</vt:lpstr>
      <vt:lpstr>Presentazione standard di PowerPoint</vt:lpstr>
      <vt:lpstr>Giornata Europea dei Diritti del Malato</vt:lpstr>
      <vt:lpstr>Giornata Europea dei Diritti del Malato</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Sonia Belfiore</dc:creator>
  <cp:lastModifiedBy>Daniela Quaggia</cp:lastModifiedBy>
  <cp:revision>361</cp:revision>
  <cp:lastPrinted>2017-05-18T10:25:15Z</cp:lastPrinted>
  <dcterms:created xsi:type="dcterms:W3CDTF">2016-01-15T10:58:28Z</dcterms:created>
  <dcterms:modified xsi:type="dcterms:W3CDTF">2020-05-18T13:56:57Z</dcterms:modified>
</cp:coreProperties>
</file>