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89" r:id="rId5"/>
    <p:sldId id="265" r:id="rId6"/>
    <p:sldId id="285" r:id="rId7"/>
    <p:sldId id="288" r:id="rId8"/>
    <p:sldId id="290" r:id="rId9"/>
    <p:sldId id="291" r:id="rId10"/>
    <p:sldId id="292" r:id="rId11"/>
    <p:sldId id="269" r:id="rId12"/>
    <p:sldId id="297" r:id="rId13"/>
    <p:sldId id="298" r:id="rId14"/>
    <p:sldId id="299" r:id="rId15"/>
    <p:sldId id="294" r:id="rId16"/>
    <p:sldId id="295" r:id="rId17"/>
    <p:sldId id="296" r:id="rId18"/>
    <p:sldId id="266" r:id="rId19"/>
    <p:sldId id="286" r:id="rId20"/>
    <p:sldId id="287" r:id="rId21"/>
    <p:sldId id="293" r:id="rId22"/>
    <p:sldId id="270" r:id="rId23"/>
    <p:sldId id="271" r:id="rId24"/>
    <p:sldId id="309" r:id="rId25"/>
    <p:sldId id="273" r:id="rId26"/>
    <p:sldId id="276" r:id="rId27"/>
    <p:sldId id="312" r:id="rId28"/>
    <p:sldId id="310" r:id="rId29"/>
    <p:sldId id="306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D165-A552-402A-8D4F-F4812F2B7656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42311-DE3F-4AC4-BF6E-01F6E7D45D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2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Occhio al denominatore della mortalità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955D-96FA-4A85-BD15-A6AE91F0827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53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Sincopi + anosmia/disgeusia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955D-96FA-4A85-BD15-A6AE91F0827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26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4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2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8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4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92D6-B33D-4917-B8C0-A7BDB83A0708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5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9"/>
            <a:ext cx="12194257" cy="6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</a:t>
            </a:r>
            <a:r>
              <a:rPr lang="it-IT" dirty="0" err="1"/>
              <a:t>flu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712"/>
            <a:ext cx="6281873" cy="4801848"/>
          </a:xfrm>
        </p:spPr>
        <p:txBody>
          <a:bodyPr/>
          <a:lstStyle/>
          <a:p>
            <a:r>
              <a:rPr lang="it-IT" dirty="0"/>
              <a:t>Therapy:</a:t>
            </a:r>
          </a:p>
          <a:p>
            <a:pPr lvl="1"/>
            <a:r>
              <a:rPr lang="it-IT" dirty="0"/>
              <a:t>Support and </a:t>
            </a:r>
            <a:r>
              <a:rPr lang="it-IT" dirty="0" err="1"/>
              <a:t>symptoms</a:t>
            </a:r>
            <a:r>
              <a:rPr lang="it-IT" dirty="0"/>
              <a:t> therapy</a:t>
            </a:r>
          </a:p>
          <a:p>
            <a:pPr lvl="1"/>
            <a:r>
              <a:rPr lang="it-IT" dirty="0" err="1"/>
              <a:t>Neuraminidasis</a:t>
            </a:r>
            <a:r>
              <a:rPr lang="it-IT" dirty="0"/>
              <a:t> </a:t>
            </a:r>
            <a:r>
              <a:rPr lang="it-IT" dirty="0" err="1"/>
              <a:t>inhibitors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Oseltamivir</a:t>
            </a:r>
            <a:endParaRPr lang="it-IT" dirty="0"/>
          </a:p>
          <a:p>
            <a:pPr lvl="2"/>
            <a:r>
              <a:rPr lang="it-IT" dirty="0" err="1"/>
              <a:t>Zanamivir</a:t>
            </a:r>
            <a:endParaRPr lang="it-IT" dirty="0"/>
          </a:p>
          <a:p>
            <a:pPr lvl="2"/>
            <a:r>
              <a:rPr lang="it-IT" dirty="0" err="1"/>
              <a:t>Baloxavir</a:t>
            </a:r>
            <a:r>
              <a:rPr lang="it-IT" dirty="0"/>
              <a:t> </a:t>
            </a:r>
            <a:r>
              <a:rPr lang="it-IT" dirty="0" err="1"/>
              <a:t>marboxil</a:t>
            </a:r>
            <a:endParaRPr lang="it-IT" dirty="0"/>
          </a:p>
          <a:p>
            <a:r>
              <a:rPr lang="it-IT" dirty="0" err="1"/>
              <a:t>Prevention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Vaccines</a:t>
            </a:r>
            <a:endParaRPr lang="it-IT" dirty="0"/>
          </a:p>
          <a:p>
            <a:pPr lvl="1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FA231B-3FE8-4C61-BBF3-ED9BB535F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2" y="365125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RSV and </a:t>
            </a:r>
            <a:r>
              <a:rPr lang="it-IT" dirty="0" err="1"/>
              <a:t>paramyxoviridae</a:t>
            </a:r>
            <a:br>
              <a:rPr lang="it-IT" dirty="0"/>
            </a:br>
            <a:r>
              <a:rPr lang="it-IT" dirty="0" err="1"/>
              <a:t>syndromes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853"/>
            <a:ext cx="10515600" cy="3947110"/>
          </a:xfrm>
        </p:spPr>
        <p:txBody>
          <a:bodyPr/>
          <a:lstStyle/>
          <a:p>
            <a:r>
              <a:rPr lang="it-IT" dirty="0" err="1"/>
              <a:t>Onset</a:t>
            </a:r>
            <a:r>
              <a:rPr lang="it-IT" dirty="0"/>
              <a:t> and transmission:</a:t>
            </a:r>
          </a:p>
          <a:p>
            <a:pPr lvl="1"/>
            <a:r>
              <a:rPr lang="it-IT" dirty="0"/>
              <a:t>Time from </a:t>
            </a:r>
            <a:r>
              <a:rPr lang="it-IT" dirty="0" err="1"/>
              <a:t>exposure</a:t>
            </a:r>
            <a:r>
              <a:rPr lang="it-IT" dirty="0"/>
              <a:t> to </a:t>
            </a:r>
            <a:r>
              <a:rPr lang="it-IT" dirty="0" err="1"/>
              <a:t>symptoms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1-8 days </a:t>
            </a:r>
            <a:r>
              <a:rPr lang="it-IT" dirty="0" err="1"/>
              <a:t>depending</a:t>
            </a:r>
            <a:r>
              <a:rPr lang="it-IT" dirty="0"/>
              <a:t> on the </a:t>
            </a:r>
            <a:r>
              <a:rPr lang="it-IT" dirty="0" err="1"/>
              <a:t>pathogen</a:t>
            </a:r>
            <a:r>
              <a:rPr lang="it-IT" dirty="0"/>
              <a:t> </a:t>
            </a:r>
            <a:r>
              <a:rPr lang="it-IT" dirty="0" err="1"/>
              <a:t>involved</a:t>
            </a:r>
            <a:endParaRPr lang="it-IT" dirty="0"/>
          </a:p>
          <a:p>
            <a:pPr lvl="1"/>
            <a:r>
              <a:rPr lang="it-IT" dirty="0"/>
              <a:t>Transmission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direct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and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droplets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A70D86-4E2D-40BD-BC0D-50B319D2E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92" y="365125"/>
            <a:ext cx="3434855" cy="1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RSV and </a:t>
            </a:r>
            <a:r>
              <a:rPr lang="it-IT" dirty="0" err="1"/>
              <a:t>paramyxoviridae</a:t>
            </a:r>
            <a:br>
              <a:rPr lang="it-IT" dirty="0"/>
            </a:br>
            <a:r>
              <a:rPr lang="it-IT" dirty="0" err="1"/>
              <a:t>syndromes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9737" cy="3821196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Symptoms</a:t>
            </a:r>
            <a:r>
              <a:rPr lang="it-IT" dirty="0"/>
              <a:t> </a:t>
            </a:r>
            <a:r>
              <a:rPr lang="it-IT" dirty="0" err="1"/>
              <a:t>depend</a:t>
            </a:r>
            <a:r>
              <a:rPr lang="it-IT" dirty="0"/>
              <a:t> on the </a:t>
            </a:r>
            <a:r>
              <a:rPr lang="it-IT" dirty="0" err="1"/>
              <a:t>pathogen</a:t>
            </a:r>
            <a:r>
              <a:rPr lang="it-IT" dirty="0"/>
              <a:t> </a:t>
            </a:r>
            <a:r>
              <a:rPr lang="it-IT" dirty="0" err="1"/>
              <a:t>involved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Nasal</a:t>
            </a:r>
            <a:r>
              <a:rPr lang="it-IT" dirty="0"/>
              <a:t> </a:t>
            </a:r>
            <a:r>
              <a:rPr lang="it-IT" dirty="0" err="1"/>
              <a:t>drip</a:t>
            </a:r>
            <a:endParaRPr lang="it-IT" dirty="0"/>
          </a:p>
          <a:p>
            <a:pPr lvl="1"/>
            <a:r>
              <a:rPr lang="it-IT" dirty="0" err="1"/>
              <a:t>Cough</a:t>
            </a:r>
            <a:endParaRPr lang="it-IT" dirty="0"/>
          </a:p>
          <a:p>
            <a:pPr lvl="1"/>
            <a:r>
              <a:rPr lang="it-IT" dirty="0"/>
              <a:t>Sore </a:t>
            </a:r>
            <a:r>
              <a:rPr lang="it-IT" dirty="0" err="1"/>
              <a:t>throat</a:t>
            </a:r>
            <a:endParaRPr lang="it-IT" dirty="0"/>
          </a:p>
          <a:p>
            <a:pPr lvl="1"/>
            <a:r>
              <a:rPr lang="it-IT" dirty="0" err="1"/>
              <a:t>Headache</a:t>
            </a:r>
            <a:endParaRPr lang="it-IT" dirty="0"/>
          </a:p>
          <a:p>
            <a:pPr lvl="1"/>
            <a:r>
              <a:rPr lang="it-IT" dirty="0" err="1"/>
              <a:t>Mild</a:t>
            </a:r>
            <a:r>
              <a:rPr lang="it-IT" dirty="0"/>
              <a:t> </a:t>
            </a:r>
            <a:r>
              <a:rPr lang="it-IT" dirty="0" err="1"/>
              <a:t>fever</a:t>
            </a:r>
            <a:endParaRPr lang="it-IT" dirty="0"/>
          </a:p>
          <a:p>
            <a:r>
              <a:rPr lang="it-IT" dirty="0"/>
              <a:t>In </a:t>
            </a:r>
            <a:r>
              <a:rPr lang="it-IT" dirty="0" err="1"/>
              <a:t>children</a:t>
            </a:r>
            <a:r>
              <a:rPr lang="it-IT" dirty="0"/>
              <a:t> RSV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bronchiolitis</a:t>
            </a:r>
            <a:endParaRPr lang="it-IT" dirty="0"/>
          </a:p>
          <a:p>
            <a:r>
              <a:rPr lang="it-IT" dirty="0"/>
              <a:t>For </a:t>
            </a:r>
            <a:r>
              <a:rPr lang="it-IT" dirty="0" err="1"/>
              <a:t>immunocompromised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cause pneumonia and BPCO </a:t>
            </a:r>
            <a:r>
              <a:rPr lang="it-IT" dirty="0" err="1"/>
              <a:t>esacerbations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0765D3-996A-4D95-9958-CDAD9B96D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92" y="365125"/>
            <a:ext cx="3434855" cy="1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RSV and </a:t>
            </a:r>
            <a:r>
              <a:rPr lang="it-IT" dirty="0" err="1"/>
              <a:t>paramyxoviridae</a:t>
            </a:r>
            <a:br>
              <a:rPr lang="it-IT" dirty="0"/>
            </a:br>
            <a:r>
              <a:rPr lang="it-IT" dirty="0" err="1"/>
              <a:t>syndromes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84312"/>
          </a:xfrm>
        </p:spPr>
        <p:txBody>
          <a:bodyPr>
            <a:normAutofit/>
          </a:bodyPr>
          <a:lstStyle/>
          <a:p>
            <a:r>
              <a:rPr lang="it-IT" sz="3200" dirty="0"/>
              <a:t>Duration and </a:t>
            </a:r>
            <a:r>
              <a:rPr lang="it-IT" sz="3200" dirty="0" err="1"/>
              <a:t>prognosis</a:t>
            </a:r>
            <a:r>
              <a:rPr lang="it-IT" sz="3200" dirty="0"/>
              <a:t>:</a:t>
            </a:r>
          </a:p>
          <a:p>
            <a:pPr lvl="1"/>
            <a:r>
              <a:rPr lang="it-IT" sz="2800" dirty="0"/>
              <a:t>Duration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variable</a:t>
            </a:r>
            <a:endParaRPr lang="it-IT" sz="2800" dirty="0"/>
          </a:p>
          <a:p>
            <a:pPr lvl="1"/>
            <a:r>
              <a:rPr lang="it-IT" sz="2800" dirty="0" err="1"/>
              <a:t>Usually</a:t>
            </a:r>
            <a:r>
              <a:rPr lang="it-IT" sz="2800" dirty="0"/>
              <a:t> </a:t>
            </a:r>
            <a:r>
              <a:rPr lang="it-IT" sz="2800" dirty="0" err="1"/>
              <a:t>it’s</a:t>
            </a:r>
            <a:r>
              <a:rPr lang="it-IT" sz="2800" dirty="0"/>
              <a:t> self-</a:t>
            </a:r>
            <a:r>
              <a:rPr lang="it-IT" sz="2800" dirty="0" err="1"/>
              <a:t>limiting</a:t>
            </a:r>
            <a:r>
              <a:rPr lang="it-IT" sz="2800" dirty="0"/>
              <a:t> in 10 days</a:t>
            </a:r>
          </a:p>
          <a:p>
            <a:pPr lvl="1"/>
            <a:r>
              <a:rPr lang="en-US" sz="2800" dirty="0"/>
              <a:t>Death rate may raise in immunocompromised patients or with chronic diseases, reaching 2 to 18%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E97221-60DA-4587-A227-43C231AF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92" y="365125"/>
            <a:ext cx="3434855" cy="1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RSV and </a:t>
            </a:r>
            <a:r>
              <a:rPr lang="it-IT" dirty="0" err="1"/>
              <a:t>paramyxoviridae</a:t>
            </a:r>
            <a:br>
              <a:rPr lang="it-IT" dirty="0"/>
            </a:br>
            <a:r>
              <a:rPr lang="it-IT" dirty="0" err="1"/>
              <a:t>syndromes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033"/>
            <a:ext cx="7664116" cy="3523114"/>
          </a:xfrm>
        </p:spPr>
        <p:txBody>
          <a:bodyPr>
            <a:normAutofit/>
          </a:bodyPr>
          <a:lstStyle/>
          <a:p>
            <a:r>
              <a:rPr lang="it-IT" sz="3200" dirty="0"/>
              <a:t>Therapy:</a:t>
            </a:r>
          </a:p>
          <a:p>
            <a:pPr lvl="1"/>
            <a:r>
              <a:rPr lang="it-IT" sz="2800" dirty="0"/>
              <a:t>Support and </a:t>
            </a:r>
            <a:r>
              <a:rPr lang="it-IT" sz="2800" dirty="0" err="1"/>
              <a:t>symptomatic</a:t>
            </a:r>
            <a:r>
              <a:rPr lang="it-IT" sz="2800" dirty="0"/>
              <a:t> therapy</a:t>
            </a:r>
          </a:p>
          <a:p>
            <a:pPr lvl="1"/>
            <a:r>
              <a:rPr lang="it-IT" sz="2800" dirty="0" err="1"/>
              <a:t>Ribavirin</a:t>
            </a:r>
            <a:r>
              <a:rPr lang="it-IT" sz="2800" dirty="0"/>
              <a:t> vs RSV</a:t>
            </a:r>
          </a:p>
          <a:p>
            <a:pPr lvl="1"/>
            <a:r>
              <a:rPr lang="it-IT" sz="2800" dirty="0" err="1"/>
              <a:t>Reduction</a:t>
            </a:r>
            <a:r>
              <a:rPr lang="it-IT" sz="2800" dirty="0"/>
              <a:t> of </a:t>
            </a:r>
            <a:r>
              <a:rPr lang="it-IT" sz="2800" dirty="0" err="1"/>
              <a:t>immunosuppression</a:t>
            </a:r>
            <a:r>
              <a:rPr lang="it-IT" sz="2800" dirty="0"/>
              <a:t> (</a:t>
            </a:r>
            <a:r>
              <a:rPr lang="it-IT" sz="2800" dirty="0" err="1"/>
              <a:t>if</a:t>
            </a:r>
            <a:r>
              <a:rPr lang="it-IT" sz="2800" dirty="0"/>
              <a:t> </a:t>
            </a:r>
            <a:r>
              <a:rPr lang="it-IT" sz="2800" dirty="0" err="1"/>
              <a:t>available</a:t>
            </a:r>
            <a:r>
              <a:rPr lang="it-IT" sz="2800" dirty="0"/>
              <a:t>)</a:t>
            </a:r>
          </a:p>
          <a:p>
            <a:pPr lvl="1"/>
            <a:r>
              <a:rPr lang="it-IT" sz="2800" dirty="0"/>
              <a:t>Monitoring of </a:t>
            </a:r>
            <a:r>
              <a:rPr lang="it-IT" sz="2800" dirty="0" err="1"/>
              <a:t>superinfections</a:t>
            </a:r>
            <a:endParaRPr lang="it-IT" sz="2800" dirty="0"/>
          </a:p>
          <a:p>
            <a:pPr lvl="1"/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0CF84B-67B3-4337-AB1D-12B91659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92" y="365125"/>
            <a:ext cx="3434855" cy="1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</a:t>
            </a:r>
            <a:r>
              <a:rPr lang="it-IT" dirty="0" err="1"/>
              <a:t>cold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0831" cy="4351338"/>
          </a:xfrm>
        </p:spPr>
        <p:txBody>
          <a:bodyPr>
            <a:normAutofit/>
          </a:bodyPr>
          <a:lstStyle/>
          <a:p>
            <a:r>
              <a:rPr lang="it-IT" sz="3200" dirty="0"/>
              <a:t>Time from </a:t>
            </a:r>
            <a:r>
              <a:rPr lang="it-IT" sz="3200" dirty="0" err="1"/>
              <a:t>exposure</a:t>
            </a:r>
            <a:r>
              <a:rPr lang="it-IT" sz="3200" dirty="0"/>
              <a:t> and transmission:</a:t>
            </a:r>
          </a:p>
          <a:p>
            <a:pPr lvl="1"/>
            <a:r>
              <a:rPr lang="it-IT" sz="2800" dirty="0"/>
              <a:t>Time from </a:t>
            </a:r>
            <a:r>
              <a:rPr lang="it-IT" sz="2800" dirty="0" err="1"/>
              <a:t>exposure</a:t>
            </a:r>
            <a:r>
              <a:rPr lang="it-IT" sz="2800" dirty="0"/>
              <a:t> to </a:t>
            </a:r>
            <a:r>
              <a:rPr lang="it-IT" sz="2800" dirty="0" err="1"/>
              <a:t>symptoms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2-3 days</a:t>
            </a:r>
          </a:p>
          <a:p>
            <a:pPr lvl="1"/>
            <a:r>
              <a:rPr lang="it-IT" sz="2800" dirty="0"/>
              <a:t>Transmission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through</a:t>
            </a:r>
            <a:r>
              <a:rPr lang="it-IT" sz="2800" dirty="0"/>
              <a:t> </a:t>
            </a:r>
            <a:r>
              <a:rPr lang="it-IT" sz="2800" dirty="0" err="1"/>
              <a:t>contact</a:t>
            </a:r>
            <a:r>
              <a:rPr lang="it-IT" sz="2800" dirty="0"/>
              <a:t> and </a:t>
            </a:r>
            <a:r>
              <a:rPr lang="it-IT" sz="2800" dirty="0" err="1"/>
              <a:t>droplets</a:t>
            </a:r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824522-0FA9-4683-8FDB-34FA396C3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05" y="365125"/>
            <a:ext cx="4649784" cy="2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</a:t>
            </a:r>
            <a:r>
              <a:rPr lang="it-IT" dirty="0" err="1"/>
              <a:t>cold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3385" cy="4351338"/>
          </a:xfrm>
        </p:spPr>
        <p:txBody>
          <a:bodyPr/>
          <a:lstStyle/>
          <a:p>
            <a:r>
              <a:rPr lang="it-IT" dirty="0" err="1"/>
              <a:t>Symptoms</a:t>
            </a:r>
            <a:r>
              <a:rPr lang="it-IT" dirty="0"/>
              <a:t> are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commonly</a:t>
            </a:r>
            <a:r>
              <a:rPr lang="it-IT" dirty="0"/>
              <a:t> </a:t>
            </a:r>
            <a:r>
              <a:rPr lang="it-IT" dirty="0" err="1"/>
              <a:t>linked</a:t>
            </a:r>
            <a:r>
              <a:rPr lang="it-IT" dirty="0"/>
              <a:t> to an immune 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to the </a:t>
            </a:r>
            <a:r>
              <a:rPr lang="it-IT" dirty="0" err="1"/>
              <a:t>pathogen</a:t>
            </a:r>
            <a:r>
              <a:rPr lang="it-IT" dirty="0"/>
              <a:t> </a:t>
            </a:r>
            <a:r>
              <a:rPr lang="it-IT" dirty="0" err="1"/>
              <a:t>itself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Running </a:t>
            </a:r>
            <a:r>
              <a:rPr lang="it-IT" dirty="0" err="1"/>
              <a:t>nose</a:t>
            </a:r>
            <a:endParaRPr lang="it-IT" dirty="0"/>
          </a:p>
          <a:p>
            <a:pPr lvl="1"/>
            <a:r>
              <a:rPr lang="it-IT" dirty="0" err="1"/>
              <a:t>Nasal</a:t>
            </a:r>
            <a:r>
              <a:rPr lang="it-IT" dirty="0"/>
              <a:t> congestion</a:t>
            </a:r>
          </a:p>
          <a:p>
            <a:pPr lvl="1"/>
            <a:r>
              <a:rPr lang="it-IT" dirty="0"/>
              <a:t>Sore </a:t>
            </a:r>
            <a:r>
              <a:rPr lang="it-IT" dirty="0" err="1"/>
              <a:t>throat</a:t>
            </a:r>
            <a:endParaRPr lang="it-IT" dirty="0"/>
          </a:p>
          <a:p>
            <a:pPr lvl="1"/>
            <a:r>
              <a:rPr lang="it-IT" dirty="0" err="1"/>
              <a:t>Cough</a:t>
            </a:r>
            <a:endParaRPr lang="it-IT" dirty="0"/>
          </a:p>
          <a:p>
            <a:pPr lvl="1"/>
            <a:r>
              <a:rPr lang="it-IT" dirty="0" err="1"/>
              <a:t>Malaise</a:t>
            </a:r>
            <a:endParaRPr lang="it-IT" dirty="0"/>
          </a:p>
          <a:p>
            <a:pPr lvl="1"/>
            <a:r>
              <a:rPr lang="it-IT" dirty="0" err="1"/>
              <a:t>Headache</a:t>
            </a:r>
            <a:endParaRPr lang="it-IT" dirty="0"/>
          </a:p>
          <a:p>
            <a:pPr lvl="1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4B2CAB-A989-4AA8-8C6C-E50075EEF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05" y="365125"/>
            <a:ext cx="4649784" cy="2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</a:t>
            </a:r>
            <a:r>
              <a:rPr lang="it-IT" dirty="0" err="1"/>
              <a:t>cold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3895" cy="4351338"/>
          </a:xfrm>
        </p:spPr>
        <p:txBody>
          <a:bodyPr/>
          <a:lstStyle/>
          <a:p>
            <a:r>
              <a:rPr lang="it-IT" dirty="0"/>
              <a:t>Duration and </a:t>
            </a:r>
            <a:r>
              <a:rPr lang="it-IT" dirty="0" err="1"/>
              <a:t>prognosis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Prognosis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benign</a:t>
            </a:r>
            <a:endParaRPr lang="it-IT" dirty="0"/>
          </a:p>
          <a:p>
            <a:pPr lvl="1"/>
            <a:r>
              <a:rPr lang="it-IT" dirty="0" err="1"/>
              <a:t>Most</a:t>
            </a:r>
            <a:r>
              <a:rPr lang="it-IT" dirty="0"/>
              <a:t> common </a:t>
            </a:r>
            <a:r>
              <a:rPr lang="it-IT" dirty="0" err="1"/>
              <a:t>complications</a:t>
            </a:r>
            <a:r>
              <a:rPr lang="it-IT" dirty="0"/>
              <a:t> are </a:t>
            </a:r>
            <a:r>
              <a:rPr lang="it-IT" dirty="0" err="1"/>
              <a:t>bacterial</a:t>
            </a:r>
            <a:r>
              <a:rPr lang="it-IT" dirty="0"/>
              <a:t> </a:t>
            </a:r>
            <a:r>
              <a:rPr lang="it-IT" dirty="0" err="1"/>
              <a:t>superinfections</a:t>
            </a:r>
            <a:r>
              <a:rPr lang="it-IT" dirty="0"/>
              <a:t> </a:t>
            </a:r>
            <a:r>
              <a:rPr lang="it-IT" dirty="0" err="1"/>
              <a:t>causing</a:t>
            </a:r>
            <a:r>
              <a:rPr lang="it-IT" dirty="0"/>
              <a:t> </a:t>
            </a:r>
            <a:r>
              <a:rPr lang="it-IT" dirty="0" err="1"/>
              <a:t>otitis</a:t>
            </a:r>
            <a:r>
              <a:rPr lang="it-IT" dirty="0"/>
              <a:t> or </a:t>
            </a:r>
            <a:r>
              <a:rPr lang="it-IT" dirty="0" err="1"/>
              <a:t>sinusitis</a:t>
            </a:r>
            <a:endParaRPr lang="it-IT" dirty="0"/>
          </a:p>
          <a:p>
            <a:pPr lvl="1"/>
            <a:r>
              <a:rPr lang="it-IT" dirty="0"/>
              <a:t>Duration </a:t>
            </a:r>
            <a:r>
              <a:rPr lang="it-IT" dirty="0" err="1"/>
              <a:t>is</a:t>
            </a:r>
            <a:r>
              <a:rPr lang="it-IT" dirty="0"/>
              <a:t> 3-10 days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last </a:t>
            </a:r>
            <a:r>
              <a:rPr lang="it-IT" dirty="0" err="1"/>
              <a:t>longer</a:t>
            </a:r>
            <a:r>
              <a:rPr lang="it-IT" dirty="0"/>
              <a:t> in </a:t>
            </a:r>
            <a:r>
              <a:rPr lang="it-IT" dirty="0" err="1"/>
              <a:t>smokers</a:t>
            </a:r>
            <a:endParaRPr lang="it-IT" dirty="0"/>
          </a:p>
          <a:p>
            <a:pPr lvl="2"/>
            <a:r>
              <a:rPr lang="it-IT" dirty="0" err="1"/>
              <a:t>Cough</a:t>
            </a:r>
            <a:r>
              <a:rPr lang="it-IT" dirty="0"/>
              <a:t> can </a:t>
            </a:r>
            <a:r>
              <a:rPr lang="it-IT" dirty="0" err="1"/>
              <a:t>persist</a:t>
            </a:r>
            <a:r>
              <a:rPr lang="it-IT" dirty="0"/>
              <a:t> for weeks after </a:t>
            </a:r>
            <a:r>
              <a:rPr lang="it-IT" dirty="0" err="1"/>
              <a:t>resolution</a:t>
            </a:r>
            <a:r>
              <a:rPr lang="it-IT" dirty="0"/>
              <a:t>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symptoms</a:t>
            </a:r>
            <a:endParaRPr lang="it-IT" dirty="0"/>
          </a:p>
          <a:p>
            <a:pPr lvl="1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08AA5F-74CF-4E56-A55C-0AFFEA51E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05" y="365125"/>
            <a:ext cx="4649784" cy="2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0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2328"/>
            <a:ext cx="10515600" cy="4351338"/>
          </a:xfrm>
        </p:spPr>
        <p:txBody>
          <a:bodyPr/>
          <a:lstStyle/>
          <a:p>
            <a:r>
              <a:rPr lang="it-IT" dirty="0" err="1"/>
              <a:t>Onset</a:t>
            </a:r>
            <a:r>
              <a:rPr lang="it-IT" dirty="0"/>
              <a:t> and transmission:</a:t>
            </a:r>
          </a:p>
          <a:p>
            <a:pPr lvl="1"/>
            <a:r>
              <a:rPr lang="en-US" dirty="0"/>
              <a:t>The time from exposure to COVID-19 to the moment when symptoms begin is, on average, 5-6 days and can range from 1-14 days</a:t>
            </a:r>
          </a:p>
          <a:p>
            <a:pPr lvl="1"/>
            <a:r>
              <a:rPr lang="en-US" dirty="0"/>
              <a:t>Transmission in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droplets</a:t>
            </a:r>
            <a:r>
              <a:rPr lang="it-IT" dirty="0"/>
              <a:t> and by </a:t>
            </a:r>
            <a:r>
              <a:rPr lang="it-IT" dirty="0" err="1"/>
              <a:t>contact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15BC6B9-BD48-4858-A449-C1404322669C}"/>
              </a:ext>
            </a:extLst>
          </p:cNvPr>
          <p:cNvSpPr txBox="1">
            <a:spLocks/>
          </p:cNvSpPr>
          <p:nvPr/>
        </p:nvSpPr>
        <p:spPr>
          <a:xfrm>
            <a:off x="838200" y="358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Characteristics</a:t>
            </a:r>
            <a:r>
              <a:rPr lang="it-IT" dirty="0"/>
              <a:t> of COVID-19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AEAA48-F5D0-43B1-96D5-41C471D12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39" y="358368"/>
            <a:ext cx="3714750" cy="20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485"/>
            <a:ext cx="8631114" cy="4143972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/>
              <a:t>Symptoms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Fever: 88,7%</a:t>
            </a:r>
          </a:p>
          <a:p>
            <a:pPr lvl="1"/>
            <a:r>
              <a:rPr lang="it-IT" dirty="0" err="1"/>
              <a:t>Cough</a:t>
            </a:r>
            <a:r>
              <a:rPr lang="it-IT" dirty="0"/>
              <a:t> (dry): 67,8%</a:t>
            </a:r>
          </a:p>
          <a:p>
            <a:pPr lvl="1"/>
            <a:r>
              <a:rPr lang="it-IT" dirty="0" err="1"/>
              <a:t>Weakness</a:t>
            </a:r>
            <a:r>
              <a:rPr lang="it-IT" dirty="0"/>
              <a:t>: 38,1%</a:t>
            </a:r>
          </a:p>
          <a:p>
            <a:pPr lvl="1"/>
            <a:r>
              <a:rPr lang="it-IT" dirty="0" err="1"/>
              <a:t>Mucus</a:t>
            </a:r>
            <a:r>
              <a:rPr lang="it-IT" dirty="0"/>
              <a:t> </a:t>
            </a:r>
            <a:r>
              <a:rPr lang="it-IT" dirty="0" err="1"/>
              <a:t>expectoration</a:t>
            </a:r>
            <a:r>
              <a:rPr lang="it-IT" dirty="0"/>
              <a:t>: 33,7%</a:t>
            </a:r>
          </a:p>
          <a:p>
            <a:pPr lvl="1"/>
            <a:r>
              <a:rPr lang="it-IT" dirty="0" err="1"/>
              <a:t>Shortness</a:t>
            </a:r>
            <a:r>
              <a:rPr lang="it-IT" dirty="0"/>
              <a:t> of </a:t>
            </a:r>
            <a:r>
              <a:rPr lang="it-IT" dirty="0" err="1"/>
              <a:t>breath</a:t>
            </a:r>
            <a:r>
              <a:rPr lang="it-IT" dirty="0"/>
              <a:t>: 18,7%</a:t>
            </a:r>
          </a:p>
          <a:p>
            <a:pPr lvl="1"/>
            <a:r>
              <a:rPr lang="it-IT" dirty="0"/>
              <a:t>Muscle </a:t>
            </a:r>
            <a:r>
              <a:rPr lang="it-IT" dirty="0" err="1"/>
              <a:t>aches</a:t>
            </a:r>
            <a:r>
              <a:rPr lang="it-IT" dirty="0"/>
              <a:t>: 14,9%</a:t>
            </a:r>
          </a:p>
          <a:p>
            <a:pPr lvl="1"/>
            <a:r>
              <a:rPr lang="it-IT" dirty="0"/>
              <a:t>Sore </a:t>
            </a:r>
            <a:r>
              <a:rPr lang="it-IT" dirty="0" err="1"/>
              <a:t>throat</a:t>
            </a:r>
            <a:r>
              <a:rPr lang="it-IT" dirty="0"/>
              <a:t>: 13,9%</a:t>
            </a:r>
          </a:p>
          <a:p>
            <a:pPr lvl="1"/>
            <a:r>
              <a:rPr lang="it-IT" dirty="0" err="1"/>
              <a:t>Headache</a:t>
            </a:r>
            <a:r>
              <a:rPr lang="it-IT" dirty="0"/>
              <a:t>: 13,6%</a:t>
            </a:r>
          </a:p>
          <a:p>
            <a:pPr lvl="1"/>
            <a:r>
              <a:rPr lang="it-IT" dirty="0" err="1"/>
              <a:t>Shivering</a:t>
            </a:r>
            <a:r>
              <a:rPr lang="it-IT" dirty="0"/>
              <a:t>: 11,5%</a:t>
            </a:r>
          </a:p>
          <a:p>
            <a:pPr lvl="1"/>
            <a:r>
              <a:rPr lang="it-IT" dirty="0"/>
              <a:t>Nausea/</a:t>
            </a:r>
            <a:r>
              <a:rPr lang="it-IT" dirty="0" err="1"/>
              <a:t>vomit</a:t>
            </a:r>
            <a:r>
              <a:rPr lang="it-IT" dirty="0"/>
              <a:t>: 5%</a:t>
            </a:r>
          </a:p>
          <a:p>
            <a:pPr lvl="1"/>
            <a:r>
              <a:rPr lang="it-IT" dirty="0" err="1"/>
              <a:t>Nasal</a:t>
            </a:r>
            <a:r>
              <a:rPr lang="it-IT" dirty="0"/>
              <a:t> congestion: 4,8%</a:t>
            </a:r>
          </a:p>
          <a:p>
            <a:r>
              <a:rPr lang="it-IT" dirty="0" err="1"/>
              <a:t>Initially</a:t>
            </a:r>
            <a:r>
              <a:rPr lang="it-IT" dirty="0"/>
              <a:t> some </a:t>
            </a:r>
            <a:r>
              <a:rPr lang="it-IT" dirty="0" err="1"/>
              <a:t>symptoms</a:t>
            </a:r>
            <a:r>
              <a:rPr lang="it-IT" dirty="0"/>
              <a:t> (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typical</a:t>
            </a:r>
            <a:r>
              <a:rPr lang="it-IT" dirty="0"/>
              <a:t>) </a:t>
            </a:r>
            <a:r>
              <a:rPr lang="it-IT" dirty="0" err="1"/>
              <a:t>weren’t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: </a:t>
            </a:r>
            <a:r>
              <a:rPr lang="it-IT" dirty="0" err="1"/>
              <a:t>diarrhea</a:t>
            </a:r>
            <a:r>
              <a:rPr lang="it-IT" dirty="0"/>
              <a:t>, anosmia, </a:t>
            </a:r>
            <a:r>
              <a:rPr lang="it-IT" dirty="0" err="1"/>
              <a:t>dysgeusia</a:t>
            </a:r>
            <a:r>
              <a:rPr lang="it-IT" dirty="0"/>
              <a:t>, </a:t>
            </a:r>
            <a:r>
              <a:rPr lang="it-IT" dirty="0" err="1"/>
              <a:t>syncope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912F8F-84A3-4605-9B0C-DE586284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09" y="365125"/>
            <a:ext cx="3740068" cy="21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E1B42-0207-44B7-9830-1D78C1F21062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Prevention and management of seasonal infectious diseases and COVID-19 </a:t>
            </a:r>
            <a:endParaRPr lang="it-IT" sz="5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C183C3-678B-4689-A152-F46BBC677B04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Role of the doctors and the citizens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35" y="1427409"/>
            <a:ext cx="6281873" cy="400318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Duration and </a:t>
            </a:r>
            <a:r>
              <a:rPr lang="it-IT" dirty="0" err="1"/>
              <a:t>prognosis</a:t>
            </a:r>
            <a:endParaRPr lang="it-IT" dirty="0"/>
          </a:p>
          <a:p>
            <a:pPr lvl="1"/>
            <a:r>
              <a:rPr lang="it-IT" dirty="0" err="1"/>
              <a:t>Worsening</a:t>
            </a:r>
            <a:r>
              <a:rPr lang="it-IT" dirty="0"/>
              <a:t> of the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the 10</a:t>
            </a:r>
            <a:r>
              <a:rPr lang="it-IT" baseline="30000" dirty="0"/>
              <a:t>th</a:t>
            </a:r>
            <a:r>
              <a:rPr lang="it-IT" dirty="0"/>
              <a:t> day</a:t>
            </a:r>
          </a:p>
          <a:p>
            <a:pPr lvl="1"/>
            <a:r>
              <a:rPr lang="it-IT" dirty="0" err="1"/>
              <a:t>Around</a:t>
            </a:r>
            <a:r>
              <a:rPr lang="it-IT" dirty="0"/>
              <a:t> 90% the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mild</a:t>
            </a:r>
            <a:r>
              <a:rPr lang="it-IT" dirty="0"/>
              <a:t>, severe in </a:t>
            </a:r>
            <a:r>
              <a:rPr lang="it-IT" dirty="0" err="1"/>
              <a:t>around</a:t>
            </a:r>
            <a:r>
              <a:rPr lang="it-IT" dirty="0"/>
              <a:t> 8% and </a:t>
            </a:r>
            <a:r>
              <a:rPr lang="it-IT" dirty="0" err="1"/>
              <a:t>critical</a:t>
            </a:r>
            <a:r>
              <a:rPr lang="it-IT" dirty="0"/>
              <a:t> in 2% of the </a:t>
            </a:r>
            <a:r>
              <a:rPr lang="it-IT" dirty="0" err="1"/>
              <a:t>cases</a:t>
            </a:r>
            <a:endParaRPr lang="it-IT" dirty="0"/>
          </a:p>
          <a:p>
            <a:pPr lvl="1"/>
            <a:r>
              <a:rPr lang="it-IT" dirty="0"/>
              <a:t>Duration of the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span</a:t>
            </a:r>
            <a:r>
              <a:rPr lang="it-IT" dirty="0"/>
              <a:t> from 7-10 days for </a:t>
            </a:r>
            <a:r>
              <a:rPr lang="it-IT" dirty="0" err="1"/>
              <a:t>mild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and 3-6 weeks for severe </a:t>
            </a:r>
            <a:r>
              <a:rPr lang="it-IT" dirty="0" err="1"/>
              <a:t>diseases</a:t>
            </a:r>
            <a:endParaRPr lang="it-IT" dirty="0"/>
          </a:p>
          <a:p>
            <a:pPr lvl="1"/>
            <a:r>
              <a:rPr lang="en-US" dirty="0"/>
              <a:t>People aged 60 years and over, and those with underlying medical problems are at higher risk of developing a severe illness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EA50B06-48E7-4815-BE5B-1F30D1AA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46" y="2941874"/>
            <a:ext cx="5336054" cy="2286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3484B76-389E-44B6-92FE-736E620CC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09" y="365125"/>
            <a:ext cx="3740068" cy="21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409"/>
            <a:ext cx="6281873" cy="4003181"/>
          </a:xfrm>
        </p:spPr>
        <p:txBody>
          <a:bodyPr>
            <a:normAutofit/>
          </a:bodyPr>
          <a:lstStyle/>
          <a:p>
            <a:r>
              <a:rPr lang="it-IT" dirty="0"/>
              <a:t>Therapy:</a:t>
            </a:r>
          </a:p>
          <a:p>
            <a:pPr lvl="1"/>
            <a:r>
              <a:rPr lang="it-IT" dirty="0"/>
              <a:t>Support in </a:t>
            </a:r>
            <a:r>
              <a:rPr lang="it-IT" dirty="0" err="1"/>
              <a:t>mild</a:t>
            </a:r>
            <a:r>
              <a:rPr lang="it-IT" dirty="0"/>
              <a:t> </a:t>
            </a:r>
            <a:r>
              <a:rPr lang="it-IT" dirty="0" err="1"/>
              <a:t>diseases</a:t>
            </a:r>
            <a:endParaRPr lang="it-IT" dirty="0"/>
          </a:p>
          <a:p>
            <a:pPr lvl="1"/>
            <a:r>
              <a:rPr lang="it-IT" dirty="0"/>
              <a:t>Support therapy </a:t>
            </a:r>
            <a:r>
              <a:rPr lang="it-IT" dirty="0" err="1"/>
              <a:t>when</a:t>
            </a:r>
            <a:r>
              <a:rPr lang="it-IT" dirty="0"/>
              <a:t> in </a:t>
            </a:r>
            <a:r>
              <a:rPr lang="it-IT" dirty="0" err="1"/>
              <a:t>need</a:t>
            </a:r>
            <a:r>
              <a:rPr lang="it-IT" dirty="0"/>
              <a:t> of </a:t>
            </a:r>
            <a:r>
              <a:rPr lang="it-IT" dirty="0" err="1"/>
              <a:t>oxygen</a:t>
            </a:r>
            <a:r>
              <a:rPr lang="it-IT" dirty="0"/>
              <a:t> and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can’t</a:t>
            </a:r>
            <a:r>
              <a:rPr lang="it-IT" dirty="0"/>
              <a:t> </a:t>
            </a:r>
            <a:r>
              <a:rPr lang="it-IT" dirty="0" err="1"/>
              <a:t>move</a:t>
            </a:r>
            <a:r>
              <a:rPr lang="it-IT" dirty="0"/>
              <a:t> (</a:t>
            </a:r>
            <a:r>
              <a:rPr lang="it-IT" dirty="0" err="1"/>
              <a:t>heparin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Drugs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Remdesivir</a:t>
            </a:r>
            <a:endParaRPr lang="it-IT" dirty="0"/>
          </a:p>
          <a:p>
            <a:pPr lvl="2"/>
            <a:r>
              <a:rPr lang="it-IT" dirty="0" err="1"/>
              <a:t>Steroids</a:t>
            </a:r>
            <a:r>
              <a:rPr lang="it-IT" dirty="0"/>
              <a:t> (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and </a:t>
            </a:r>
            <a:r>
              <a:rPr lang="it-IT" dirty="0" err="1"/>
              <a:t>only</a:t>
            </a:r>
            <a:r>
              <a:rPr lang="it-IT" dirty="0"/>
              <a:t> after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3 days of severe </a:t>
            </a:r>
            <a:r>
              <a:rPr lang="it-IT" dirty="0" err="1"/>
              <a:t>disease</a:t>
            </a:r>
            <a:r>
              <a:rPr lang="it-IT" dirty="0"/>
              <a:t>)</a:t>
            </a:r>
          </a:p>
          <a:p>
            <a:pPr lvl="2"/>
            <a:r>
              <a:rPr lang="it-IT" dirty="0" err="1"/>
              <a:t>Antibiotics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bacterial</a:t>
            </a:r>
            <a:r>
              <a:rPr lang="it-IT" dirty="0"/>
              <a:t> </a:t>
            </a:r>
            <a:r>
              <a:rPr lang="it-IT" dirty="0" err="1"/>
              <a:t>infection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suspected</a:t>
            </a:r>
            <a:endParaRPr lang="it-IT" dirty="0"/>
          </a:p>
          <a:p>
            <a:pPr lvl="2"/>
            <a:r>
              <a:rPr lang="it-IT" dirty="0"/>
              <a:t>Others?</a:t>
            </a:r>
          </a:p>
          <a:p>
            <a:pPr lvl="2"/>
            <a:r>
              <a:rPr lang="it-IT" dirty="0" err="1"/>
              <a:t>Vaccines</a:t>
            </a:r>
            <a:r>
              <a:rPr lang="it-IT" dirty="0"/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34894DF-FF91-4122-92BB-1894AD8EA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260058"/>
            <a:ext cx="3843895" cy="18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6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Comparison</a:t>
            </a:r>
            <a:endParaRPr lang="it-IT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C825CEC6-D03C-4799-83A3-442CA633D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33472"/>
              </p:ext>
            </p:extLst>
          </p:nvPr>
        </p:nvGraphicFramePr>
        <p:xfrm>
          <a:off x="5398896" y="365125"/>
          <a:ext cx="6338748" cy="49009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584687">
                  <a:extLst>
                    <a:ext uri="{9D8B030D-6E8A-4147-A177-3AD203B41FA5}">
                      <a16:colId xmlns:a16="http://schemas.microsoft.com/office/drawing/2014/main" val="2610933573"/>
                    </a:ext>
                  </a:extLst>
                </a:gridCol>
                <a:gridCol w="1584687">
                  <a:extLst>
                    <a:ext uri="{9D8B030D-6E8A-4147-A177-3AD203B41FA5}">
                      <a16:colId xmlns:a16="http://schemas.microsoft.com/office/drawing/2014/main" val="3180825004"/>
                    </a:ext>
                  </a:extLst>
                </a:gridCol>
                <a:gridCol w="1584687">
                  <a:extLst>
                    <a:ext uri="{9D8B030D-6E8A-4147-A177-3AD203B41FA5}">
                      <a16:colId xmlns:a16="http://schemas.microsoft.com/office/drawing/2014/main" val="1551102837"/>
                    </a:ext>
                  </a:extLst>
                </a:gridCol>
                <a:gridCol w="1584687">
                  <a:extLst>
                    <a:ext uri="{9D8B030D-6E8A-4147-A177-3AD203B41FA5}">
                      <a16:colId xmlns:a16="http://schemas.microsoft.com/office/drawing/2014/main" val="912156442"/>
                    </a:ext>
                  </a:extLst>
                </a:gridCol>
              </a:tblGrid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Symptoms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COVID-19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Common </a:t>
                      </a:r>
                      <a:r>
                        <a:rPr lang="it-IT" sz="1600" dirty="0" err="1"/>
                        <a:t>cold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Flu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20852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Fever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46043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Weakness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614535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Cough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r>
                        <a:rPr lang="it-IT" sz="1600" dirty="0"/>
                        <a:t>, dry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r>
                        <a:rPr lang="it-IT" sz="1600" dirty="0"/>
                        <a:t>, </a:t>
                      </a:r>
                      <a:r>
                        <a:rPr lang="it-IT" sz="1600" dirty="0" err="1"/>
                        <a:t>mild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r>
                        <a:rPr lang="it-IT" sz="1600" dirty="0"/>
                        <a:t>, dry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628624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Sneezing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703684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Muscle </a:t>
                      </a:r>
                      <a:r>
                        <a:rPr lang="it-IT" sz="1600" dirty="0" err="1"/>
                        <a:t>aches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90318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Running </a:t>
                      </a:r>
                      <a:r>
                        <a:rPr lang="it-IT" sz="1600" dirty="0" err="1"/>
                        <a:t>nose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393439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Sore </a:t>
                      </a:r>
                      <a:r>
                        <a:rPr lang="it-IT" sz="1600" dirty="0" err="1"/>
                        <a:t>throat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0647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Diarrhea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r>
                        <a:rPr lang="it-IT" sz="1600" dirty="0"/>
                        <a:t>, in </a:t>
                      </a:r>
                      <a:r>
                        <a:rPr lang="it-IT" sz="1600" dirty="0" err="1"/>
                        <a:t>children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718029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Headache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46972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Breathlessness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544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1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Clinical</a:t>
            </a:r>
            <a:r>
              <a:rPr lang="it-IT" dirty="0"/>
              <a:t> case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3791824"/>
          </a:xfrm>
        </p:spPr>
        <p:txBody>
          <a:bodyPr>
            <a:normAutofit/>
          </a:bodyPr>
          <a:lstStyle/>
          <a:p>
            <a:r>
              <a:rPr lang="it-IT" dirty="0"/>
              <a:t>52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old</a:t>
            </a:r>
            <a:r>
              <a:rPr lang="it-IT" dirty="0"/>
              <a:t>, male, manager</a:t>
            </a:r>
          </a:p>
          <a:p>
            <a:r>
              <a:rPr lang="it-IT" dirty="0" err="1"/>
              <a:t>Wife</a:t>
            </a:r>
            <a:r>
              <a:rPr lang="it-IT" dirty="0"/>
              <a:t> (</a:t>
            </a:r>
            <a:r>
              <a:rPr lang="it-IT" dirty="0" err="1"/>
              <a:t>teacher</a:t>
            </a:r>
            <a:r>
              <a:rPr lang="it-IT" dirty="0"/>
              <a:t>) and 2 </a:t>
            </a:r>
            <a:r>
              <a:rPr lang="it-IT" dirty="0" err="1"/>
              <a:t>kids</a:t>
            </a:r>
            <a:r>
              <a:rPr lang="it-IT" dirty="0"/>
              <a:t> (5 and 3 </a:t>
            </a:r>
            <a:r>
              <a:rPr lang="it-IT" dirty="0" err="1"/>
              <a:t>years</a:t>
            </a:r>
            <a:r>
              <a:rPr lang="it-IT" dirty="0"/>
              <a:t> </a:t>
            </a:r>
            <a:r>
              <a:rPr lang="it-IT" dirty="0" err="1"/>
              <a:t>old</a:t>
            </a:r>
            <a:r>
              <a:rPr lang="it-IT" dirty="0"/>
              <a:t>)</a:t>
            </a:r>
          </a:p>
          <a:p>
            <a:r>
              <a:rPr lang="it-IT" dirty="0"/>
              <a:t>No </a:t>
            </a:r>
            <a:r>
              <a:rPr lang="it-IT" dirty="0" err="1"/>
              <a:t>contacts</a:t>
            </a:r>
            <a:r>
              <a:rPr lang="it-IT" dirty="0"/>
              <a:t> with people </a:t>
            </a:r>
            <a:r>
              <a:rPr lang="it-IT" dirty="0" err="1"/>
              <a:t>suffering</a:t>
            </a:r>
            <a:r>
              <a:rPr lang="it-IT" dirty="0"/>
              <a:t> from COVID-19</a:t>
            </a:r>
          </a:p>
          <a:p>
            <a:r>
              <a:rPr lang="it-IT" dirty="0"/>
              <a:t>Dry </a:t>
            </a:r>
            <a:r>
              <a:rPr lang="it-IT" dirty="0" err="1"/>
              <a:t>cough</a:t>
            </a:r>
            <a:r>
              <a:rPr lang="it-IT" dirty="0"/>
              <a:t> and </a:t>
            </a:r>
            <a:r>
              <a:rPr lang="it-IT" dirty="0" err="1"/>
              <a:t>mild</a:t>
            </a:r>
            <a:r>
              <a:rPr lang="it-IT" dirty="0"/>
              <a:t> </a:t>
            </a:r>
            <a:r>
              <a:rPr lang="it-IT" dirty="0" err="1"/>
              <a:t>fever</a:t>
            </a:r>
            <a:r>
              <a:rPr lang="it-IT" dirty="0"/>
              <a:t> from 3 days</a:t>
            </a:r>
          </a:p>
          <a:p>
            <a:r>
              <a:rPr lang="it-IT" dirty="0"/>
              <a:t>No </a:t>
            </a:r>
            <a:r>
              <a:rPr lang="it-IT" dirty="0" err="1"/>
              <a:t>shortness</a:t>
            </a:r>
            <a:r>
              <a:rPr lang="it-IT" dirty="0"/>
              <a:t> of </a:t>
            </a:r>
            <a:r>
              <a:rPr lang="it-IT" dirty="0" err="1"/>
              <a:t>breath</a:t>
            </a:r>
            <a:r>
              <a:rPr lang="it-IT" dirty="0"/>
              <a:t>, sore </a:t>
            </a:r>
            <a:r>
              <a:rPr lang="it-IT" dirty="0" err="1"/>
              <a:t>throat</a:t>
            </a:r>
            <a:r>
              <a:rPr lang="it-IT" dirty="0"/>
              <a:t>, </a:t>
            </a:r>
            <a:r>
              <a:rPr lang="it-IT" dirty="0" err="1"/>
              <a:t>nasal</a:t>
            </a:r>
            <a:r>
              <a:rPr lang="it-IT" dirty="0"/>
              <a:t> congestion, </a:t>
            </a:r>
            <a:r>
              <a:rPr lang="it-IT" dirty="0" err="1"/>
              <a:t>weakness</a:t>
            </a:r>
            <a:r>
              <a:rPr lang="it-IT" dirty="0"/>
              <a:t>, muscle </a:t>
            </a:r>
            <a:r>
              <a:rPr lang="it-IT" dirty="0" err="1"/>
              <a:t>aches</a:t>
            </a:r>
            <a:r>
              <a:rPr lang="it-IT" dirty="0"/>
              <a:t> or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symptom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20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Comparison</a:t>
            </a:r>
            <a:endParaRPr lang="it-IT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C825CEC6-D03C-4799-83A3-442CA633D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72235"/>
              </p:ext>
            </p:extLst>
          </p:nvPr>
        </p:nvGraphicFramePr>
        <p:xfrm>
          <a:off x="5398896" y="365125"/>
          <a:ext cx="6338748" cy="49009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584687">
                  <a:extLst>
                    <a:ext uri="{9D8B030D-6E8A-4147-A177-3AD203B41FA5}">
                      <a16:colId xmlns:a16="http://schemas.microsoft.com/office/drawing/2014/main" val="2610933573"/>
                    </a:ext>
                  </a:extLst>
                </a:gridCol>
                <a:gridCol w="1584687">
                  <a:extLst>
                    <a:ext uri="{9D8B030D-6E8A-4147-A177-3AD203B41FA5}">
                      <a16:colId xmlns:a16="http://schemas.microsoft.com/office/drawing/2014/main" val="3180825004"/>
                    </a:ext>
                  </a:extLst>
                </a:gridCol>
                <a:gridCol w="1584687">
                  <a:extLst>
                    <a:ext uri="{9D8B030D-6E8A-4147-A177-3AD203B41FA5}">
                      <a16:colId xmlns:a16="http://schemas.microsoft.com/office/drawing/2014/main" val="1551102837"/>
                    </a:ext>
                  </a:extLst>
                </a:gridCol>
                <a:gridCol w="1584687">
                  <a:extLst>
                    <a:ext uri="{9D8B030D-6E8A-4147-A177-3AD203B41FA5}">
                      <a16:colId xmlns:a16="http://schemas.microsoft.com/office/drawing/2014/main" val="912156442"/>
                    </a:ext>
                  </a:extLst>
                </a:gridCol>
              </a:tblGrid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Symptoms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COVID-19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Common </a:t>
                      </a:r>
                      <a:r>
                        <a:rPr lang="it-IT" sz="1600" dirty="0" err="1"/>
                        <a:t>cold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Flu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20852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Fever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146043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Weakness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614535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Cough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r>
                        <a:rPr lang="it-IT" sz="1600" dirty="0"/>
                        <a:t>, dry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r>
                        <a:rPr lang="it-IT" sz="1600" dirty="0"/>
                        <a:t>, </a:t>
                      </a:r>
                      <a:r>
                        <a:rPr lang="it-IT" sz="1600" dirty="0" err="1"/>
                        <a:t>mild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r>
                        <a:rPr lang="it-IT" sz="1600" dirty="0"/>
                        <a:t>, dry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628624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Sneezing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703684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Muscle </a:t>
                      </a:r>
                      <a:r>
                        <a:rPr lang="it-IT" sz="1600" dirty="0" err="1"/>
                        <a:t>aches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90318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Running </a:t>
                      </a:r>
                      <a:r>
                        <a:rPr lang="it-IT" sz="1600" dirty="0" err="1"/>
                        <a:t>nose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393439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/>
                        <a:t>Sore </a:t>
                      </a:r>
                      <a:r>
                        <a:rPr lang="it-IT" sz="1600" dirty="0" err="1"/>
                        <a:t>throat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0647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Diarrhea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r>
                        <a:rPr lang="it-IT" sz="1600" dirty="0"/>
                        <a:t>, in </a:t>
                      </a:r>
                      <a:r>
                        <a:rPr lang="it-IT" sz="1600" dirty="0" err="1"/>
                        <a:t>children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718029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Headache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Frequent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46972"/>
                  </a:ext>
                </a:extLst>
              </a:tr>
              <a:tr h="432182">
                <a:tc>
                  <a:txBody>
                    <a:bodyPr/>
                    <a:lstStyle/>
                    <a:p>
                      <a:r>
                        <a:rPr lang="it-IT" sz="1600" dirty="0" err="1"/>
                        <a:t>Breathlessness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shade val="6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Possible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544289"/>
                  </a:ext>
                </a:extLst>
              </a:tr>
            </a:tbl>
          </a:graphicData>
        </a:graphic>
      </p:graphicFrame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6C99637-C0B5-4173-AA19-0F1C8ED4AD09}"/>
              </a:ext>
            </a:extLst>
          </p:cNvPr>
          <p:cNvCxnSpPr/>
          <p:nvPr/>
        </p:nvCxnSpPr>
        <p:spPr>
          <a:xfrm>
            <a:off x="4311941" y="1031846"/>
            <a:ext cx="10150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2CC0D86-0857-47E1-B392-E7E24B91D5A7}"/>
              </a:ext>
            </a:extLst>
          </p:cNvPr>
          <p:cNvCxnSpPr/>
          <p:nvPr/>
        </p:nvCxnSpPr>
        <p:spPr>
          <a:xfrm>
            <a:off x="4311941" y="1888921"/>
            <a:ext cx="10150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4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What</a:t>
            </a:r>
            <a:r>
              <a:rPr lang="it-IT" dirty="0"/>
              <a:t> to do?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43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/>
              <a:t>The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contact</a:t>
            </a:r>
            <a:r>
              <a:rPr lang="it-IT" dirty="0"/>
              <a:t> the GP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symptoms</a:t>
            </a:r>
            <a:r>
              <a:rPr lang="it-IT" dirty="0"/>
              <a:t> start, so </a:t>
            </a:r>
            <a:r>
              <a:rPr lang="it-IT" dirty="0" err="1"/>
              <a:t>that</a:t>
            </a:r>
            <a:r>
              <a:rPr lang="it-IT" dirty="0"/>
              <a:t> the GP can do the following:</a:t>
            </a:r>
          </a:p>
          <a:p>
            <a:pPr lvl="1"/>
            <a:r>
              <a:rPr lang="it-IT" dirty="0"/>
              <a:t>Triage:</a:t>
            </a:r>
          </a:p>
          <a:p>
            <a:pPr lvl="2"/>
            <a:r>
              <a:rPr lang="it-IT" dirty="0" err="1"/>
              <a:t>Urgency</a:t>
            </a:r>
            <a:endParaRPr lang="it-IT" dirty="0"/>
          </a:p>
          <a:p>
            <a:pPr lvl="2"/>
            <a:r>
              <a:rPr lang="it-IT" dirty="0"/>
              <a:t>Social </a:t>
            </a:r>
            <a:r>
              <a:rPr lang="it-IT" dirty="0" err="1"/>
              <a:t>criteria</a:t>
            </a:r>
            <a:endParaRPr lang="it-IT" dirty="0"/>
          </a:p>
          <a:p>
            <a:pPr lvl="2"/>
            <a:r>
              <a:rPr lang="it-IT" dirty="0" err="1"/>
              <a:t>Instructions</a:t>
            </a:r>
            <a:r>
              <a:rPr lang="it-IT" dirty="0"/>
              <a:t> for </a:t>
            </a:r>
            <a:r>
              <a:rPr lang="it-IT" dirty="0" err="1"/>
              <a:t>isolation</a:t>
            </a:r>
            <a:endParaRPr lang="it-IT" dirty="0"/>
          </a:p>
          <a:p>
            <a:pPr lvl="1"/>
            <a:r>
              <a:rPr lang="it-IT" dirty="0" err="1"/>
              <a:t>Visit</a:t>
            </a:r>
            <a:r>
              <a:rPr lang="it-IT" dirty="0"/>
              <a:t> from remote:</a:t>
            </a:r>
          </a:p>
          <a:p>
            <a:pPr lvl="2"/>
            <a:r>
              <a:rPr lang="it-IT" dirty="0"/>
              <a:t>Skype/</a:t>
            </a:r>
            <a:r>
              <a:rPr lang="it-IT" dirty="0" err="1"/>
              <a:t>Facetime</a:t>
            </a:r>
            <a:endParaRPr lang="it-IT" dirty="0"/>
          </a:p>
          <a:p>
            <a:pPr lvl="2"/>
            <a:r>
              <a:rPr lang="it-IT" dirty="0" err="1"/>
              <a:t>Instruction</a:t>
            </a:r>
            <a:r>
              <a:rPr lang="it-IT" dirty="0"/>
              <a:t> to use common auto-</a:t>
            </a:r>
            <a:r>
              <a:rPr lang="it-IT" dirty="0" err="1"/>
              <a:t>measurment</a:t>
            </a:r>
            <a:r>
              <a:rPr lang="it-IT" dirty="0"/>
              <a:t> </a:t>
            </a:r>
            <a:r>
              <a:rPr lang="it-IT" dirty="0" err="1"/>
              <a:t>instruments</a:t>
            </a:r>
            <a:r>
              <a:rPr lang="it-IT" dirty="0"/>
              <a:t> (Blood pressure, </a:t>
            </a:r>
            <a:r>
              <a:rPr lang="it-IT" dirty="0" err="1"/>
              <a:t>oxymeter</a:t>
            </a:r>
            <a:r>
              <a:rPr lang="it-IT" dirty="0"/>
              <a:t>,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) and monitoring</a:t>
            </a:r>
          </a:p>
          <a:p>
            <a:pPr lvl="1"/>
            <a:r>
              <a:rPr lang="it-IT" dirty="0" err="1"/>
              <a:t>Offering</a:t>
            </a:r>
            <a:r>
              <a:rPr lang="it-IT" dirty="0"/>
              <a:t> </a:t>
            </a:r>
            <a:r>
              <a:rPr lang="it-IT" dirty="0" err="1"/>
              <a:t>instructions</a:t>
            </a:r>
            <a:r>
              <a:rPr lang="it-IT" dirty="0"/>
              <a:t> for follow up</a:t>
            </a:r>
          </a:p>
        </p:txBody>
      </p:sp>
    </p:spTree>
    <p:extLst>
      <p:ext uri="{BB962C8B-B14F-4D97-AF65-F5344CB8AC3E}">
        <p14:creationId xmlns:p14="http://schemas.microsoft.com/office/powerpoint/2010/main" val="1568881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do?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11"/>
            <a:ext cx="10515600" cy="392922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thing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avoid</a:t>
            </a:r>
            <a:r>
              <a:rPr lang="it-IT" dirty="0"/>
              <a:t> the </a:t>
            </a:r>
            <a:r>
              <a:rPr lang="it-IT" dirty="0" err="1"/>
              <a:t>spreading</a:t>
            </a:r>
            <a:r>
              <a:rPr lang="it-IT" dirty="0"/>
              <a:t> of the </a:t>
            </a:r>
            <a:r>
              <a:rPr lang="it-IT" dirty="0" err="1"/>
              <a:t>disease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Isolation</a:t>
            </a:r>
            <a:endParaRPr lang="it-IT" dirty="0"/>
          </a:p>
          <a:p>
            <a:pPr lvl="1"/>
            <a:r>
              <a:rPr lang="it-IT" dirty="0"/>
              <a:t>Rapid testing</a:t>
            </a:r>
          </a:p>
          <a:p>
            <a:pPr lvl="1"/>
            <a:r>
              <a:rPr lang="it-IT" dirty="0" err="1"/>
              <a:t>Contact</a:t>
            </a:r>
            <a:r>
              <a:rPr lang="it-IT" dirty="0"/>
              <a:t> </a:t>
            </a:r>
            <a:r>
              <a:rPr lang="it-IT" dirty="0" err="1"/>
              <a:t>tracing</a:t>
            </a:r>
            <a:endParaRPr lang="it-IT" dirty="0"/>
          </a:p>
          <a:p>
            <a:r>
              <a:rPr lang="it-IT" dirty="0" err="1"/>
              <a:t>Paracetamol</a:t>
            </a:r>
            <a:r>
              <a:rPr lang="it-IT" dirty="0"/>
              <a:t> can be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symptom</a:t>
            </a:r>
            <a:r>
              <a:rPr lang="it-IT" dirty="0"/>
              <a:t> </a:t>
            </a:r>
            <a:r>
              <a:rPr lang="it-IT" dirty="0" err="1"/>
              <a:t>reliever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drugs</a:t>
            </a:r>
            <a:r>
              <a:rPr lang="it-IT" dirty="0"/>
              <a:t> can be </a:t>
            </a:r>
            <a:r>
              <a:rPr lang="it-IT" dirty="0" err="1"/>
              <a:t>prescribed</a:t>
            </a:r>
            <a:r>
              <a:rPr lang="it-IT" dirty="0"/>
              <a:t> by the </a:t>
            </a:r>
            <a:r>
              <a:rPr lang="it-IT" dirty="0" err="1"/>
              <a:t>GPs</a:t>
            </a:r>
            <a:r>
              <a:rPr lang="it-IT" dirty="0"/>
              <a:t>; </a:t>
            </a:r>
            <a:r>
              <a:rPr lang="it-IT" dirty="0" err="1"/>
              <a:t>avoid</a:t>
            </a:r>
            <a:r>
              <a:rPr lang="it-IT" dirty="0"/>
              <a:t> self-</a:t>
            </a:r>
            <a:r>
              <a:rPr lang="it-IT" dirty="0" err="1"/>
              <a:t>administration</a:t>
            </a:r>
            <a:r>
              <a:rPr lang="it-IT" dirty="0"/>
              <a:t> of </a:t>
            </a:r>
            <a:r>
              <a:rPr lang="it-IT" dirty="0" err="1"/>
              <a:t>drugs</a:t>
            </a:r>
            <a:r>
              <a:rPr lang="it-IT" dirty="0"/>
              <a:t> (i.e. </a:t>
            </a:r>
            <a:r>
              <a:rPr lang="it-IT" dirty="0" err="1"/>
              <a:t>antibiotics</a:t>
            </a:r>
            <a:r>
              <a:rPr lang="it-IT" dirty="0"/>
              <a:t>)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shared</a:t>
            </a:r>
            <a:r>
              <a:rPr lang="it-IT" dirty="0"/>
              <a:t> with the GP</a:t>
            </a:r>
          </a:p>
          <a:p>
            <a:r>
              <a:rPr lang="it-IT" dirty="0" err="1"/>
              <a:t>Alert</a:t>
            </a:r>
            <a:r>
              <a:rPr lang="it-IT" dirty="0"/>
              <a:t> the GP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new </a:t>
            </a:r>
            <a:r>
              <a:rPr lang="it-IT" dirty="0" err="1"/>
              <a:t>symptoms</a:t>
            </a:r>
            <a:r>
              <a:rPr lang="it-IT" dirty="0"/>
              <a:t> or a </a:t>
            </a:r>
            <a:r>
              <a:rPr lang="it-IT" dirty="0" err="1"/>
              <a:t>worsening</a:t>
            </a:r>
            <a:r>
              <a:rPr lang="it-IT" dirty="0"/>
              <a:t> of the </a:t>
            </a:r>
            <a:r>
              <a:rPr lang="it-IT" dirty="0" err="1"/>
              <a:t>symptoms</a:t>
            </a:r>
            <a:endParaRPr lang="it-IT" dirty="0"/>
          </a:p>
          <a:p>
            <a:r>
              <a:rPr lang="it-IT" dirty="0" err="1"/>
              <a:t>Alert</a:t>
            </a:r>
            <a:r>
              <a:rPr lang="it-IT" dirty="0"/>
              <a:t> the GP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results</a:t>
            </a:r>
            <a:r>
              <a:rPr lang="it-IT" dirty="0"/>
              <a:t> of a test are ready</a:t>
            </a:r>
          </a:p>
        </p:txBody>
      </p:sp>
    </p:spTree>
    <p:extLst>
      <p:ext uri="{BB962C8B-B14F-4D97-AF65-F5344CB8AC3E}">
        <p14:creationId xmlns:p14="http://schemas.microsoft.com/office/powerpoint/2010/main" val="1352703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 do?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11"/>
            <a:ext cx="10515600" cy="4351338"/>
          </a:xfrm>
        </p:spPr>
        <p:txBody>
          <a:bodyPr>
            <a:normAutofit/>
          </a:bodyPr>
          <a:lstStyle/>
          <a:p>
            <a:r>
              <a:rPr lang="it-IT" dirty="0" err="1"/>
              <a:t>Isolation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Not </a:t>
            </a:r>
            <a:r>
              <a:rPr lang="it-IT" dirty="0" err="1"/>
              <a:t>going</a:t>
            </a:r>
            <a:r>
              <a:rPr lang="it-IT" dirty="0"/>
              <a:t> to public places</a:t>
            </a:r>
          </a:p>
          <a:p>
            <a:pPr lvl="1"/>
            <a:r>
              <a:rPr lang="it-IT" dirty="0" err="1"/>
              <a:t>Keep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1 mt </a:t>
            </a:r>
            <a:r>
              <a:rPr lang="it-IT" dirty="0" err="1"/>
              <a:t>distance</a:t>
            </a:r>
            <a:r>
              <a:rPr lang="it-IT" dirty="0"/>
              <a:t> from </a:t>
            </a:r>
            <a:r>
              <a:rPr lang="it-IT" dirty="0" err="1"/>
              <a:t>everyone</a:t>
            </a:r>
            <a:r>
              <a:rPr lang="it-IT" dirty="0"/>
              <a:t>, </a:t>
            </a:r>
            <a:r>
              <a:rPr lang="it-IT" dirty="0" err="1"/>
              <a:t>even</a:t>
            </a:r>
            <a:r>
              <a:rPr lang="it-IT" dirty="0"/>
              <a:t> family </a:t>
            </a:r>
            <a:r>
              <a:rPr lang="it-IT" dirty="0" err="1"/>
              <a:t>members</a:t>
            </a:r>
            <a:endParaRPr lang="it-IT" dirty="0"/>
          </a:p>
          <a:p>
            <a:pPr lvl="1"/>
            <a:r>
              <a:rPr lang="it-IT" dirty="0"/>
              <a:t>Stay in a room </a:t>
            </a:r>
            <a:r>
              <a:rPr lang="it-IT" dirty="0" err="1"/>
              <a:t>different</a:t>
            </a:r>
            <a:r>
              <a:rPr lang="it-IT" dirty="0"/>
              <a:t> from </a:t>
            </a:r>
            <a:r>
              <a:rPr lang="it-IT" dirty="0" err="1"/>
              <a:t>others</a:t>
            </a:r>
            <a:endParaRPr lang="it-IT" dirty="0"/>
          </a:p>
          <a:p>
            <a:pPr lvl="1"/>
            <a:r>
              <a:rPr lang="it-IT" dirty="0"/>
              <a:t>Use a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bathroom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in </a:t>
            </a:r>
            <a:r>
              <a:rPr lang="it-IT" dirty="0" err="1"/>
              <a:t>your</a:t>
            </a:r>
            <a:r>
              <a:rPr lang="it-IT" dirty="0"/>
              <a:t> family</a:t>
            </a:r>
          </a:p>
          <a:p>
            <a:pPr lvl="1"/>
            <a:r>
              <a:rPr lang="it-IT" dirty="0" err="1"/>
              <a:t>Wear</a:t>
            </a:r>
            <a:r>
              <a:rPr lang="it-IT" dirty="0"/>
              <a:t> a </a:t>
            </a:r>
            <a:r>
              <a:rPr lang="it-IT" dirty="0" err="1"/>
              <a:t>mask</a:t>
            </a:r>
            <a:r>
              <a:rPr lang="it-IT" dirty="0"/>
              <a:t> </a:t>
            </a:r>
            <a:r>
              <a:rPr lang="it-IT" dirty="0" err="1"/>
              <a:t>any</a:t>
            </a:r>
            <a:r>
              <a:rPr lang="it-IT" dirty="0"/>
              <a:t> time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contact</a:t>
            </a:r>
            <a:r>
              <a:rPr lang="it-IT" dirty="0"/>
              <a:t> </a:t>
            </a:r>
            <a:r>
              <a:rPr lang="it-IT" dirty="0" err="1"/>
              <a:t>others</a:t>
            </a:r>
            <a:r>
              <a:rPr lang="it-IT" dirty="0"/>
              <a:t> (for food or </a:t>
            </a:r>
            <a:r>
              <a:rPr lang="it-IT" dirty="0" err="1"/>
              <a:t>clinical</a:t>
            </a:r>
            <a:r>
              <a:rPr lang="it-IT" dirty="0"/>
              <a:t> checkup)</a:t>
            </a:r>
          </a:p>
          <a:p>
            <a:pPr lvl="1"/>
            <a:r>
              <a:rPr lang="it-IT" dirty="0" err="1"/>
              <a:t>Keep</a:t>
            </a:r>
            <a:r>
              <a:rPr lang="it-IT" dirty="0"/>
              <a:t> the house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ventilated</a:t>
            </a:r>
            <a:endParaRPr lang="it-IT" dirty="0"/>
          </a:p>
          <a:p>
            <a:pPr lvl="1"/>
            <a:r>
              <a:rPr lang="en-US" dirty="0"/>
              <a:t>Stay positive by keeping in touch with loved ones by phone or online, and by exercising at home.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796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What</a:t>
            </a:r>
            <a:r>
              <a:rPr lang="it-IT" dirty="0"/>
              <a:t> can </a:t>
            </a:r>
            <a:r>
              <a:rPr lang="it-IT" dirty="0" err="1"/>
              <a:t>we</a:t>
            </a:r>
            <a:r>
              <a:rPr lang="it-IT" dirty="0"/>
              <a:t> do </a:t>
            </a:r>
            <a:r>
              <a:rPr lang="it-IT" dirty="0" err="1"/>
              <a:t>as</a:t>
            </a:r>
            <a:r>
              <a:rPr lang="it-IT" dirty="0"/>
              <a:t> a community?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52127" cy="3660775"/>
          </a:xfrm>
        </p:spPr>
        <p:txBody>
          <a:bodyPr>
            <a:normAutofit fontScale="85000" lnSpcReduction="10000"/>
          </a:bodyPr>
          <a:lstStyle/>
          <a:p>
            <a:r>
              <a:rPr lang="it-IT" sz="3200" dirty="0"/>
              <a:t>Spread information </a:t>
            </a:r>
            <a:r>
              <a:rPr lang="it-IT" sz="3200" dirty="0" err="1"/>
              <a:t>about</a:t>
            </a:r>
            <a:r>
              <a:rPr lang="it-IT" sz="3200" dirty="0"/>
              <a:t> </a:t>
            </a:r>
            <a:r>
              <a:rPr lang="it-IT" sz="3200" dirty="0" err="1"/>
              <a:t>seasonal</a:t>
            </a:r>
            <a:r>
              <a:rPr lang="it-IT" sz="3200" dirty="0"/>
              <a:t> </a:t>
            </a:r>
            <a:r>
              <a:rPr lang="it-IT" sz="3200" dirty="0" err="1"/>
              <a:t>diseases</a:t>
            </a:r>
            <a:endParaRPr lang="it-IT" sz="3200" dirty="0"/>
          </a:p>
          <a:p>
            <a:r>
              <a:rPr lang="it-IT" sz="3200" dirty="0"/>
              <a:t>Spread </a:t>
            </a:r>
            <a:r>
              <a:rPr lang="it-IT" sz="3200" dirty="0" err="1"/>
              <a:t>correct</a:t>
            </a:r>
            <a:r>
              <a:rPr lang="it-IT" sz="3200" dirty="0"/>
              <a:t> information </a:t>
            </a:r>
            <a:r>
              <a:rPr lang="it-IT" sz="3200" dirty="0" err="1"/>
              <a:t>about</a:t>
            </a:r>
            <a:r>
              <a:rPr lang="it-IT" sz="3200" dirty="0"/>
              <a:t> COVID-19 and </a:t>
            </a:r>
            <a:r>
              <a:rPr lang="it-IT" sz="3200" dirty="0" err="1"/>
              <a:t>contrast</a:t>
            </a:r>
            <a:r>
              <a:rPr lang="it-IT" sz="3200" dirty="0"/>
              <a:t> </a:t>
            </a:r>
            <a:r>
              <a:rPr lang="it-IT" sz="3200" dirty="0" err="1"/>
              <a:t>fake</a:t>
            </a:r>
            <a:r>
              <a:rPr lang="it-IT" sz="3200" dirty="0"/>
              <a:t> news</a:t>
            </a:r>
          </a:p>
          <a:p>
            <a:r>
              <a:rPr lang="it-IT" sz="3200" dirty="0"/>
              <a:t>Be </a:t>
            </a:r>
            <a:r>
              <a:rPr lang="it-IT" sz="3200" dirty="0" err="1"/>
              <a:t>aware</a:t>
            </a:r>
            <a:r>
              <a:rPr lang="it-IT" sz="3200" dirty="0"/>
              <a:t> </a:t>
            </a:r>
            <a:r>
              <a:rPr lang="it-IT" sz="3200" dirty="0" err="1"/>
              <a:t>that</a:t>
            </a:r>
            <a:r>
              <a:rPr lang="it-IT" sz="3200" dirty="0"/>
              <a:t> the </a:t>
            </a:r>
            <a:r>
              <a:rPr lang="it-IT" sz="3200" dirty="0" err="1"/>
              <a:t>disease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just a part of the </a:t>
            </a:r>
            <a:r>
              <a:rPr lang="it-IT" sz="3200" dirty="0" err="1"/>
              <a:t>illness</a:t>
            </a:r>
            <a:r>
              <a:rPr lang="it-IT" sz="3200" dirty="0"/>
              <a:t>, so </a:t>
            </a:r>
            <a:r>
              <a:rPr lang="it-IT" sz="3200" dirty="0" err="1"/>
              <a:t>consider</a:t>
            </a:r>
            <a:r>
              <a:rPr lang="it-IT" sz="3200" dirty="0"/>
              <a:t> the </a:t>
            </a:r>
            <a:r>
              <a:rPr lang="it-IT" sz="3200" dirty="0" err="1"/>
              <a:t>need</a:t>
            </a:r>
            <a:r>
              <a:rPr lang="it-IT" sz="3200" dirty="0"/>
              <a:t> for social </a:t>
            </a:r>
            <a:r>
              <a:rPr lang="it-IT" sz="3200" dirty="0" err="1"/>
              <a:t>programs</a:t>
            </a:r>
            <a:r>
              <a:rPr lang="it-IT" sz="3200" dirty="0"/>
              <a:t> (people </a:t>
            </a:r>
            <a:r>
              <a:rPr lang="it-IT" sz="3200" dirty="0" err="1"/>
              <a:t>will</a:t>
            </a:r>
            <a:r>
              <a:rPr lang="it-IT" sz="3200" dirty="0"/>
              <a:t> be alone </a:t>
            </a:r>
            <a:r>
              <a:rPr lang="it-IT" sz="3200" dirty="0" err="1"/>
              <a:t>when</a:t>
            </a:r>
            <a:r>
              <a:rPr lang="it-IT" sz="3200" dirty="0"/>
              <a:t> on </a:t>
            </a:r>
            <a:r>
              <a:rPr lang="it-IT" sz="3200" dirty="0" err="1"/>
              <a:t>isolation</a:t>
            </a:r>
            <a:r>
              <a:rPr lang="it-IT" sz="3200" dirty="0"/>
              <a:t>)</a:t>
            </a:r>
          </a:p>
          <a:p>
            <a:r>
              <a:rPr lang="it-IT" sz="3200" dirty="0" err="1"/>
              <a:t>Participate</a:t>
            </a:r>
            <a:r>
              <a:rPr lang="it-IT" sz="3200" dirty="0"/>
              <a:t> in giving </a:t>
            </a:r>
            <a:r>
              <a:rPr lang="it-IT" sz="3200" dirty="0" err="1"/>
              <a:t>materials</a:t>
            </a:r>
            <a:r>
              <a:rPr lang="it-IT" sz="3200" dirty="0"/>
              <a:t> to people in </a:t>
            </a:r>
            <a:r>
              <a:rPr lang="it-IT" sz="3200" dirty="0" err="1"/>
              <a:t>need</a:t>
            </a:r>
            <a:r>
              <a:rPr lang="it-IT" sz="3200" dirty="0"/>
              <a:t> to face the </a:t>
            </a:r>
            <a:r>
              <a:rPr lang="it-IT" sz="3200" dirty="0" err="1"/>
              <a:t>disease</a:t>
            </a:r>
            <a:r>
              <a:rPr lang="it-IT" sz="3200" dirty="0"/>
              <a:t> (face </a:t>
            </a:r>
            <a:r>
              <a:rPr lang="it-IT" sz="3200" dirty="0" err="1"/>
              <a:t>masks</a:t>
            </a:r>
            <a:r>
              <a:rPr lang="it-IT" sz="3200" dirty="0"/>
              <a:t>, </a:t>
            </a:r>
            <a:r>
              <a:rPr lang="it-IT" sz="3200" dirty="0" err="1"/>
              <a:t>oxymeters</a:t>
            </a:r>
            <a:r>
              <a:rPr lang="it-IT" sz="3200" dirty="0"/>
              <a:t>…)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9F1029-5E9F-43D1-879A-5BACB9E1A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940" y="544258"/>
            <a:ext cx="3075437" cy="43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73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8130B9-A9F8-4B29-BA0B-0BBC92767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26" y="435660"/>
            <a:ext cx="4798347" cy="47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Seasonal</a:t>
            </a:r>
            <a:r>
              <a:rPr lang="it-IT" dirty="0"/>
              <a:t> </a:t>
            </a:r>
            <a:r>
              <a:rPr lang="it-IT" dirty="0" err="1"/>
              <a:t>diseases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122"/>
            <a:ext cx="10515600" cy="38872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err="1"/>
              <a:t>Seasonal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common </a:t>
            </a:r>
            <a:r>
              <a:rPr lang="it-IT" dirty="0" err="1"/>
              <a:t>symptoms</a:t>
            </a:r>
            <a:r>
              <a:rPr lang="it-IT" dirty="0"/>
              <a:t>:</a:t>
            </a:r>
          </a:p>
          <a:p>
            <a:r>
              <a:rPr lang="it-IT" dirty="0"/>
              <a:t>Fever</a:t>
            </a:r>
          </a:p>
          <a:p>
            <a:r>
              <a:rPr lang="it-IT" dirty="0"/>
              <a:t>Muscle </a:t>
            </a:r>
            <a:r>
              <a:rPr lang="it-IT" dirty="0" err="1"/>
              <a:t>aches</a:t>
            </a:r>
            <a:endParaRPr lang="it-IT" dirty="0"/>
          </a:p>
          <a:p>
            <a:r>
              <a:rPr lang="it-IT" dirty="0" err="1"/>
              <a:t>Shivering</a:t>
            </a:r>
            <a:endParaRPr lang="it-IT" dirty="0"/>
          </a:p>
          <a:p>
            <a:r>
              <a:rPr lang="it-IT" dirty="0" err="1"/>
              <a:t>Weakness</a:t>
            </a:r>
            <a:endParaRPr lang="it-IT" dirty="0"/>
          </a:p>
          <a:p>
            <a:r>
              <a:rPr lang="it-IT" dirty="0" err="1"/>
              <a:t>Sneezing</a:t>
            </a:r>
            <a:endParaRPr lang="it-IT" dirty="0"/>
          </a:p>
          <a:p>
            <a:r>
              <a:rPr lang="it-IT" dirty="0" err="1"/>
              <a:t>Cough</a:t>
            </a:r>
            <a:endParaRPr lang="it-IT" dirty="0"/>
          </a:p>
          <a:p>
            <a:r>
              <a:rPr lang="it-IT" dirty="0" err="1"/>
              <a:t>Nasal</a:t>
            </a:r>
            <a:r>
              <a:rPr lang="it-IT" dirty="0"/>
              <a:t> congestion</a:t>
            </a:r>
          </a:p>
          <a:p>
            <a:r>
              <a:rPr lang="it-IT" dirty="0"/>
              <a:t>Sore </a:t>
            </a:r>
            <a:r>
              <a:rPr lang="it-IT" dirty="0" err="1"/>
              <a:t>throat</a:t>
            </a:r>
            <a:endParaRPr lang="it-IT" dirty="0"/>
          </a:p>
          <a:p>
            <a:r>
              <a:rPr lang="it-IT" dirty="0" err="1"/>
              <a:t>Headache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B9AC48-F175-43C7-95D6-D1BF679AA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9" b="1088"/>
          <a:stretch/>
        </p:blipFill>
        <p:spPr>
          <a:xfrm>
            <a:off x="7558481" y="882302"/>
            <a:ext cx="4029781" cy="405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flu</a:t>
            </a:r>
            <a:r>
              <a:rPr lang="it-IT" dirty="0"/>
              <a:t>-like </a:t>
            </a:r>
            <a:r>
              <a:rPr lang="it-IT" dirty="0" err="1"/>
              <a:t>illness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5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An ILI (influenza-like </a:t>
            </a:r>
            <a:r>
              <a:rPr lang="it-IT" dirty="0" err="1"/>
              <a:t>illness</a:t>
            </a:r>
            <a:r>
              <a:rPr lang="it-IT" dirty="0"/>
              <a:t>)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definition</a:t>
            </a:r>
            <a:r>
              <a:rPr lang="it-IT" dirty="0"/>
              <a:t>:</a:t>
            </a:r>
          </a:p>
          <a:p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subject</a:t>
            </a:r>
            <a:r>
              <a:rPr lang="it-IT" dirty="0"/>
              <a:t> </a:t>
            </a:r>
            <a:r>
              <a:rPr lang="it-IT" dirty="0" err="1"/>
              <a:t>having</a:t>
            </a:r>
            <a:r>
              <a:rPr lang="it-IT" dirty="0"/>
              <a:t> an </a:t>
            </a:r>
            <a:r>
              <a:rPr lang="it-IT" dirty="0" err="1"/>
              <a:t>abrupt</a:t>
            </a:r>
            <a:r>
              <a:rPr lang="it-IT" dirty="0"/>
              <a:t> and </a:t>
            </a:r>
            <a:r>
              <a:rPr lang="it-IT" dirty="0" err="1"/>
              <a:t>quick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r>
              <a:rPr lang="it-IT" dirty="0"/>
              <a:t> with:</a:t>
            </a:r>
          </a:p>
          <a:p>
            <a:pPr lvl="1"/>
            <a:r>
              <a:rPr lang="it-IT" dirty="0"/>
              <a:t>At </a:t>
            </a:r>
            <a:r>
              <a:rPr lang="it-IT" dirty="0" err="1"/>
              <a:t>least</a:t>
            </a:r>
            <a:r>
              <a:rPr lang="it-IT" dirty="0"/>
              <a:t> one of the following general </a:t>
            </a:r>
            <a:r>
              <a:rPr lang="it-IT" dirty="0" err="1"/>
              <a:t>symptoms</a:t>
            </a:r>
            <a:r>
              <a:rPr lang="it-IT" dirty="0"/>
              <a:t>:</a:t>
            </a:r>
          </a:p>
          <a:p>
            <a:pPr lvl="2"/>
            <a:r>
              <a:rPr lang="it-IT" dirty="0"/>
              <a:t>Fever</a:t>
            </a:r>
          </a:p>
          <a:p>
            <a:pPr lvl="2"/>
            <a:r>
              <a:rPr lang="it-IT" dirty="0" err="1"/>
              <a:t>Malaise</a:t>
            </a:r>
            <a:r>
              <a:rPr lang="it-IT" dirty="0"/>
              <a:t>/</a:t>
            </a:r>
            <a:r>
              <a:rPr lang="it-IT" dirty="0" err="1"/>
              <a:t>weakness</a:t>
            </a:r>
            <a:endParaRPr lang="it-IT" dirty="0"/>
          </a:p>
          <a:p>
            <a:pPr lvl="2"/>
            <a:r>
              <a:rPr lang="it-IT" dirty="0" err="1"/>
              <a:t>Headache</a:t>
            </a:r>
            <a:endParaRPr lang="it-IT" dirty="0"/>
          </a:p>
          <a:p>
            <a:pPr lvl="2"/>
            <a:r>
              <a:rPr lang="it-IT" dirty="0"/>
              <a:t>Muscle </a:t>
            </a:r>
            <a:r>
              <a:rPr lang="it-IT" dirty="0" err="1"/>
              <a:t>aches</a:t>
            </a:r>
            <a:endParaRPr lang="it-IT" dirty="0"/>
          </a:p>
          <a:p>
            <a:pPr lvl="1"/>
            <a:r>
              <a:rPr lang="it-IT" dirty="0"/>
              <a:t>And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least</a:t>
            </a:r>
            <a:r>
              <a:rPr lang="it-IT" dirty="0"/>
              <a:t> one of the following </a:t>
            </a:r>
            <a:r>
              <a:rPr lang="it-IT" dirty="0" err="1"/>
              <a:t>respiratory</a:t>
            </a:r>
            <a:r>
              <a:rPr lang="it-IT" dirty="0"/>
              <a:t> </a:t>
            </a:r>
            <a:r>
              <a:rPr lang="it-IT" dirty="0" err="1"/>
              <a:t>symptoms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Cough</a:t>
            </a:r>
            <a:endParaRPr lang="it-IT" dirty="0"/>
          </a:p>
          <a:p>
            <a:pPr lvl="2"/>
            <a:r>
              <a:rPr lang="it-IT" dirty="0"/>
              <a:t>Sore </a:t>
            </a:r>
            <a:r>
              <a:rPr lang="it-IT" dirty="0" err="1"/>
              <a:t>throat</a:t>
            </a:r>
            <a:endParaRPr lang="it-IT" dirty="0"/>
          </a:p>
          <a:p>
            <a:pPr lvl="2"/>
            <a:r>
              <a:rPr lang="it-IT" dirty="0" err="1"/>
              <a:t>Shortness</a:t>
            </a:r>
            <a:r>
              <a:rPr lang="it-IT" dirty="0"/>
              <a:t> of </a:t>
            </a:r>
            <a:r>
              <a:rPr lang="it-IT" dirty="0" err="1"/>
              <a:t>breath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E2D79E-BF27-4A66-B213-3E30717F7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72" y="365124"/>
            <a:ext cx="2847981" cy="18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an ILI?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COVID-19 (SARS-CoV-2)</a:t>
            </a:r>
          </a:p>
          <a:p>
            <a:r>
              <a:rPr lang="it-IT" dirty="0" err="1"/>
              <a:t>Seasonal</a:t>
            </a:r>
            <a:r>
              <a:rPr lang="it-IT" dirty="0"/>
              <a:t> </a:t>
            </a:r>
            <a:r>
              <a:rPr lang="it-IT" dirty="0" err="1"/>
              <a:t>flu</a:t>
            </a:r>
            <a:endParaRPr lang="it-IT" dirty="0"/>
          </a:p>
          <a:p>
            <a:r>
              <a:rPr lang="it-IT" dirty="0"/>
              <a:t>Parainfluenza </a:t>
            </a:r>
            <a:r>
              <a:rPr lang="it-IT" dirty="0" err="1"/>
              <a:t>syndromes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Common </a:t>
            </a:r>
            <a:r>
              <a:rPr lang="it-IT" dirty="0" err="1"/>
              <a:t>cold</a:t>
            </a:r>
            <a:endParaRPr lang="it-IT" dirty="0"/>
          </a:p>
          <a:p>
            <a:pPr lvl="1"/>
            <a:r>
              <a:rPr lang="it-IT" dirty="0" err="1"/>
              <a:t>Diseases</a:t>
            </a:r>
            <a:r>
              <a:rPr lang="it-IT" dirty="0"/>
              <a:t> </a:t>
            </a:r>
            <a:r>
              <a:rPr lang="it-IT" dirty="0" err="1"/>
              <a:t>caused</a:t>
            </a:r>
            <a:r>
              <a:rPr lang="it-IT" dirty="0"/>
              <a:t> by </a:t>
            </a:r>
            <a:r>
              <a:rPr lang="it-IT" dirty="0" err="1"/>
              <a:t>paramyxoviridae</a:t>
            </a:r>
            <a:r>
              <a:rPr lang="it-IT" dirty="0"/>
              <a:t> and </a:t>
            </a:r>
            <a:r>
              <a:rPr lang="it-IT" dirty="0" err="1"/>
              <a:t>respiratory</a:t>
            </a:r>
            <a:r>
              <a:rPr lang="it-IT" dirty="0"/>
              <a:t> </a:t>
            </a:r>
            <a:r>
              <a:rPr lang="it-IT" dirty="0" err="1"/>
              <a:t>syncytial</a:t>
            </a:r>
            <a:r>
              <a:rPr lang="it-IT" dirty="0"/>
              <a:t> virus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A54D1DF-EE66-4100-9508-77B78C4D0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72" y="365124"/>
            <a:ext cx="2847981" cy="18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the </a:t>
            </a:r>
            <a:r>
              <a:rPr lang="it-IT" dirty="0" err="1"/>
              <a:t>diseases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Onset</a:t>
            </a:r>
            <a:r>
              <a:rPr lang="it-IT" dirty="0"/>
              <a:t> and transmission</a:t>
            </a:r>
          </a:p>
          <a:p>
            <a:r>
              <a:rPr lang="it-IT" dirty="0" err="1"/>
              <a:t>Symptoms</a:t>
            </a:r>
            <a:endParaRPr lang="it-IT" dirty="0"/>
          </a:p>
          <a:p>
            <a:r>
              <a:rPr lang="it-IT" dirty="0"/>
              <a:t>Duration of the </a:t>
            </a:r>
            <a:r>
              <a:rPr lang="it-IT" dirty="0" err="1"/>
              <a:t>disease</a:t>
            </a:r>
            <a:endParaRPr lang="it-IT" dirty="0"/>
          </a:p>
          <a:p>
            <a:r>
              <a:rPr lang="it-IT" dirty="0" err="1"/>
              <a:t>Prognosis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462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</a:t>
            </a:r>
            <a:r>
              <a:rPr lang="it-IT" dirty="0" err="1"/>
              <a:t>flu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0831" cy="4351338"/>
          </a:xfrm>
        </p:spPr>
        <p:txBody>
          <a:bodyPr/>
          <a:lstStyle/>
          <a:p>
            <a:r>
              <a:rPr lang="it-IT" dirty="0" err="1"/>
              <a:t>Onset</a:t>
            </a:r>
            <a:r>
              <a:rPr lang="it-IT" dirty="0"/>
              <a:t> and transmission:</a:t>
            </a:r>
          </a:p>
          <a:p>
            <a:pPr lvl="1"/>
            <a:r>
              <a:rPr lang="it-IT" dirty="0"/>
              <a:t>Time from </a:t>
            </a:r>
            <a:r>
              <a:rPr lang="it-IT" dirty="0" err="1"/>
              <a:t>exposure</a:t>
            </a:r>
            <a:r>
              <a:rPr lang="it-IT" dirty="0"/>
              <a:t> to </a:t>
            </a:r>
            <a:r>
              <a:rPr lang="it-IT" dirty="0" err="1"/>
              <a:t>symptoms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1-4 days, </a:t>
            </a:r>
            <a:r>
              <a:rPr lang="it-IT" dirty="0" err="1"/>
              <a:t>mean</a:t>
            </a:r>
            <a:r>
              <a:rPr lang="it-IT" dirty="0"/>
              <a:t> 2 days</a:t>
            </a:r>
          </a:p>
          <a:p>
            <a:pPr lvl="1"/>
            <a:r>
              <a:rPr lang="it-IT" dirty="0"/>
              <a:t>Transmission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droplets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there’s</a:t>
            </a:r>
            <a:r>
              <a:rPr lang="it-IT" dirty="0"/>
              <a:t> a chance of transmission by air;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frequent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transmission by </a:t>
            </a:r>
            <a:r>
              <a:rPr lang="it-IT" dirty="0" err="1"/>
              <a:t>contact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42E559-ABD0-46CA-9BFF-5FEBDFE90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2" y="365125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6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</a:t>
            </a:r>
            <a:r>
              <a:rPr lang="it-IT" dirty="0" err="1"/>
              <a:t>flu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9773"/>
          </a:xfrm>
        </p:spPr>
        <p:txBody>
          <a:bodyPr>
            <a:normAutofit lnSpcReduction="10000"/>
          </a:bodyPr>
          <a:lstStyle/>
          <a:p>
            <a:r>
              <a:rPr lang="it-IT" dirty="0" err="1"/>
              <a:t>Sudden</a:t>
            </a:r>
            <a:r>
              <a:rPr lang="it-IT" dirty="0"/>
              <a:t> </a:t>
            </a:r>
            <a:r>
              <a:rPr lang="it-IT" dirty="0" err="1"/>
              <a:t>onset</a:t>
            </a:r>
            <a:r>
              <a:rPr lang="it-IT" dirty="0"/>
              <a:t> with:</a:t>
            </a:r>
          </a:p>
          <a:p>
            <a:pPr lvl="1"/>
            <a:r>
              <a:rPr lang="it-IT" dirty="0"/>
              <a:t>Fever (range 37,8-40,0°C)</a:t>
            </a:r>
          </a:p>
          <a:p>
            <a:pPr lvl="1"/>
            <a:r>
              <a:rPr lang="it-IT" dirty="0" err="1"/>
              <a:t>Headache</a:t>
            </a:r>
            <a:endParaRPr lang="it-IT" dirty="0"/>
          </a:p>
          <a:p>
            <a:pPr lvl="1"/>
            <a:r>
              <a:rPr lang="it-IT" dirty="0"/>
              <a:t>Muscle </a:t>
            </a:r>
            <a:r>
              <a:rPr lang="it-IT" dirty="0" err="1"/>
              <a:t>pain</a:t>
            </a:r>
            <a:endParaRPr lang="it-IT" dirty="0"/>
          </a:p>
          <a:p>
            <a:pPr lvl="1"/>
            <a:r>
              <a:rPr lang="it-IT" dirty="0" err="1"/>
              <a:t>Malaise</a:t>
            </a:r>
            <a:endParaRPr lang="it-IT" dirty="0"/>
          </a:p>
          <a:p>
            <a:pPr lvl="1"/>
            <a:r>
              <a:rPr lang="it-IT" dirty="0"/>
              <a:t>Dry </a:t>
            </a:r>
            <a:r>
              <a:rPr lang="it-IT" dirty="0" err="1"/>
              <a:t>cough</a:t>
            </a:r>
            <a:endParaRPr lang="it-IT" dirty="0"/>
          </a:p>
          <a:p>
            <a:pPr lvl="1"/>
            <a:r>
              <a:rPr lang="it-IT" dirty="0"/>
              <a:t>Sore </a:t>
            </a:r>
            <a:r>
              <a:rPr lang="it-IT" dirty="0" err="1"/>
              <a:t>throat</a:t>
            </a:r>
            <a:endParaRPr lang="it-IT" dirty="0"/>
          </a:p>
          <a:p>
            <a:pPr lvl="1"/>
            <a:r>
              <a:rPr lang="it-IT" dirty="0" err="1"/>
              <a:t>Nasal</a:t>
            </a:r>
            <a:r>
              <a:rPr lang="it-IT" dirty="0"/>
              <a:t> dripping</a:t>
            </a:r>
          </a:p>
          <a:p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frequently</a:t>
            </a:r>
            <a:r>
              <a:rPr lang="it-IT" dirty="0"/>
              <a:t>, </a:t>
            </a:r>
            <a:r>
              <a:rPr lang="it-IT" dirty="0" err="1"/>
              <a:t>expecially</a:t>
            </a:r>
            <a:r>
              <a:rPr lang="it-IT" dirty="0"/>
              <a:t> in </a:t>
            </a:r>
            <a:r>
              <a:rPr lang="it-IT" dirty="0" err="1"/>
              <a:t>children</a:t>
            </a:r>
            <a:r>
              <a:rPr lang="it-IT" dirty="0"/>
              <a:t>, </a:t>
            </a:r>
            <a:r>
              <a:rPr lang="it-IT" dirty="0" err="1"/>
              <a:t>there’s</a:t>
            </a:r>
            <a:r>
              <a:rPr lang="it-IT" dirty="0"/>
              <a:t> nausea and </a:t>
            </a:r>
            <a:r>
              <a:rPr lang="it-IT" dirty="0" err="1"/>
              <a:t>diarrhea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48DC15-0708-408E-B37F-95F78534E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2" y="365125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4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6DE86-99D9-431A-9391-28F2FC2D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Characteristics</a:t>
            </a:r>
            <a:r>
              <a:rPr lang="it-IT" dirty="0"/>
              <a:t> of </a:t>
            </a:r>
            <a:r>
              <a:rPr lang="it-IT" dirty="0" err="1"/>
              <a:t>flu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38190-6B3D-4572-8533-1B8513B7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962"/>
            <a:ext cx="6281873" cy="4202884"/>
          </a:xfrm>
        </p:spPr>
        <p:txBody>
          <a:bodyPr>
            <a:normAutofit/>
          </a:bodyPr>
          <a:lstStyle/>
          <a:p>
            <a:r>
              <a:rPr lang="it-IT" dirty="0"/>
              <a:t>Duration and </a:t>
            </a:r>
            <a:r>
              <a:rPr lang="it-IT" dirty="0" err="1"/>
              <a:t>prognosis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Duration </a:t>
            </a:r>
            <a:r>
              <a:rPr lang="it-IT" dirty="0" err="1"/>
              <a:t>depends</a:t>
            </a:r>
            <a:r>
              <a:rPr lang="it-IT" dirty="0"/>
              <a:t> on the strain: </a:t>
            </a:r>
            <a:r>
              <a:rPr lang="it-IT" dirty="0" err="1"/>
              <a:t>usually</a:t>
            </a:r>
            <a:r>
              <a:rPr lang="it-IT" dirty="0"/>
              <a:t> </a:t>
            </a:r>
            <a:r>
              <a:rPr lang="it-IT" dirty="0" err="1"/>
              <a:t>uncomplicated</a:t>
            </a:r>
            <a:r>
              <a:rPr lang="it-IT" dirty="0"/>
              <a:t> </a:t>
            </a:r>
            <a:r>
              <a:rPr lang="it-IT" dirty="0" err="1"/>
              <a:t>flu</a:t>
            </a:r>
            <a:r>
              <a:rPr lang="it-IT" dirty="0"/>
              <a:t> </a:t>
            </a:r>
            <a:r>
              <a:rPr lang="it-IT" dirty="0" err="1"/>
              <a:t>lasts</a:t>
            </a:r>
            <a:r>
              <a:rPr lang="it-IT" dirty="0"/>
              <a:t> 2-5 days</a:t>
            </a:r>
          </a:p>
          <a:p>
            <a:pPr lvl="1"/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frequent</a:t>
            </a:r>
            <a:r>
              <a:rPr lang="it-IT" dirty="0"/>
              <a:t> </a:t>
            </a:r>
            <a:r>
              <a:rPr lang="it-IT" dirty="0" err="1"/>
              <a:t>complications</a:t>
            </a:r>
            <a:r>
              <a:rPr lang="it-IT" dirty="0"/>
              <a:t> are </a:t>
            </a:r>
            <a:r>
              <a:rPr lang="it-IT" dirty="0" err="1"/>
              <a:t>superinfections</a:t>
            </a:r>
            <a:r>
              <a:rPr lang="it-IT" dirty="0"/>
              <a:t> (</a:t>
            </a:r>
            <a:r>
              <a:rPr lang="it-IT" dirty="0" err="1"/>
              <a:t>bacterial</a:t>
            </a:r>
            <a:r>
              <a:rPr lang="it-IT" dirty="0"/>
              <a:t> </a:t>
            </a:r>
            <a:r>
              <a:rPr lang="it-IT" dirty="0" err="1"/>
              <a:t>otitis</a:t>
            </a:r>
            <a:r>
              <a:rPr lang="it-IT" dirty="0"/>
              <a:t>, </a:t>
            </a:r>
            <a:r>
              <a:rPr lang="it-IT" dirty="0" err="1"/>
              <a:t>pharyngitis</a:t>
            </a:r>
            <a:r>
              <a:rPr lang="it-IT" dirty="0"/>
              <a:t>, pneumonia),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viral</a:t>
            </a:r>
            <a:r>
              <a:rPr lang="it-IT" dirty="0"/>
              <a:t> pneumonia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occur</a:t>
            </a:r>
            <a:endParaRPr lang="it-IT" dirty="0"/>
          </a:p>
          <a:p>
            <a:pPr lvl="1"/>
            <a:r>
              <a:rPr lang="it-IT" dirty="0" err="1"/>
              <a:t>Mortality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around</a:t>
            </a:r>
            <a:r>
              <a:rPr lang="it-IT" dirty="0"/>
              <a:t> 1-1,5/100000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5ADC6B-1720-4F4A-A59C-5A73FFC0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70" y="467243"/>
            <a:ext cx="4765183" cy="18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9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1219</Words>
  <Application>Microsoft Office PowerPoint</Application>
  <PresentationFormat>Widescreen</PresentationFormat>
  <Paragraphs>273</Paragraphs>
  <Slides>29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Seasonal diseases</vt:lpstr>
      <vt:lpstr>What is a flu-like illness?</vt:lpstr>
      <vt:lpstr>Which diseases present as an ILI?</vt:lpstr>
      <vt:lpstr>Characteristics of the diseases</vt:lpstr>
      <vt:lpstr>Characteristics of flu</vt:lpstr>
      <vt:lpstr>Characteristics of flu</vt:lpstr>
      <vt:lpstr>Characteristics of flu</vt:lpstr>
      <vt:lpstr>Characteristics of flu</vt:lpstr>
      <vt:lpstr>RSV and paramyxoviridae syndromes</vt:lpstr>
      <vt:lpstr>RSV and paramyxoviridae syndromes</vt:lpstr>
      <vt:lpstr>RSV and paramyxoviridae syndromes</vt:lpstr>
      <vt:lpstr>RSV and paramyxoviridae syndromes</vt:lpstr>
      <vt:lpstr>Common cold</vt:lpstr>
      <vt:lpstr>Common cold</vt:lpstr>
      <vt:lpstr>Common cold</vt:lpstr>
      <vt:lpstr>Presentazione standard di PowerPoint</vt:lpstr>
      <vt:lpstr>Characteristics of COVID-19</vt:lpstr>
      <vt:lpstr>Characteristics of COVID-19</vt:lpstr>
      <vt:lpstr>Characteristics of COVID-19</vt:lpstr>
      <vt:lpstr>Comparison</vt:lpstr>
      <vt:lpstr>Clinical case</vt:lpstr>
      <vt:lpstr>Comparison</vt:lpstr>
      <vt:lpstr>What to do?</vt:lpstr>
      <vt:lpstr>What should the patient do?</vt:lpstr>
      <vt:lpstr>What should the patient do?</vt:lpstr>
      <vt:lpstr>What can we do as a community?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Daniela Quaggia</cp:lastModifiedBy>
  <cp:revision>28</cp:revision>
  <dcterms:created xsi:type="dcterms:W3CDTF">2020-10-23T08:46:20Z</dcterms:created>
  <dcterms:modified xsi:type="dcterms:W3CDTF">2020-12-14T15:21:03Z</dcterms:modified>
</cp:coreProperties>
</file>