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84" r:id="rId4"/>
    <p:sldId id="289" r:id="rId5"/>
    <p:sldId id="265" r:id="rId6"/>
    <p:sldId id="285" r:id="rId7"/>
    <p:sldId id="288" r:id="rId8"/>
    <p:sldId id="290" r:id="rId9"/>
    <p:sldId id="291" r:id="rId10"/>
    <p:sldId id="292" r:id="rId11"/>
    <p:sldId id="306"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1" d="100"/>
          <a:sy n="81" d="100"/>
        </p:scale>
        <p:origin x="108"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6D165-A552-402A-8D4F-F4812F2B7656}" type="datetimeFigureOut">
              <a:rPr lang="it-IT" smtClean="0"/>
              <a:t>27/01/2021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42311-DE3F-4AC4-BF6E-01F6E7D45D76}" type="slidenum">
              <a:rPr lang="it-IT" smtClean="0"/>
              <a:t>‹N›</a:t>
            </a:fld>
            <a:endParaRPr lang="it-IT"/>
          </a:p>
        </p:txBody>
      </p:sp>
    </p:spTree>
    <p:extLst>
      <p:ext uri="{BB962C8B-B14F-4D97-AF65-F5344CB8AC3E}">
        <p14:creationId xmlns:p14="http://schemas.microsoft.com/office/powerpoint/2010/main" val="136582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27/01/2021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4895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27/01/2021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75648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27/01/2021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21244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A0292D6-B33D-4917-B8C0-A7BDB83A0708}" type="datetimeFigureOut">
              <a:rPr lang="it-IT" smtClean="0"/>
              <a:t>27/01/2021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374212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A0292D6-B33D-4917-B8C0-A7BDB83A0708}" type="datetimeFigureOut">
              <a:rPr lang="it-IT" smtClean="0"/>
              <a:t>27/01/2021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91657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A0292D6-B33D-4917-B8C0-A7BDB83A0708}" type="datetimeFigureOut">
              <a:rPr lang="it-IT" smtClean="0"/>
              <a:t>27/01/2021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9679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A0292D6-B33D-4917-B8C0-A7BDB83A0708}" type="datetimeFigureOut">
              <a:rPr lang="it-IT" smtClean="0"/>
              <a:t>27/01/2021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40932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A0292D6-B33D-4917-B8C0-A7BDB83A0708}" type="datetimeFigureOut">
              <a:rPr lang="it-IT" smtClean="0"/>
              <a:t>27/01/2021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119953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A0292D6-B33D-4917-B8C0-A7BDB83A0708}" type="datetimeFigureOut">
              <a:rPr lang="it-IT" smtClean="0"/>
              <a:t>27/01/2021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2992446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27/01/2021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313902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A0292D6-B33D-4917-B8C0-A7BDB83A0708}" type="datetimeFigureOut">
              <a:rPr lang="it-IT" smtClean="0"/>
              <a:t>27/01/2021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029F27F-865E-4344-A930-5E3EAB0A85B6}" type="slidenum">
              <a:rPr lang="it-IT" smtClean="0"/>
              <a:t>‹N›</a:t>
            </a:fld>
            <a:endParaRPr lang="it-IT"/>
          </a:p>
        </p:txBody>
      </p:sp>
    </p:spTree>
    <p:extLst>
      <p:ext uri="{BB962C8B-B14F-4D97-AF65-F5344CB8AC3E}">
        <p14:creationId xmlns:p14="http://schemas.microsoft.com/office/powerpoint/2010/main" val="98839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292D6-B33D-4917-B8C0-A7BDB83A0708}" type="datetimeFigureOut">
              <a:rPr lang="it-IT" smtClean="0"/>
              <a:t>27/01/2021</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9F27F-865E-4344-A930-5E3EAB0A85B6}" type="slidenum">
              <a:rPr lang="it-IT" smtClean="0"/>
              <a:t>‹N›</a:t>
            </a:fld>
            <a:endParaRPr lang="it-IT"/>
          </a:p>
        </p:txBody>
      </p:sp>
    </p:spTree>
    <p:extLst>
      <p:ext uri="{BB962C8B-B14F-4D97-AF65-F5344CB8AC3E}">
        <p14:creationId xmlns:p14="http://schemas.microsoft.com/office/powerpoint/2010/main" val="2166562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269"/>
            <a:ext cx="12194257" cy="6856730"/>
          </a:xfrm>
          <a:prstGeom prst="rect">
            <a:avLst/>
          </a:prstGeom>
        </p:spPr>
      </p:pic>
    </p:spTree>
    <p:extLst>
      <p:ext uri="{BB962C8B-B14F-4D97-AF65-F5344CB8AC3E}">
        <p14:creationId xmlns:p14="http://schemas.microsoft.com/office/powerpoint/2010/main" val="2582481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6DE86-99D9-431A-9391-28F2FC2DD01C}"/>
              </a:ext>
            </a:extLst>
          </p:cNvPr>
          <p:cNvSpPr>
            <a:spLocks noGrp="1"/>
          </p:cNvSpPr>
          <p:nvPr>
            <p:ph type="title"/>
          </p:nvPr>
        </p:nvSpPr>
        <p:spPr/>
        <p:txBody>
          <a:bodyPr/>
          <a:lstStyle/>
          <a:p>
            <a:r>
              <a:rPr lang="it-IT" dirty="0" err="1" smtClean="0"/>
              <a:t>Conclusions</a:t>
            </a:r>
            <a:endParaRPr lang="it-IT" dirty="0"/>
          </a:p>
        </p:txBody>
      </p:sp>
      <p:sp>
        <p:nvSpPr>
          <p:cNvPr id="3" name="Segnaposto contenuto 2">
            <a:extLst>
              <a:ext uri="{FF2B5EF4-FFF2-40B4-BE49-F238E27FC236}">
                <a16:creationId xmlns:a16="http://schemas.microsoft.com/office/drawing/2014/main" id="{A3938190-6B3D-4572-8533-1B8513B7BA8F}"/>
              </a:ext>
            </a:extLst>
          </p:cNvPr>
          <p:cNvSpPr>
            <a:spLocks noGrp="1"/>
          </p:cNvSpPr>
          <p:nvPr>
            <p:ph idx="1"/>
          </p:nvPr>
        </p:nvSpPr>
        <p:spPr>
          <a:xfrm>
            <a:off x="838200" y="1636712"/>
            <a:ext cx="10134600" cy="4801848"/>
          </a:xfrm>
        </p:spPr>
        <p:txBody>
          <a:bodyPr/>
          <a:lstStyle/>
          <a:p>
            <a:pPr algn="just"/>
            <a:r>
              <a:rPr lang="en-US" altLang="it-IT" dirty="0"/>
              <a:t>Creation of formalized entities to enable effective peer to peer support and advocacy</a:t>
            </a:r>
          </a:p>
          <a:p>
            <a:pPr algn="just"/>
            <a:r>
              <a:rPr lang="en-US" altLang="it-IT" dirty="0"/>
              <a:t>Collaboration with both medical and psychosocial services to avoid excessive burden</a:t>
            </a:r>
          </a:p>
          <a:p>
            <a:pPr algn="just"/>
            <a:r>
              <a:rPr lang="en-US" altLang="it-IT" dirty="0"/>
              <a:t>Integration of patient representatives/advocates in all phases of research programs and the drafting of recommendations and guidelines </a:t>
            </a:r>
          </a:p>
          <a:p>
            <a:pPr lvl="1"/>
            <a:endParaRPr lang="it-IT" dirty="0"/>
          </a:p>
        </p:txBody>
      </p:sp>
    </p:spTree>
    <p:extLst>
      <p:ext uri="{BB962C8B-B14F-4D97-AF65-F5344CB8AC3E}">
        <p14:creationId xmlns:p14="http://schemas.microsoft.com/office/powerpoint/2010/main" val="314111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6DE86-99D9-431A-9391-28F2FC2DD01C}"/>
              </a:ext>
            </a:extLst>
          </p:cNvPr>
          <p:cNvSpPr>
            <a:spLocks noGrp="1"/>
          </p:cNvSpPr>
          <p:nvPr>
            <p:ph type="title"/>
          </p:nvPr>
        </p:nvSpPr>
        <p:spPr>
          <a:xfrm>
            <a:off x="921328" y="1873291"/>
            <a:ext cx="10515600" cy="1325563"/>
          </a:xfrm>
        </p:spPr>
        <p:txBody>
          <a:bodyPr>
            <a:normAutofit/>
          </a:bodyPr>
          <a:lstStyle/>
          <a:p>
            <a:r>
              <a:rPr lang="it-IT" dirty="0" err="1"/>
              <a:t>Thank</a:t>
            </a:r>
            <a:r>
              <a:rPr lang="it-IT" dirty="0"/>
              <a:t> </a:t>
            </a:r>
            <a:r>
              <a:rPr lang="it-IT" dirty="0" err="1" smtClean="0"/>
              <a:t>you</a:t>
            </a:r>
            <a:r>
              <a:rPr lang="it-IT" dirty="0" smtClean="0"/>
              <a:t> for </a:t>
            </a:r>
            <a:r>
              <a:rPr lang="it-IT" dirty="0" err="1" smtClean="0"/>
              <a:t>your</a:t>
            </a:r>
            <a:r>
              <a:rPr lang="it-IT" dirty="0" smtClean="0"/>
              <a:t> </a:t>
            </a:r>
            <a:r>
              <a:rPr lang="it-IT" dirty="0" err="1" smtClean="0"/>
              <a:t>attention</a:t>
            </a:r>
            <a:r>
              <a:rPr lang="it-IT" dirty="0" smtClean="0"/>
              <a:t> </a:t>
            </a:r>
            <a:br>
              <a:rPr lang="it-IT" dirty="0" smtClean="0"/>
            </a:br>
            <a:r>
              <a:rPr lang="it-IT" dirty="0" smtClean="0"/>
              <a:t>e.callus@echdo.eu</a:t>
            </a:r>
            <a:endParaRPr lang="it-IT" dirty="0"/>
          </a:p>
        </p:txBody>
      </p:sp>
    </p:spTree>
    <p:extLst>
      <p:ext uri="{BB962C8B-B14F-4D97-AF65-F5344CB8AC3E}">
        <p14:creationId xmlns:p14="http://schemas.microsoft.com/office/powerpoint/2010/main" val="1649269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E1B42-0207-44B7-9830-1D78C1F21062}"/>
              </a:ext>
            </a:extLst>
          </p:cNvPr>
          <p:cNvSpPr txBox="1">
            <a:spLocks/>
          </p:cNvSpPr>
          <p:nvPr/>
        </p:nvSpPr>
        <p:spPr>
          <a:xfrm>
            <a:off x="1524000" y="112236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solidFill>
                  <a:schemeClr val="accent1">
                    <a:lumMod val="50000"/>
                  </a:schemeClr>
                </a:solidFill>
                <a:latin typeface="Calibri Light" panose="020F0302020204030204" pitchFamily="34" charset="0"/>
                <a:cs typeface="Calibri Light" panose="020F0302020204030204" pitchFamily="34" charset="0"/>
              </a:rPr>
              <a:t>Patient advocacy and peer to peer support </a:t>
            </a:r>
          </a:p>
          <a:p>
            <a:pPr algn="ctr"/>
            <a:r>
              <a:rPr lang="en-US" sz="5400" dirty="0" smtClean="0">
                <a:solidFill>
                  <a:schemeClr val="accent1">
                    <a:lumMod val="50000"/>
                  </a:schemeClr>
                </a:solidFill>
                <a:latin typeface="Calibri Light" panose="020F0302020204030204" pitchFamily="34" charset="0"/>
                <a:cs typeface="Calibri Light" panose="020F0302020204030204" pitchFamily="34" charset="0"/>
              </a:rPr>
              <a:t>in congenital heart disease</a:t>
            </a:r>
            <a:endParaRPr lang="it-IT" sz="5400"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4" name="Titolo 1">
            <a:extLst>
              <a:ext uri="{FF2B5EF4-FFF2-40B4-BE49-F238E27FC236}">
                <a16:creationId xmlns:a16="http://schemas.microsoft.com/office/drawing/2014/main" id="{542E1B42-0207-44B7-9830-1D78C1F21062}"/>
              </a:ext>
            </a:extLst>
          </p:cNvPr>
          <p:cNvSpPr txBox="1">
            <a:spLocks/>
          </p:cNvSpPr>
          <p:nvPr/>
        </p:nvSpPr>
        <p:spPr>
          <a:xfrm>
            <a:off x="144483" y="4471864"/>
            <a:ext cx="10867901" cy="8482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1200" dirty="0">
                <a:solidFill>
                  <a:schemeClr val="accent1">
                    <a:lumMod val="50000"/>
                  </a:schemeClr>
                </a:solidFill>
                <a:latin typeface="Calibri Light" panose="020F0302020204030204" pitchFamily="34" charset="0"/>
                <a:cs typeface="Calibri Light" panose="020F0302020204030204" pitchFamily="34" charset="0"/>
              </a:rPr>
              <a:t>Dr. Edward </a:t>
            </a:r>
            <a:r>
              <a:rPr lang="en-US" sz="1200" dirty="0" smtClean="0">
                <a:solidFill>
                  <a:schemeClr val="accent1">
                    <a:lumMod val="50000"/>
                  </a:schemeClr>
                </a:solidFill>
                <a:latin typeface="Calibri Light" panose="020F0302020204030204" pitchFamily="34" charset="0"/>
                <a:cs typeface="Calibri Light" panose="020F0302020204030204" pitchFamily="34" charset="0"/>
              </a:rPr>
              <a:t>Callus </a:t>
            </a:r>
          </a:p>
          <a:p>
            <a:pPr algn="just"/>
            <a:r>
              <a:rPr lang="en-US" sz="1200" dirty="0" smtClean="0">
                <a:solidFill>
                  <a:schemeClr val="accent1">
                    <a:lumMod val="50000"/>
                  </a:schemeClr>
                </a:solidFill>
                <a:latin typeface="Calibri Light" panose="020F0302020204030204" pitchFamily="34" charset="0"/>
                <a:cs typeface="Calibri Light" panose="020F0302020204030204" pitchFamily="34" charset="0"/>
              </a:rPr>
              <a:t>President </a:t>
            </a:r>
            <a:r>
              <a:rPr lang="en-US" sz="1200" dirty="0">
                <a:solidFill>
                  <a:schemeClr val="accent1">
                    <a:lumMod val="50000"/>
                  </a:schemeClr>
                </a:solidFill>
                <a:latin typeface="Calibri Light" panose="020F0302020204030204" pitchFamily="34" charset="0"/>
                <a:cs typeface="Calibri Light" panose="020F0302020204030204" pitchFamily="34" charset="0"/>
              </a:rPr>
              <a:t>of the ECHDO European Congenital Heart Disease </a:t>
            </a:r>
            <a:r>
              <a:rPr lang="en-US" sz="1200" dirty="0" err="1">
                <a:solidFill>
                  <a:schemeClr val="accent1">
                    <a:lumMod val="50000"/>
                  </a:schemeClr>
                </a:solidFill>
                <a:latin typeface="Calibri Light" panose="020F0302020204030204" pitchFamily="34" charset="0"/>
                <a:cs typeface="Calibri Light" panose="020F0302020204030204" pitchFamily="34" charset="0"/>
              </a:rPr>
              <a:t>Organisation</a:t>
            </a:r>
            <a:r>
              <a:rPr lang="en-US" sz="1200" dirty="0">
                <a:solidFill>
                  <a:schemeClr val="accent1">
                    <a:lumMod val="50000"/>
                  </a:schemeClr>
                </a:solidFill>
                <a:latin typeface="Calibri Light" panose="020F0302020204030204" pitchFamily="34" charset="0"/>
                <a:cs typeface="Calibri Light" panose="020F0302020204030204" pitchFamily="34" charset="0"/>
              </a:rPr>
              <a:t> </a:t>
            </a:r>
            <a:endParaRPr lang="en-US" sz="1200" dirty="0" smtClean="0">
              <a:solidFill>
                <a:schemeClr val="accent1">
                  <a:lumMod val="50000"/>
                </a:schemeClr>
              </a:solidFill>
              <a:latin typeface="Calibri Light" panose="020F0302020204030204" pitchFamily="34" charset="0"/>
              <a:cs typeface="Calibri Light" panose="020F0302020204030204" pitchFamily="34" charset="0"/>
            </a:endParaRPr>
          </a:p>
          <a:p>
            <a:pPr algn="just"/>
            <a:r>
              <a:rPr lang="en-US" sz="1200" dirty="0" smtClean="0">
                <a:solidFill>
                  <a:schemeClr val="accent1">
                    <a:lumMod val="50000"/>
                  </a:schemeClr>
                </a:solidFill>
                <a:latin typeface="Calibri Light" panose="020F0302020204030204" pitchFamily="34" charset="0"/>
                <a:cs typeface="Calibri Light" panose="020F0302020204030204" pitchFamily="34" charset="0"/>
              </a:rPr>
              <a:t>Fixed-term </a:t>
            </a:r>
            <a:r>
              <a:rPr lang="en-US" sz="1200" dirty="0">
                <a:solidFill>
                  <a:schemeClr val="accent1">
                    <a:lumMod val="50000"/>
                  </a:schemeClr>
                </a:solidFill>
                <a:latin typeface="Calibri Light" panose="020F0302020204030204" pitchFamily="34" charset="0"/>
                <a:cs typeface="Calibri Light" panose="020F0302020204030204" pitchFamily="34" charset="0"/>
              </a:rPr>
              <a:t>Research Fellow A in Clinical Psychology in the department of Biomedical Sciences for Health at the </a:t>
            </a:r>
            <a:r>
              <a:rPr lang="en-US" sz="1200" dirty="0" err="1">
                <a:solidFill>
                  <a:schemeClr val="accent1">
                    <a:lumMod val="50000"/>
                  </a:schemeClr>
                </a:solidFill>
                <a:latin typeface="Calibri Light" panose="020F0302020204030204" pitchFamily="34" charset="0"/>
                <a:cs typeface="Calibri Light" panose="020F0302020204030204" pitchFamily="34" charset="0"/>
              </a:rPr>
              <a:t>Università</a:t>
            </a:r>
            <a:r>
              <a:rPr lang="en-US" sz="1200" dirty="0">
                <a:solidFill>
                  <a:schemeClr val="accent1">
                    <a:lumMod val="50000"/>
                  </a:schemeClr>
                </a:solidFill>
                <a:latin typeface="Calibri Light" panose="020F0302020204030204" pitchFamily="34" charset="0"/>
                <a:cs typeface="Calibri Light" panose="020F0302020204030204" pitchFamily="34" charset="0"/>
              </a:rPr>
              <a:t> </a:t>
            </a:r>
            <a:r>
              <a:rPr lang="en-US" sz="1200" dirty="0" err="1">
                <a:solidFill>
                  <a:schemeClr val="accent1">
                    <a:lumMod val="50000"/>
                  </a:schemeClr>
                </a:solidFill>
                <a:latin typeface="Calibri Light" panose="020F0302020204030204" pitchFamily="34" charset="0"/>
                <a:cs typeface="Calibri Light" panose="020F0302020204030204" pitchFamily="34" charset="0"/>
              </a:rPr>
              <a:t>degli</a:t>
            </a:r>
            <a:r>
              <a:rPr lang="en-US" sz="1200" dirty="0">
                <a:solidFill>
                  <a:schemeClr val="accent1">
                    <a:lumMod val="50000"/>
                  </a:schemeClr>
                </a:solidFill>
                <a:latin typeface="Calibri Light" panose="020F0302020204030204" pitchFamily="34" charset="0"/>
                <a:cs typeface="Calibri Light" panose="020F0302020204030204" pitchFamily="34" charset="0"/>
              </a:rPr>
              <a:t> </a:t>
            </a:r>
            <a:r>
              <a:rPr lang="en-US" sz="1200" dirty="0" err="1">
                <a:solidFill>
                  <a:schemeClr val="accent1">
                    <a:lumMod val="50000"/>
                  </a:schemeClr>
                </a:solidFill>
                <a:latin typeface="Calibri Light" panose="020F0302020204030204" pitchFamily="34" charset="0"/>
                <a:cs typeface="Calibri Light" panose="020F0302020204030204" pitchFamily="34" charset="0"/>
              </a:rPr>
              <a:t>Studi</a:t>
            </a:r>
            <a:r>
              <a:rPr lang="en-US" sz="1200" dirty="0">
                <a:solidFill>
                  <a:schemeClr val="accent1">
                    <a:lumMod val="50000"/>
                  </a:schemeClr>
                </a:solidFill>
                <a:latin typeface="Calibri Light" panose="020F0302020204030204" pitchFamily="34" charset="0"/>
                <a:cs typeface="Calibri Light" panose="020F0302020204030204" pitchFamily="34" charset="0"/>
              </a:rPr>
              <a:t> di </a:t>
            </a:r>
            <a:r>
              <a:rPr lang="en-US" sz="1200" dirty="0" smtClean="0">
                <a:solidFill>
                  <a:schemeClr val="accent1">
                    <a:lumMod val="50000"/>
                  </a:schemeClr>
                </a:solidFill>
                <a:latin typeface="Calibri Light" panose="020F0302020204030204" pitchFamily="34" charset="0"/>
                <a:cs typeface="Calibri Light" panose="020F0302020204030204" pitchFamily="34" charset="0"/>
              </a:rPr>
              <a:t>Milano</a:t>
            </a:r>
          </a:p>
          <a:p>
            <a:pPr algn="just"/>
            <a:r>
              <a:rPr lang="en-US" sz="1200" dirty="0" smtClean="0">
                <a:solidFill>
                  <a:schemeClr val="accent1">
                    <a:lumMod val="50000"/>
                  </a:schemeClr>
                </a:solidFill>
                <a:latin typeface="Calibri Light" panose="020F0302020204030204" pitchFamily="34" charset="0"/>
                <a:cs typeface="Calibri Light" panose="020F0302020204030204" pitchFamily="34" charset="0"/>
              </a:rPr>
              <a:t>Head </a:t>
            </a:r>
            <a:r>
              <a:rPr lang="en-US" sz="1200" dirty="0">
                <a:solidFill>
                  <a:schemeClr val="accent1">
                    <a:lumMod val="50000"/>
                  </a:schemeClr>
                </a:solidFill>
                <a:latin typeface="Calibri Light" panose="020F0302020204030204" pitchFamily="34" charset="0"/>
                <a:cs typeface="Calibri Light" panose="020F0302020204030204" pitchFamily="34" charset="0"/>
              </a:rPr>
              <a:t>of the Clinical Psychology Service at the IRCCS </a:t>
            </a:r>
            <a:r>
              <a:rPr lang="en-US" sz="1200" dirty="0" err="1">
                <a:solidFill>
                  <a:schemeClr val="accent1">
                    <a:lumMod val="50000"/>
                  </a:schemeClr>
                </a:solidFill>
                <a:latin typeface="Calibri Light" panose="020F0302020204030204" pitchFamily="34" charset="0"/>
                <a:cs typeface="Calibri Light" panose="020F0302020204030204" pitchFamily="34" charset="0"/>
              </a:rPr>
              <a:t>Policlinico</a:t>
            </a:r>
            <a:r>
              <a:rPr lang="en-US" sz="1200" dirty="0">
                <a:solidFill>
                  <a:schemeClr val="accent1">
                    <a:lumMod val="50000"/>
                  </a:schemeClr>
                </a:solidFill>
                <a:latin typeface="Calibri Light" panose="020F0302020204030204" pitchFamily="34" charset="0"/>
                <a:cs typeface="Calibri Light" panose="020F0302020204030204" pitchFamily="34" charset="0"/>
              </a:rPr>
              <a:t> San Donato Research and University Hospital</a:t>
            </a:r>
            <a:endParaRPr lang="it-IT" sz="1200" dirty="0">
              <a:solidFill>
                <a:schemeClr val="accent1">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99248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E9ED21A1-1F4B-4AC8-9E74-8E6D1B5B4DC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6498" y="840922"/>
            <a:ext cx="2857649" cy="156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a:extLst>
              <a:ext uri="{FF2B5EF4-FFF2-40B4-BE49-F238E27FC236}">
                <a16:creationId xmlns:a16="http://schemas.microsoft.com/office/drawing/2014/main" id="{AFD535D9-F5A9-46C7-81F4-3DD663F50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0174" y="959733"/>
            <a:ext cx="2218688" cy="370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Immagine 8" descr="Immagine che contiene testo, persona, esterni, persone&#10;&#10;Descrizione generata automaticamente">
            <a:extLst>
              <a:ext uri="{FF2B5EF4-FFF2-40B4-BE49-F238E27FC236}">
                <a16:creationId xmlns:a16="http://schemas.microsoft.com/office/drawing/2014/main" id="{8B91550E-3EC5-43DB-8ED4-1079ED896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548" y="659789"/>
            <a:ext cx="3215053" cy="1929032"/>
          </a:xfrm>
          <a:prstGeom prst="rect">
            <a:avLst/>
          </a:prstGeom>
        </p:spPr>
      </p:pic>
      <p:pic>
        <p:nvPicPr>
          <p:cNvPr id="10" name="Immagine 9" descr="Immagine che contiene persona, pavimento, interni, posando&#10;&#10;Descrizione generata automaticamente">
            <a:extLst>
              <a:ext uri="{FF2B5EF4-FFF2-40B4-BE49-F238E27FC236}">
                <a16:creationId xmlns:a16="http://schemas.microsoft.com/office/drawing/2014/main" id="{93A83CFC-80E8-4D8C-81C8-676B759785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9834" y="948858"/>
            <a:ext cx="2226676" cy="3711127"/>
          </a:xfrm>
          <a:prstGeom prst="rect">
            <a:avLst/>
          </a:prstGeom>
        </p:spPr>
      </p:pic>
      <p:pic>
        <p:nvPicPr>
          <p:cNvPr id="11" name="Immagine 10" descr="Immagine che contiene persona, posando, interni, gruppo&#10;&#10;Descrizione generata automaticamente">
            <a:extLst>
              <a:ext uri="{FF2B5EF4-FFF2-40B4-BE49-F238E27FC236}">
                <a16:creationId xmlns:a16="http://schemas.microsoft.com/office/drawing/2014/main" id="{0EBECF12-571C-44B8-B7E3-63FC3C687D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49287" y="2804422"/>
            <a:ext cx="2844860" cy="2133644"/>
          </a:xfrm>
          <a:prstGeom prst="rect">
            <a:avLst/>
          </a:prstGeom>
        </p:spPr>
      </p:pic>
      <p:pic>
        <p:nvPicPr>
          <p:cNvPr id="12" name="Picture 3" descr="C:\Documents and Settings\HP_Proprietario.NOME-C80FB6EC72.000\Desktop\Grou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547" y="2804422"/>
            <a:ext cx="3215053" cy="2113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01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png"/>
          <p:cNvPicPr/>
          <p:nvPr/>
        </p:nvPicPr>
        <p:blipFill>
          <a:blip r:embed="rId2"/>
          <a:stretch>
            <a:fillRect/>
          </a:stretch>
        </p:blipFill>
        <p:spPr>
          <a:xfrm>
            <a:off x="4346367" y="242078"/>
            <a:ext cx="3384469" cy="1318162"/>
          </a:xfrm>
          <a:prstGeom prst="rect">
            <a:avLst/>
          </a:prstGeom>
          <a:ln w="12700">
            <a:miter lim="400000"/>
          </a:ln>
        </p:spPr>
      </p:pic>
      <p:pic>
        <p:nvPicPr>
          <p:cNvPr id="8" name="image.png">
            <a:extLst>
              <a:ext uri="{FF2B5EF4-FFF2-40B4-BE49-F238E27FC236}">
                <a16:creationId xmlns:a16="http://schemas.microsoft.com/office/drawing/2014/main" id="{52A76D43-239E-40AE-8281-4676CA7B94DD}"/>
              </a:ext>
            </a:extLst>
          </p:cNvPr>
          <p:cNvPicPr/>
          <p:nvPr/>
        </p:nvPicPr>
        <p:blipFill>
          <a:blip r:embed="rId3"/>
          <a:stretch>
            <a:fillRect/>
          </a:stretch>
        </p:blipFill>
        <p:spPr>
          <a:xfrm>
            <a:off x="2173185" y="1560240"/>
            <a:ext cx="7932716" cy="3759906"/>
          </a:xfrm>
          <a:prstGeom prst="rect">
            <a:avLst/>
          </a:prstGeom>
          <a:ln w="12700">
            <a:miter lim="400000"/>
          </a:ln>
        </p:spPr>
      </p:pic>
    </p:spTree>
    <p:extLst>
      <p:ext uri="{BB962C8B-B14F-4D97-AF65-F5344CB8AC3E}">
        <p14:creationId xmlns:p14="http://schemas.microsoft.com/office/powerpoint/2010/main" val="416281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6DE86-99D9-431A-9391-28F2FC2DD01C}"/>
              </a:ext>
            </a:extLst>
          </p:cNvPr>
          <p:cNvSpPr>
            <a:spLocks noGrp="1"/>
          </p:cNvSpPr>
          <p:nvPr>
            <p:ph type="title"/>
          </p:nvPr>
        </p:nvSpPr>
        <p:spPr>
          <a:xfrm>
            <a:off x="375062" y="186995"/>
            <a:ext cx="10515600" cy="1325563"/>
          </a:xfrm>
        </p:spPr>
        <p:txBody>
          <a:bodyPr>
            <a:normAutofit/>
          </a:bodyPr>
          <a:lstStyle/>
          <a:p>
            <a:pPr>
              <a:defRPr/>
            </a:pPr>
            <a:r>
              <a:rPr lang="en-US" dirty="0">
                <a:effectLst>
                  <a:outerShdw blurRad="38100" dist="38100" dir="2700000" algn="tl">
                    <a:srgbClr val="000000">
                      <a:alpha val="43137"/>
                    </a:srgbClr>
                  </a:outerShdw>
                </a:effectLst>
              </a:rPr>
              <a:t>Integration of Clinical Psychology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Service and Peer to peer support </a:t>
            </a:r>
            <a:endParaRPr lang="it-IT" dirty="0">
              <a:effectLst>
                <a:outerShdw blurRad="38100" dist="38100" dir="2700000" algn="tl">
                  <a:srgbClr val="000000">
                    <a:alpha val="43137"/>
                  </a:srgbClr>
                </a:outerShdw>
              </a:effectLst>
            </a:endParaRPr>
          </a:p>
        </p:txBody>
      </p:sp>
      <p:sp>
        <p:nvSpPr>
          <p:cNvPr id="3" name="Segnaposto contenuto 2">
            <a:extLst>
              <a:ext uri="{FF2B5EF4-FFF2-40B4-BE49-F238E27FC236}">
                <a16:creationId xmlns:a16="http://schemas.microsoft.com/office/drawing/2014/main" id="{A3938190-6B3D-4572-8533-1B8513B7BA8F}"/>
              </a:ext>
            </a:extLst>
          </p:cNvPr>
          <p:cNvSpPr>
            <a:spLocks noGrp="1"/>
          </p:cNvSpPr>
          <p:nvPr>
            <p:ph idx="1"/>
          </p:nvPr>
        </p:nvSpPr>
        <p:spPr>
          <a:xfrm>
            <a:off x="375062" y="1690688"/>
            <a:ext cx="10515600" cy="4351338"/>
          </a:xfrm>
        </p:spPr>
        <p:txBody>
          <a:bodyPr>
            <a:normAutofit/>
          </a:bodyPr>
          <a:lstStyle/>
          <a:p>
            <a:pPr marL="0" indent="0" algn="just">
              <a:buNone/>
              <a:defRPr/>
            </a:pPr>
            <a:r>
              <a:rPr lang="en-US" sz="1700" dirty="0"/>
              <a:t>Operative instruction Clinical Psychology Service </a:t>
            </a:r>
          </a:p>
          <a:p>
            <a:pPr algn="just">
              <a:defRPr/>
            </a:pPr>
            <a:r>
              <a:rPr lang="en-US" sz="1700" dirty="0"/>
              <a:t>Presence of the psychologist during daily meetings of medical staff</a:t>
            </a:r>
          </a:p>
          <a:p>
            <a:pPr algn="just">
              <a:defRPr/>
            </a:pPr>
            <a:r>
              <a:rPr lang="en-US" sz="1700" dirty="0"/>
              <a:t>Psychosocial evaluation of all ACHD patients prior intervention</a:t>
            </a:r>
          </a:p>
          <a:p>
            <a:pPr algn="just">
              <a:defRPr/>
            </a:pPr>
            <a:r>
              <a:rPr lang="en-US" sz="1700" dirty="0"/>
              <a:t>Psychological interventions are provided according to the results of the evaluation and the indications of the medical, paramedical and psychosocial staff and also patient requests</a:t>
            </a:r>
          </a:p>
          <a:p>
            <a:pPr marL="0" indent="0">
              <a:buNone/>
              <a:defRPr/>
            </a:pPr>
            <a:endParaRPr lang="en-US" sz="1700" dirty="0"/>
          </a:p>
          <a:p>
            <a:pPr marL="0" indent="0">
              <a:buNone/>
              <a:defRPr/>
            </a:pPr>
            <a:r>
              <a:rPr lang="en-US" sz="1700" dirty="0"/>
              <a:t>Non-profit association activity (</a:t>
            </a:r>
            <a:r>
              <a:rPr lang="en-US" sz="1700" dirty="0" err="1"/>
              <a:t>Associazione</a:t>
            </a:r>
            <a:r>
              <a:rPr lang="en-US" sz="1700" dirty="0"/>
              <a:t> </a:t>
            </a:r>
            <a:r>
              <a:rPr lang="en-US" sz="1700" dirty="0" err="1"/>
              <a:t>Italiana</a:t>
            </a:r>
            <a:r>
              <a:rPr lang="en-US" sz="1700" dirty="0"/>
              <a:t> </a:t>
            </a:r>
            <a:r>
              <a:rPr lang="en-US" sz="1700" dirty="0" err="1"/>
              <a:t>Cardiopatici</a:t>
            </a:r>
            <a:r>
              <a:rPr lang="en-US" sz="1700" dirty="0"/>
              <a:t> </a:t>
            </a:r>
            <a:r>
              <a:rPr lang="en-US" sz="1700" dirty="0" err="1"/>
              <a:t>Congeniti</a:t>
            </a:r>
            <a:r>
              <a:rPr lang="en-US" sz="1700" dirty="0"/>
              <a:t> </a:t>
            </a:r>
            <a:r>
              <a:rPr lang="en-US" sz="1700" dirty="0" err="1"/>
              <a:t>Adulti</a:t>
            </a:r>
            <a:r>
              <a:rPr lang="en-US" sz="1700" dirty="0"/>
              <a:t> – AICCA)</a:t>
            </a:r>
          </a:p>
          <a:p>
            <a:pPr algn="just">
              <a:defRPr/>
            </a:pPr>
            <a:r>
              <a:rPr lang="en-US" sz="1700" dirty="0"/>
              <a:t>Presence during the weekly multidisciplinary psychosocial meeting and the daily patient admission, to verify if there are any psychosocial issues. </a:t>
            </a:r>
          </a:p>
          <a:p>
            <a:pPr algn="just">
              <a:defRPr/>
            </a:pPr>
            <a:r>
              <a:rPr lang="en-US" sz="1700" dirty="0"/>
              <a:t>Provision of assistance when it comes to logistic, economic and bureaucracy issues, in relation to the condition. </a:t>
            </a:r>
          </a:p>
          <a:p>
            <a:pPr algn="just">
              <a:defRPr/>
            </a:pPr>
            <a:r>
              <a:rPr lang="en-US" sz="1700" dirty="0"/>
              <a:t>Social activities and outings are organized for the patients, their families, and their friends approximately once every 2/3 months.</a:t>
            </a:r>
          </a:p>
          <a:p>
            <a:endParaRPr lang="it-IT" dirty="0"/>
          </a:p>
        </p:txBody>
      </p:sp>
      <p:pic>
        <p:nvPicPr>
          <p:cNvPr id="6" name="image.png"/>
          <p:cNvPicPr/>
          <p:nvPr/>
        </p:nvPicPr>
        <p:blipFill>
          <a:blip r:embed="rId2"/>
          <a:stretch>
            <a:fillRect/>
          </a:stretch>
        </p:blipFill>
        <p:spPr>
          <a:xfrm>
            <a:off x="8363759" y="271011"/>
            <a:ext cx="3828241" cy="2160240"/>
          </a:xfrm>
          <a:prstGeom prst="rect">
            <a:avLst/>
          </a:prstGeom>
          <a:ln w="12700">
            <a:miter lim="400000"/>
          </a:ln>
        </p:spPr>
      </p:pic>
    </p:spTree>
    <p:extLst>
      <p:ext uri="{BB962C8B-B14F-4D97-AF65-F5344CB8AC3E}">
        <p14:creationId xmlns:p14="http://schemas.microsoft.com/office/powerpoint/2010/main" val="3853239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6DE86-99D9-431A-9391-28F2FC2DD01C}"/>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ACHD Treatment/Intervention Preferences (Kovacs 2009, Page 2012) </a:t>
            </a:r>
            <a:endParaRPr lang="it-IT" dirty="0"/>
          </a:p>
        </p:txBody>
      </p:sp>
      <p:pic>
        <p:nvPicPr>
          <p:cNvPr id="5" name="Immagine 4">
            <a:extLst>
              <a:ext uri="{FF2B5EF4-FFF2-40B4-BE49-F238E27FC236}">
                <a16:creationId xmlns:a16="http://schemas.microsoft.com/office/drawing/2014/main" id="{A158C549-85A2-4786-B639-C554867BF823}"/>
              </a:ext>
            </a:extLst>
          </p:cNvPr>
          <p:cNvPicPr>
            <a:picLocks noChangeAspect="1"/>
          </p:cNvPicPr>
          <p:nvPr/>
        </p:nvPicPr>
        <p:blipFill>
          <a:blip r:embed="rId2"/>
          <a:stretch>
            <a:fillRect/>
          </a:stretch>
        </p:blipFill>
        <p:spPr>
          <a:xfrm>
            <a:off x="3849882" y="1776386"/>
            <a:ext cx="4492235" cy="3755414"/>
          </a:xfrm>
          <a:prstGeom prst="rect">
            <a:avLst/>
          </a:prstGeom>
        </p:spPr>
      </p:pic>
    </p:spTree>
    <p:extLst>
      <p:ext uri="{BB962C8B-B14F-4D97-AF65-F5344CB8AC3E}">
        <p14:creationId xmlns:p14="http://schemas.microsoft.com/office/powerpoint/2010/main" val="350462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stretch>
            <a:fillRect/>
          </a:stretch>
        </p:blipFill>
        <p:spPr>
          <a:xfrm>
            <a:off x="2988894" y="271011"/>
            <a:ext cx="6024477" cy="5036143"/>
          </a:xfrm>
          <a:prstGeom prst="rect">
            <a:avLst/>
          </a:prstGeom>
        </p:spPr>
      </p:pic>
    </p:spTree>
    <p:extLst>
      <p:ext uri="{BB962C8B-B14F-4D97-AF65-F5344CB8AC3E}">
        <p14:creationId xmlns:p14="http://schemas.microsoft.com/office/powerpoint/2010/main" val="1532567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30397677-DB67-41F6-8FA8-202906B35B0A}"/>
              </a:ext>
            </a:extLst>
          </p:cNvPr>
          <p:cNvPicPr>
            <a:picLocks noChangeAspect="1"/>
          </p:cNvPicPr>
          <p:nvPr/>
        </p:nvPicPr>
        <p:blipFill>
          <a:blip r:embed="rId2"/>
          <a:stretch>
            <a:fillRect/>
          </a:stretch>
        </p:blipFill>
        <p:spPr>
          <a:xfrm>
            <a:off x="3640746" y="2008301"/>
            <a:ext cx="4948318" cy="3596851"/>
          </a:xfrm>
          <a:prstGeom prst="rect">
            <a:avLst/>
          </a:prstGeom>
        </p:spPr>
      </p:pic>
      <p:pic>
        <p:nvPicPr>
          <p:cNvPr id="9" name="Immagine 8">
            <a:extLst>
              <a:ext uri="{FF2B5EF4-FFF2-40B4-BE49-F238E27FC236}">
                <a16:creationId xmlns:a16="http://schemas.microsoft.com/office/drawing/2014/main" id="{8A7F3756-6DED-43C0-9AEC-DC26E053FFD5}"/>
              </a:ext>
            </a:extLst>
          </p:cNvPr>
          <p:cNvPicPr>
            <a:picLocks noChangeAspect="1"/>
          </p:cNvPicPr>
          <p:nvPr/>
        </p:nvPicPr>
        <p:blipFill>
          <a:blip r:embed="rId3"/>
          <a:stretch>
            <a:fillRect/>
          </a:stretch>
        </p:blipFill>
        <p:spPr>
          <a:xfrm>
            <a:off x="3899010" y="752829"/>
            <a:ext cx="4447895" cy="778119"/>
          </a:xfrm>
          <a:prstGeom prst="rect">
            <a:avLst/>
          </a:prstGeom>
        </p:spPr>
      </p:pic>
      <p:pic>
        <p:nvPicPr>
          <p:cNvPr id="10" name="Immagine 9">
            <a:extLst>
              <a:ext uri="{FF2B5EF4-FFF2-40B4-BE49-F238E27FC236}">
                <a16:creationId xmlns:a16="http://schemas.microsoft.com/office/drawing/2014/main" id="{FDB0A9B1-3B4C-4C2E-9CF4-D056F32143D9}"/>
              </a:ext>
            </a:extLst>
          </p:cNvPr>
          <p:cNvPicPr>
            <a:picLocks noChangeAspect="1"/>
          </p:cNvPicPr>
          <p:nvPr/>
        </p:nvPicPr>
        <p:blipFill>
          <a:blip r:embed="rId4"/>
          <a:stretch>
            <a:fillRect/>
          </a:stretch>
        </p:blipFill>
        <p:spPr>
          <a:xfrm>
            <a:off x="3869419" y="248773"/>
            <a:ext cx="4279889" cy="399650"/>
          </a:xfrm>
          <a:prstGeom prst="rect">
            <a:avLst/>
          </a:prstGeom>
        </p:spPr>
      </p:pic>
    </p:spTree>
    <p:extLst>
      <p:ext uri="{BB962C8B-B14F-4D97-AF65-F5344CB8AC3E}">
        <p14:creationId xmlns:p14="http://schemas.microsoft.com/office/powerpoint/2010/main" val="2836840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6DE86-99D9-431A-9391-28F2FC2DD01C}"/>
              </a:ext>
            </a:extLst>
          </p:cNvPr>
          <p:cNvSpPr>
            <a:spLocks noGrp="1"/>
          </p:cNvSpPr>
          <p:nvPr>
            <p:ph type="title"/>
          </p:nvPr>
        </p:nvSpPr>
        <p:spPr>
          <a:xfrm>
            <a:off x="648194" y="460128"/>
            <a:ext cx="11167753" cy="1325563"/>
          </a:xfrm>
        </p:spPr>
        <p:txBody>
          <a:bodyPr>
            <a:normAutofit fontScale="90000"/>
          </a:bodyPr>
          <a:lstStyle/>
          <a:p>
            <a:pPr algn="just"/>
            <a:r>
              <a:rPr lang="en-GB" b="1" dirty="0"/>
              <a:t>ECHDO participation in drafting and endorsement of European Society of Cardiology Recommendations</a:t>
            </a:r>
            <a:endParaRPr lang="en-GB" b="1" dirty="0"/>
          </a:p>
        </p:txBody>
      </p:sp>
      <p:sp>
        <p:nvSpPr>
          <p:cNvPr id="3" name="Segnaposto contenuto 2">
            <a:extLst>
              <a:ext uri="{FF2B5EF4-FFF2-40B4-BE49-F238E27FC236}">
                <a16:creationId xmlns:a16="http://schemas.microsoft.com/office/drawing/2014/main" id="{A3938190-6B3D-4572-8533-1B8513B7BA8F}"/>
              </a:ext>
            </a:extLst>
          </p:cNvPr>
          <p:cNvSpPr>
            <a:spLocks noGrp="1"/>
          </p:cNvSpPr>
          <p:nvPr>
            <p:ph idx="1"/>
          </p:nvPr>
        </p:nvSpPr>
        <p:spPr>
          <a:xfrm>
            <a:off x="838200" y="2030357"/>
            <a:ext cx="10787743" cy="4202884"/>
          </a:xfrm>
        </p:spPr>
        <p:txBody>
          <a:bodyPr>
            <a:normAutofit/>
          </a:bodyPr>
          <a:lstStyle/>
          <a:p>
            <a:pPr marL="0" indent="0" algn="just">
              <a:buNone/>
            </a:pPr>
            <a:r>
              <a:rPr lang="en-GB" sz="2400" dirty="0"/>
              <a:t>“</a:t>
            </a:r>
            <a:r>
              <a:rPr lang="en-GB" sz="2400" i="1" dirty="0"/>
              <a:t>Recommendations for transition to adulthood and transfer to adult care of young persons with congenital heart disease: A consensus statement of the ESC Association of Cardiovascular Nursing and Allied Professions (ACNAP), the ESC Working Group of Adult Congenital Heart Disease (WG ACHD), the Association for European Paediatric Cardiologists (AEPC), the Pan African Cardiac Society (PASCAR), the Asia-Pacific </a:t>
            </a:r>
            <a:r>
              <a:rPr lang="en-GB" sz="2400" i="1" dirty="0" err="1"/>
              <a:t>Pediatric</a:t>
            </a:r>
            <a:r>
              <a:rPr lang="en-GB" sz="2400" i="1" dirty="0"/>
              <a:t> Cardiac Society (APPCS), the Inter American Society of Cardiology (IASC), the Cardiac Society of Australia and New Zealand (CSANZ), the International Society for Adult Congenital Heart Disease (ISACHD), the World Heart Federation (WHF), the European Congenital Heart Disease Organisation (ECHDO), and the Global Alliance for Rheumatic and Congenital Hearts (Global ARCH).</a:t>
            </a:r>
            <a:endParaRPr lang="it-IT" altLang="it-IT" sz="2400" dirty="0"/>
          </a:p>
        </p:txBody>
      </p:sp>
    </p:spTree>
    <p:extLst>
      <p:ext uri="{BB962C8B-B14F-4D97-AF65-F5344CB8AC3E}">
        <p14:creationId xmlns:p14="http://schemas.microsoft.com/office/powerpoint/2010/main" val="21639957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393</Words>
  <Application>Microsoft Office PowerPoint</Application>
  <PresentationFormat>Widescreen</PresentationFormat>
  <Paragraphs>24</Paragraphs>
  <Slides>11</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Integration of Clinical Psychology   Service and Peer to peer support </vt:lpstr>
      <vt:lpstr>ACHD Treatment/Intervention Preferences (Kovacs 2009, Page 2012) </vt:lpstr>
      <vt:lpstr>Presentazione standard di PowerPoint</vt:lpstr>
      <vt:lpstr>Presentazione standard di PowerPoint</vt:lpstr>
      <vt:lpstr>ECHDO participation in drafting and endorsement of European Society of Cardiology Recommendations</vt:lpstr>
      <vt:lpstr>Conclusions</vt:lpstr>
      <vt:lpstr>Thank you for your attention  e.callus@echdo.eu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blasina</dc:creator>
  <cp:lastModifiedBy>Edward Callus</cp:lastModifiedBy>
  <cp:revision>30</cp:revision>
  <dcterms:created xsi:type="dcterms:W3CDTF">2020-10-23T08:46:20Z</dcterms:created>
  <dcterms:modified xsi:type="dcterms:W3CDTF">2021-01-27T10:50:23Z</dcterms:modified>
</cp:coreProperties>
</file>