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2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0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457" r:id="rId3"/>
    <p:sldId id="448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43" r:id="rId13"/>
    <p:sldId id="444" r:id="rId14"/>
    <p:sldId id="403" r:id="rId15"/>
    <p:sldId id="401" r:id="rId16"/>
    <p:sldId id="445" r:id="rId17"/>
    <p:sldId id="404" r:id="rId18"/>
    <p:sldId id="446" r:id="rId19"/>
    <p:sldId id="438" r:id="rId20"/>
    <p:sldId id="390" r:id="rId21"/>
    <p:sldId id="397" r:id="rId22"/>
    <p:sldId id="425" r:id="rId23"/>
    <p:sldId id="432" r:id="rId24"/>
    <p:sldId id="42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ctor Segura-Jiménez" initials="Vic" lastIdx="3" clrIdx="0">
    <p:extLst/>
  </p:cmAuthor>
  <p:cmAuthor id="2" name="Inma" initials="Inma" lastIdx="1" clrIdx="1">
    <p:extLst/>
  </p:cmAuthor>
  <p:cmAuthor id="3" name="Inma" initials="Inma [2]" lastIdx="1" clrIdx="2">
    <p:extLst/>
  </p:cmAuthor>
  <p:cmAuthor id="4" name="Inma" initials="Inma [3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15"/>
    <a:srgbClr val="FA12FF"/>
    <a:srgbClr val="BF9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6" autoAdjust="0"/>
    <p:restoredTop sz="87030" autoAdjust="0"/>
  </p:normalViewPr>
  <p:slideViewPr>
    <p:cSldViewPr snapToGrid="0" snapToObjects="1">
      <p:cViewPr varScale="1">
        <p:scale>
          <a:sx n="76" d="100"/>
          <a:sy n="76" d="100"/>
        </p:scale>
        <p:origin x="44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5EFA2-B84B-914C-9BD3-2952A38816D1}" type="datetimeFigureOut">
              <a:rPr lang="es-ES" smtClean="0"/>
              <a:t>05/05/2018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5F274-E232-EC4F-B022-4463600D36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864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EB27A-1046-404C-9F6E-31FE2EE992FD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8186F-6746-724C-9EC0-41894B2B33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4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HEMOS ELABORADO UN PROGRAMA DE EJERCICIO FISICO GRATUITO JUNTO CON LA JUNTA DE ANDALUCIA. ESTA</a:t>
            </a:r>
            <a:r>
              <a:rPr lang="en-US" baseline="0" dirty="0" smtClean="0"/>
              <a:t> COLGADO EN LA WEB PARA QUE TODO EL MUNDO TENGA ACCESO. ESTA EN ESPAÑOL.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0BF7E-46EC-441E-A876-AD00F194BA2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23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93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Funding</a:t>
            </a:r>
            <a:r>
              <a:rPr lang="es-ES" dirty="0" smtClean="0"/>
              <a:t> en</a:t>
            </a:r>
            <a:r>
              <a:rPr lang="es-ES" baseline="0" dirty="0" smtClean="0"/>
              <a:t> €. Y códigos proyectos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9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To </a:t>
            </a:r>
            <a:r>
              <a:rPr lang="es-ES_tradnl" dirty="0" err="1" smtClean="0"/>
              <a:t>change</a:t>
            </a:r>
            <a:r>
              <a:rPr lang="es-ES_tradnl" dirty="0" smtClean="0"/>
              <a:t>!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4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METER</a:t>
            </a:r>
            <a:r>
              <a:rPr lang="es-ES_tradnl" baseline="0" dirty="0" smtClean="0"/>
              <a:t> LOGOS ASOCIACIONES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62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8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0BF7E-46EC-441E-A876-AD00F194BA2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12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Conseguimos</a:t>
            </a:r>
            <a:r>
              <a:rPr lang="es-ES_tradnl" baseline="0" dirty="0" smtClean="0"/>
              <a:t> evaluar unas 960 personas de las cuales 607 FM y 314 controles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05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013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4EA7A-2109-436A-B0B6-4E7836F1C39F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20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013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4EA7A-2109-436A-B0B6-4E7836F1C39F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62295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4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Primer </a:t>
            </a:r>
            <a:r>
              <a:rPr lang="es-ES" dirty="0" err="1" smtClean="0"/>
              <a:t>click</a:t>
            </a:r>
            <a:r>
              <a:rPr lang="es-ES" dirty="0" smtClean="0"/>
              <a:t> </a:t>
            </a:r>
            <a:r>
              <a:rPr lang="es-ES" dirty="0" err="1" smtClean="0"/>
              <a:t>cross-sectional</a:t>
            </a:r>
            <a:endParaRPr lang="es-ES" dirty="0" smtClean="0"/>
          </a:p>
          <a:p>
            <a:r>
              <a:rPr lang="es-ES" dirty="0" err="1" smtClean="0"/>
              <a:t>Follow</a:t>
            </a:r>
            <a:r>
              <a:rPr lang="es-ES" dirty="0" smtClean="0"/>
              <a:t>-up</a:t>
            </a:r>
          </a:p>
          <a:p>
            <a:r>
              <a:rPr lang="es-ES" dirty="0" smtClean="0"/>
              <a:t>RCT-I</a:t>
            </a:r>
          </a:p>
          <a:p>
            <a:r>
              <a:rPr lang="es-ES" dirty="0" smtClean="0"/>
              <a:t>RCT-II</a:t>
            </a:r>
          </a:p>
          <a:p>
            <a:endParaRPr lang="es-ES" dirty="0" smtClean="0"/>
          </a:p>
          <a:p>
            <a:r>
              <a:rPr lang="es-ES" dirty="0" smtClean="0"/>
              <a:t>Poner </a:t>
            </a:r>
            <a:r>
              <a:rPr lang="es-ES" dirty="0" err="1" smtClean="0"/>
              <a:t>n’s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9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1013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4EA7A-2109-436A-B0B6-4E7836F1C39F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915296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Poner que vayan saliendo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papers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8186F-6746-724C-9EC0-41894B2B33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1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8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2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51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96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560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60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09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168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64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82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43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334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76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20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1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1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5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8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F0EC8-6CC6-4E48-A056-25868CDDD266}" type="datetimeFigureOut">
              <a:rPr lang="en-US" smtClean="0"/>
              <a:t>05-May-18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47E3B-AB08-7549-A873-C9A3309A09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7E744-FA06-416C-AA78-96C9E9D62F71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82829-05A3-45FB-9958-B2F62FD16CC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26" Type="http://schemas.openxmlformats.org/officeDocument/2006/relationships/image" Target="../media/image78.jpeg"/><Relationship Id="rId3" Type="http://schemas.openxmlformats.org/officeDocument/2006/relationships/image" Target="../media/image55.jpeg"/><Relationship Id="rId21" Type="http://schemas.openxmlformats.org/officeDocument/2006/relationships/image" Target="../media/image73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5" Type="http://schemas.openxmlformats.org/officeDocument/2006/relationships/image" Target="../media/image77.jpeg"/><Relationship Id="rId3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29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75.jpeg"/><Relationship Id="rId28" Type="http://schemas.openxmlformats.org/officeDocument/2006/relationships/image" Target="../media/image80.pn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31" Type="http://schemas.openxmlformats.org/officeDocument/2006/relationships/image" Target="../media/image83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Relationship Id="rId27" Type="http://schemas.openxmlformats.org/officeDocument/2006/relationships/image" Target="../media/image79.jpeg"/><Relationship Id="rId30" Type="http://schemas.openxmlformats.org/officeDocument/2006/relationships/image" Target="../media/image82.png"/><Relationship Id="rId8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Relationship Id="rId1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hyperlink" Target="http://www.alandalusfibromialgi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62000" pencilSize="94"/>
                    </a14:imgEffect>
                    <a14:imgEffect>
                      <a14:sharpenSoften amount="-15000"/>
                    </a14:imgEffect>
                    <a14:imgEffect>
                      <a14:saturation sat="2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24723" r="15525" b="30231"/>
          <a:stretch/>
        </p:blipFill>
        <p:spPr>
          <a:xfrm>
            <a:off x="1007184" y="1830453"/>
            <a:ext cx="2122545" cy="10748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4"/>
          <p:cNvSpPr txBox="1"/>
          <p:nvPr/>
        </p:nvSpPr>
        <p:spPr>
          <a:xfrm>
            <a:off x="1007184" y="3364858"/>
            <a:ext cx="7310084" cy="8506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is-IS" sz="4400" b="1" dirty="0" smtClean="0">
                <a:solidFill>
                  <a:srgbClr val="4F81BD">
                    <a:lumMod val="75000"/>
                  </a:srgbClr>
                </a:solidFill>
              </a:rPr>
              <a:t>THE </a:t>
            </a:r>
            <a:r>
              <a:rPr lang="is-IS" sz="4400" b="1" dirty="0">
                <a:solidFill>
                  <a:srgbClr val="4F81BD">
                    <a:lumMod val="75000"/>
                  </a:srgbClr>
                </a:solidFill>
              </a:rPr>
              <a:t>AL-ÁNDALUS PROJECT </a:t>
            </a:r>
          </a:p>
        </p:txBody>
      </p:sp>
      <p:sp>
        <p:nvSpPr>
          <p:cNvPr id="12" name="TextBox 15"/>
          <p:cNvSpPr txBox="1"/>
          <p:nvPr/>
        </p:nvSpPr>
        <p:spPr>
          <a:xfrm>
            <a:off x="1088662" y="4904197"/>
            <a:ext cx="7147128" cy="1892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GB" b="1" i="1" dirty="0" smtClean="0"/>
              <a:t>Víctor Segura Jiménez (</a:t>
            </a:r>
            <a:r>
              <a:rPr lang="en-GB" b="1" i="1" dirty="0" err="1" smtClean="0"/>
              <a:t>Profesor</a:t>
            </a:r>
            <a:r>
              <a:rPr lang="en-GB" b="1" i="1" dirty="0" smtClean="0"/>
              <a:t> </a:t>
            </a:r>
            <a:r>
              <a:rPr lang="en-GB" b="1" i="1" dirty="0" err="1" smtClean="0"/>
              <a:t>Universitario</a:t>
            </a:r>
            <a:r>
              <a:rPr lang="en-GB" b="1" i="1" dirty="0" smtClean="0"/>
              <a:t>)</a:t>
            </a:r>
          </a:p>
          <a:p>
            <a:pPr algn="ctr">
              <a:lnSpc>
                <a:spcPct val="130000"/>
              </a:lnSpc>
              <a:defRPr/>
            </a:pPr>
            <a:r>
              <a:rPr lang="en-GB" b="1" i="1" dirty="0" err="1" smtClean="0"/>
              <a:t>Inmaculada</a:t>
            </a:r>
            <a:r>
              <a:rPr lang="en-GB" b="1" i="1" dirty="0" smtClean="0"/>
              <a:t> C. </a:t>
            </a:r>
            <a:r>
              <a:rPr lang="en-GB" b="1" i="1" dirty="0" err="1" smtClean="0"/>
              <a:t>Álvarez</a:t>
            </a:r>
            <a:r>
              <a:rPr lang="en-GB" b="1" i="1" dirty="0" smtClean="0"/>
              <a:t> Gallardo (</a:t>
            </a:r>
            <a:r>
              <a:rPr lang="en-GB" b="1" i="1" dirty="0" err="1" smtClean="0"/>
              <a:t>Profesor</a:t>
            </a:r>
            <a:r>
              <a:rPr lang="en-GB" b="1" i="1" dirty="0" smtClean="0"/>
              <a:t> </a:t>
            </a:r>
            <a:r>
              <a:rPr lang="en-GB" b="1" i="1" dirty="0" err="1" smtClean="0"/>
              <a:t>Universitario</a:t>
            </a:r>
            <a:r>
              <a:rPr lang="en-GB" b="1" i="1" dirty="0" smtClean="0"/>
              <a:t>)</a:t>
            </a:r>
          </a:p>
          <a:p>
            <a:pPr algn="ctr">
              <a:lnSpc>
                <a:spcPct val="130000"/>
              </a:lnSpc>
              <a:defRPr/>
            </a:pPr>
            <a:r>
              <a:rPr lang="en-GB" b="1" i="1" dirty="0" smtClean="0"/>
              <a:t>Manuel Delgado-</a:t>
            </a:r>
            <a:r>
              <a:rPr lang="en-GB" b="1" i="1" dirty="0" err="1" smtClean="0"/>
              <a:t>Fernández</a:t>
            </a:r>
            <a:r>
              <a:rPr lang="en-GB" b="1" i="1" baseline="30000" dirty="0" smtClean="0"/>
              <a:t> </a:t>
            </a:r>
            <a:r>
              <a:rPr lang="en-GB" b="1" i="1" dirty="0" smtClean="0"/>
              <a:t>(</a:t>
            </a:r>
            <a:r>
              <a:rPr lang="en-GB" b="1" i="1" dirty="0" err="1" smtClean="0"/>
              <a:t>catedrático</a:t>
            </a:r>
            <a:r>
              <a:rPr lang="en-GB" b="1" i="1" dirty="0" smtClean="0"/>
              <a:t> e IP del </a:t>
            </a:r>
            <a:r>
              <a:rPr lang="en-GB" b="1" i="1" dirty="0" err="1" smtClean="0"/>
              <a:t>proyecto</a:t>
            </a:r>
            <a:r>
              <a:rPr lang="en-GB" b="1" i="1" dirty="0" smtClean="0"/>
              <a:t>)</a:t>
            </a:r>
            <a:endParaRPr lang="en-GB" b="1" i="1" baseline="30000" dirty="0" smtClean="0"/>
          </a:p>
          <a:p>
            <a:pPr algn="ctr">
              <a:lnSpc>
                <a:spcPct val="130000"/>
              </a:lnSpc>
              <a:defRPr/>
            </a:pPr>
            <a:r>
              <a:rPr lang="en-GB" i="1" dirty="0" err="1" smtClean="0"/>
              <a:t>Departamento</a:t>
            </a:r>
            <a:r>
              <a:rPr lang="en-GB" i="1" dirty="0" smtClean="0"/>
              <a:t> </a:t>
            </a:r>
            <a:r>
              <a:rPr lang="en-GB" i="1" dirty="0" smtClean="0"/>
              <a:t>de </a:t>
            </a:r>
            <a:r>
              <a:rPr lang="en-GB" i="1" dirty="0" err="1" smtClean="0"/>
              <a:t>Educación</a:t>
            </a:r>
            <a:r>
              <a:rPr lang="en-GB" i="1" dirty="0" smtClean="0"/>
              <a:t> </a:t>
            </a:r>
            <a:r>
              <a:rPr lang="en-GB" i="1" dirty="0" err="1" smtClean="0"/>
              <a:t>Física</a:t>
            </a:r>
            <a:r>
              <a:rPr lang="en-GB" i="1" dirty="0" smtClean="0"/>
              <a:t>, Universidad de Cádiz</a:t>
            </a:r>
          </a:p>
          <a:p>
            <a:pPr algn="ctr">
              <a:lnSpc>
                <a:spcPct val="130000"/>
              </a:lnSpc>
              <a:defRPr/>
            </a:pPr>
            <a:r>
              <a:rPr lang="en-GB" i="1" dirty="0" err="1" smtClean="0"/>
              <a:t>Departamento</a:t>
            </a:r>
            <a:r>
              <a:rPr lang="en-GB" i="1" dirty="0" smtClean="0"/>
              <a:t> de </a:t>
            </a:r>
            <a:r>
              <a:rPr lang="en-GB" i="1" dirty="0" err="1" smtClean="0"/>
              <a:t>Educación</a:t>
            </a:r>
            <a:r>
              <a:rPr lang="en-GB" i="1" dirty="0" smtClean="0"/>
              <a:t> </a:t>
            </a:r>
            <a:r>
              <a:rPr lang="en-GB" i="1" dirty="0" err="1" smtClean="0"/>
              <a:t>Física</a:t>
            </a:r>
            <a:r>
              <a:rPr lang="en-GB" i="1" dirty="0" smtClean="0"/>
              <a:t> y </a:t>
            </a:r>
            <a:r>
              <a:rPr lang="en-GB" i="1" dirty="0" err="1" smtClean="0"/>
              <a:t>Deportiva</a:t>
            </a:r>
            <a:r>
              <a:rPr lang="en-GB" i="1" dirty="0" smtClean="0"/>
              <a:t>, Universidad de Granada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02" y="169494"/>
            <a:ext cx="5184950" cy="13809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75" y="161007"/>
            <a:ext cx="1438345" cy="14383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85873"/>
            <a:ext cx="1082948" cy="14383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40" y="1699962"/>
            <a:ext cx="1384850" cy="13848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4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809326"/>
            <a:ext cx="142875" cy="6048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33 CuadroTexto"/>
          <p:cNvSpPr txBox="1">
            <a:spLocks noChangeArrowheads="1"/>
          </p:cNvSpPr>
          <p:nvPr/>
        </p:nvSpPr>
        <p:spPr bwMode="auto">
          <a:xfrm>
            <a:off x="467544" y="188640"/>
            <a:ext cx="820891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Arial Narrow" pitchFamily="34" charset="0"/>
              </a:rPr>
              <a:t>Algunos buenos momentos</a:t>
            </a:r>
            <a:r>
              <a:rPr lang="mr-IN" sz="2800" b="1" dirty="0" smtClean="0">
                <a:latin typeface="Arial Narrow" pitchFamily="34" charset="0"/>
              </a:rPr>
              <a:t>…</a:t>
            </a:r>
            <a:endParaRPr lang="es-ES" sz="2800" b="1" dirty="0">
              <a:latin typeface="Arial Narrow" pitchFamily="34" charset="0"/>
            </a:endParaRPr>
          </a:p>
        </p:txBody>
      </p:sp>
      <p:pic>
        <p:nvPicPr>
          <p:cNvPr id="2" name="VIDEO FM PISCIN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980728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028700" y="757238"/>
            <a:ext cx="382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PREMIO EUROPEO PONER CON FOTOS </a:t>
            </a:r>
            <a:endParaRPr lang="es-ES_tradnl" dirty="0"/>
          </a:p>
        </p:txBody>
      </p:sp>
      <p:sp>
        <p:nvSpPr>
          <p:cNvPr id="5" name="33 CuadroTexto"/>
          <p:cNvSpPr txBox="1">
            <a:spLocks noChangeArrowheads="1"/>
          </p:cNvSpPr>
          <p:nvPr/>
        </p:nvSpPr>
        <p:spPr bwMode="auto">
          <a:xfrm>
            <a:off x="467544" y="188640"/>
            <a:ext cx="820891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Arial Narrow" pitchFamily="34" charset="0"/>
              </a:rPr>
              <a:t>PREMIO AL PROYECTO AL-ÁNDALUS I</a:t>
            </a:r>
            <a:endParaRPr lang="es-ES" sz="2800" b="1" dirty="0">
              <a:latin typeface="Arial Narrow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6" y="757238"/>
            <a:ext cx="6582306" cy="44578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45" y="3813220"/>
            <a:ext cx="4541855" cy="302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000100" y="1071546"/>
          <a:ext cx="750099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solidFill>
                            <a:schemeClr val="tx1"/>
                          </a:solidFill>
                        </a:rPr>
                        <a:t>STUDY DESIGN </a:t>
                      </a:r>
                      <a:endParaRPr lang="es-E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42014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Al-Ándalus </a:t>
            </a:r>
            <a:r>
              <a:rPr lang="en-US" sz="3600" b="1" dirty="0" smtClean="0">
                <a:solidFill>
                  <a:schemeClr val="tx1"/>
                </a:solidFill>
              </a:rPr>
              <a:t>II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ipse 39"/>
          <p:cNvSpPr/>
          <p:nvPr/>
        </p:nvSpPr>
        <p:spPr>
          <a:xfrm>
            <a:off x="235130" y="2574374"/>
            <a:ext cx="2192908" cy="952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Transversal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2800530" y="2574374"/>
            <a:ext cx="2192908" cy="952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 smtClean="0">
                <a:solidFill>
                  <a:srgbClr val="000000"/>
                </a:solidFill>
              </a:rPr>
              <a:t>Segumiento</a:t>
            </a:r>
            <a:r>
              <a:rPr lang="es-ES" sz="2000" b="1" dirty="0" smtClean="0">
                <a:solidFill>
                  <a:srgbClr val="000000"/>
                </a:solidFill>
              </a:rPr>
              <a:t> 2 a</a:t>
            </a:r>
            <a:r>
              <a:rPr lang="en-US" sz="2000" b="1" dirty="0" err="1" smtClean="0">
                <a:solidFill>
                  <a:srgbClr val="000000"/>
                </a:solidFill>
              </a:rPr>
              <a:t>ños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6755924" y="2574374"/>
            <a:ext cx="2192908" cy="952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Seguimiento 5 años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780338" y="3349074"/>
            <a:ext cx="762000" cy="3429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2012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4345738" y="3349074"/>
            <a:ext cx="762000" cy="3429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2014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8323717" y="3363770"/>
            <a:ext cx="762000" cy="3429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2017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713538" y="4212674"/>
            <a:ext cx="2899792" cy="4572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RCT-I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1054768" y="4911174"/>
            <a:ext cx="329097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Ejercicio en seco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1054768" y="5520774"/>
            <a:ext cx="329097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Ejercicio en agua (32ºC)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1016668" y="6130374"/>
            <a:ext cx="332907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Grupo control</a:t>
            </a:r>
            <a:endParaRPr lang="es-ES" sz="2000" b="1" dirty="0">
              <a:solidFill>
                <a:srgbClr val="000000"/>
              </a:solidFill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815138" y="4669874"/>
            <a:ext cx="0" cy="1689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/>
          <p:cNvCxnSpPr>
            <a:endCxn id="47" idx="1"/>
          </p:cNvCxnSpPr>
          <p:nvPr/>
        </p:nvCxnSpPr>
        <p:spPr>
          <a:xfrm>
            <a:off x="815138" y="5139774"/>
            <a:ext cx="2396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/>
          <p:cNvCxnSpPr/>
          <p:nvPr/>
        </p:nvCxnSpPr>
        <p:spPr>
          <a:xfrm>
            <a:off x="823617" y="5749374"/>
            <a:ext cx="2396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/>
          <p:cNvCxnSpPr/>
          <p:nvPr/>
        </p:nvCxnSpPr>
        <p:spPr>
          <a:xfrm>
            <a:off x="805402" y="6346274"/>
            <a:ext cx="2396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ángulo 53"/>
          <p:cNvSpPr/>
          <p:nvPr/>
        </p:nvSpPr>
        <p:spPr>
          <a:xfrm>
            <a:off x="5399838" y="4212674"/>
            <a:ext cx="2899792" cy="4572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RCT-II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5741068" y="4911174"/>
            <a:ext cx="302427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Hidroterapia (34ºC)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5741068" y="5520774"/>
            <a:ext cx="302427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Hidroterapia + ejercicio</a:t>
            </a:r>
            <a:endParaRPr lang="es-ES" sz="2000" b="1" dirty="0">
              <a:solidFill>
                <a:srgbClr val="000000"/>
              </a:solidFill>
            </a:endParaRPr>
          </a:p>
        </p:txBody>
      </p:sp>
      <p:cxnSp>
        <p:nvCxnSpPr>
          <p:cNvPr id="58" name="Conector recto 57"/>
          <p:cNvCxnSpPr/>
          <p:nvPr/>
        </p:nvCxnSpPr>
        <p:spPr>
          <a:xfrm>
            <a:off x="5501438" y="4669874"/>
            <a:ext cx="8479" cy="1079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>
            <a:endCxn id="55" idx="1"/>
          </p:cNvCxnSpPr>
          <p:nvPr/>
        </p:nvCxnSpPr>
        <p:spPr>
          <a:xfrm>
            <a:off x="5501438" y="5139774"/>
            <a:ext cx="2396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>
            <a:off x="5509917" y="5749374"/>
            <a:ext cx="2396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ángulo 61"/>
          <p:cNvSpPr/>
          <p:nvPr/>
        </p:nvSpPr>
        <p:spPr>
          <a:xfrm>
            <a:off x="5285539" y="2485474"/>
            <a:ext cx="1333500" cy="1206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Estudio genético</a:t>
            </a:r>
          </a:p>
          <a:p>
            <a:pPr algn="ctr"/>
            <a:r>
              <a:rPr lang="es-ES" sz="1400" b="1" dirty="0" smtClean="0"/>
              <a:t>Genotipo - fenotipo</a:t>
            </a:r>
            <a:endParaRPr lang="es-ES" sz="1400" b="1" dirty="0"/>
          </a:p>
        </p:txBody>
      </p:sp>
      <p:sp>
        <p:nvSpPr>
          <p:cNvPr id="63" name="Rectángulo 62"/>
          <p:cNvSpPr/>
          <p:nvPr/>
        </p:nvSpPr>
        <p:spPr>
          <a:xfrm>
            <a:off x="7526852" y="4083532"/>
            <a:ext cx="1516994" cy="736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Estudio genético</a:t>
            </a:r>
            <a:endParaRPr lang="es-ES" sz="1400" b="1" dirty="0"/>
          </a:p>
        </p:txBody>
      </p:sp>
      <p:sp>
        <p:nvSpPr>
          <p:cNvPr id="64" name="Rectángulo 63"/>
          <p:cNvSpPr/>
          <p:nvPr/>
        </p:nvSpPr>
        <p:spPr>
          <a:xfrm>
            <a:off x="2854833" y="4034874"/>
            <a:ext cx="1516994" cy="736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Estudio genético</a:t>
            </a: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467" y="621538"/>
            <a:ext cx="2351365" cy="1365485"/>
          </a:xfrm>
          <a:prstGeom prst="rect">
            <a:avLst/>
          </a:prstGeom>
        </p:spPr>
      </p:pic>
      <p:sp>
        <p:nvSpPr>
          <p:cNvPr id="36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8" name="15 Rectángulo"/>
          <p:cNvSpPr/>
          <p:nvPr/>
        </p:nvSpPr>
        <p:spPr>
          <a:xfrm>
            <a:off x="277401" y="1038767"/>
            <a:ext cx="2076838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Diseño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1" name="Picture 3" descr="C:\Users\Inma\Desktop\CONFERENCIA CARMONA 31_5_2013\FOTOS Y VIDEOS\cintura bue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38" y="905638"/>
            <a:ext cx="2200280" cy="16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Inma\Desktop\CONFERENCIA CARMONA 31_5_2013\FOTOS Y VIDEOS\relajacion agu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8" y="1007195"/>
            <a:ext cx="2086494" cy="13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Al-Ándalus </a:t>
            </a:r>
            <a:r>
              <a:rPr lang="en-US" sz="3600" b="1" dirty="0" smtClean="0">
                <a:solidFill>
                  <a:schemeClr val="tx1"/>
                </a:solidFill>
              </a:rPr>
              <a:t>II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ipse 39"/>
          <p:cNvSpPr/>
          <p:nvPr/>
        </p:nvSpPr>
        <p:spPr>
          <a:xfrm>
            <a:off x="220092" y="2156460"/>
            <a:ext cx="2192908" cy="952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Transversal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765300" y="2931160"/>
            <a:ext cx="762000" cy="3429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2012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29" y="203624"/>
            <a:ext cx="2351365" cy="1365485"/>
          </a:xfrm>
          <a:prstGeom prst="rect">
            <a:avLst/>
          </a:prstGeom>
        </p:spPr>
      </p:pic>
      <p:sp>
        <p:nvSpPr>
          <p:cNvPr id="36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264181" y="3585210"/>
            <a:ext cx="2151994" cy="736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 smtClean="0"/>
              <a:t>n</a:t>
            </a:r>
            <a:r>
              <a:rPr lang="es-ES" b="1" dirty="0" smtClean="0"/>
              <a:t>=600 FM </a:t>
            </a:r>
          </a:p>
          <a:p>
            <a:pPr algn="ctr"/>
            <a:r>
              <a:rPr lang="es-ES" b="1" i="1" dirty="0" smtClean="0"/>
              <a:t>n</a:t>
            </a:r>
            <a:r>
              <a:rPr lang="es-ES" b="1" dirty="0" smtClean="0"/>
              <a:t>=300 GC</a:t>
            </a:r>
            <a:endParaRPr lang="es-ES" sz="1400" b="1" dirty="0"/>
          </a:p>
        </p:txBody>
      </p:sp>
      <p:sp>
        <p:nvSpPr>
          <p:cNvPr id="8" name="Elipse 7"/>
          <p:cNvSpPr/>
          <p:nvPr/>
        </p:nvSpPr>
        <p:spPr>
          <a:xfrm>
            <a:off x="3023617" y="2156460"/>
            <a:ext cx="2192908" cy="952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Seguimiento 2 años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5851886" y="2156460"/>
            <a:ext cx="2192908" cy="952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Seguimiento 5 años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568825" y="2931160"/>
            <a:ext cx="762000" cy="3429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2014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397094" y="2931160"/>
            <a:ext cx="762000" cy="3429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2017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2" name="Flecha abajo 11"/>
          <p:cNvSpPr/>
          <p:nvPr/>
        </p:nvSpPr>
        <p:spPr>
          <a:xfrm rot="16200000">
            <a:off x="2363387" y="3472299"/>
            <a:ext cx="628309" cy="97546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3035956" y="3585210"/>
            <a:ext cx="2151994" cy="736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 smtClean="0"/>
              <a:t>n</a:t>
            </a:r>
            <a:r>
              <a:rPr lang="es-ES" b="1" dirty="0" smtClean="0"/>
              <a:t>=287 FM </a:t>
            </a:r>
          </a:p>
          <a:p>
            <a:pPr algn="ctr"/>
            <a:r>
              <a:rPr lang="es-ES" b="1" i="1" dirty="0" smtClean="0"/>
              <a:t>n</a:t>
            </a:r>
            <a:r>
              <a:rPr lang="es-ES" b="1" dirty="0" smtClean="0"/>
              <a:t>=150 GC</a:t>
            </a:r>
            <a:endParaRPr lang="es-ES" sz="1400" b="1" dirty="0"/>
          </a:p>
        </p:txBody>
      </p:sp>
      <p:sp>
        <p:nvSpPr>
          <p:cNvPr id="14" name="Flecha abajo 13"/>
          <p:cNvSpPr/>
          <p:nvPr/>
        </p:nvSpPr>
        <p:spPr>
          <a:xfrm rot="16200000">
            <a:off x="5232857" y="3514550"/>
            <a:ext cx="628309" cy="975463"/>
          </a:xfrm>
          <a:prstGeom prst="down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5810176" y="3627461"/>
            <a:ext cx="2151994" cy="736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 smtClean="0"/>
              <a:t>n</a:t>
            </a:r>
            <a:r>
              <a:rPr lang="es-ES" b="1" dirty="0" smtClean="0"/>
              <a:t>=295 FM </a:t>
            </a:r>
          </a:p>
          <a:p>
            <a:pPr algn="ctr"/>
            <a:r>
              <a:rPr lang="es-ES" b="1" i="1" dirty="0" smtClean="0"/>
              <a:t>n</a:t>
            </a:r>
            <a:r>
              <a:rPr lang="es-ES" b="1" dirty="0" smtClean="0"/>
              <a:t>=115 GC</a:t>
            </a:r>
            <a:endParaRPr lang="es-ES" sz="1400" b="1" dirty="0"/>
          </a:p>
        </p:txBody>
      </p:sp>
      <p:sp>
        <p:nvSpPr>
          <p:cNvPr id="17" name="Rectángulo 16"/>
          <p:cNvSpPr/>
          <p:nvPr/>
        </p:nvSpPr>
        <p:spPr>
          <a:xfrm>
            <a:off x="3302001" y="4494871"/>
            <a:ext cx="1614404" cy="1206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Phenotype</a:t>
            </a:r>
            <a:endParaRPr lang="es-ES" sz="2400" b="1" dirty="0"/>
          </a:p>
          <a:p>
            <a:pPr algn="ctr"/>
            <a:r>
              <a:rPr lang="es-ES" sz="2400" b="1" dirty="0"/>
              <a:t>&amp;</a:t>
            </a:r>
          </a:p>
          <a:p>
            <a:pPr algn="ctr"/>
            <a:r>
              <a:rPr lang="es-ES" sz="2400" b="1" dirty="0" err="1"/>
              <a:t>Genotype</a:t>
            </a:r>
            <a:endParaRPr lang="es-ES" sz="2400" b="1" dirty="0"/>
          </a:p>
        </p:txBody>
      </p:sp>
      <p:sp>
        <p:nvSpPr>
          <p:cNvPr id="18" name="Rectángulo 17"/>
          <p:cNvSpPr/>
          <p:nvPr/>
        </p:nvSpPr>
        <p:spPr>
          <a:xfrm>
            <a:off x="464568" y="4494871"/>
            <a:ext cx="1614404" cy="1206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/>
              <a:t>Phenotype</a:t>
            </a:r>
            <a:endParaRPr lang="es-ES" sz="2400" b="1" dirty="0" smtClean="0"/>
          </a:p>
        </p:txBody>
      </p:sp>
      <p:sp>
        <p:nvSpPr>
          <p:cNvPr id="19" name="Rectángulo 18"/>
          <p:cNvSpPr/>
          <p:nvPr/>
        </p:nvSpPr>
        <p:spPr>
          <a:xfrm>
            <a:off x="6140738" y="4494871"/>
            <a:ext cx="1614404" cy="1206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/>
              <a:t>Phenotype</a:t>
            </a:r>
            <a:endParaRPr lang="es-ES" sz="2400" b="1" dirty="0" smtClean="0"/>
          </a:p>
          <a:p>
            <a:pPr algn="ctr"/>
            <a:r>
              <a:rPr lang="es-ES" sz="2400" b="1" dirty="0" smtClean="0"/>
              <a:t>&amp;</a:t>
            </a:r>
          </a:p>
          <a:p>
            <a:pPr algn="ctr"/>
            <a:r>
              <a:rPr lang="es-ES" sz="2400" b="1" dirty="0" err="1" smtClean="0"/>
              <a:t>Genotype</a:t>
            </a:r>
            <a:endParaRPr lang="es-ES" sz="2400" b="1" dirty="0" smtClean="0"/>
          </a:p>
        </p:txBody>
      </p:sp>
      <p:sp>
        <p:nvSpPr>
          <p:cNvPr id="20" name="15 Rectángulo"/>
          <p:cNvSpPr/>
          <p:nvPr/>
        </p:nvSpPr>
        <p:spPr>
          <a:xfrm>
            <a:off x="316508" y="948796"/>
            <a:ext cx="2076838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Diseño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Al-Ándalus </a:t>
            </a:r>
            <a:r>
              <a:rPr lang="en-US" sz="3600" b="1" dirty="0" smtClean="0">
                <a:solidFill>
                  <a:schemeClr val="tx1"/>
                </a:solidFill>
              </a:rPr>
              <a:t>II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4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1331640" y="788506"/>
            <a:ext cx="7416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+mn-lt"/>
              </a:rPr>
              <a:t>Comparación del genotipo y fenotipo de pacientes con fibromialgia y pacientes con otras enfermedades relacionadas (dolor crónico, artritis reumatoide y depresión). Papel de la actividad física y la condición </a:t>
            </a:r>
            <a:r>
              <a:rPr lang="es-ES" sz="2800" b="1" dirty="0" smtClean="0">
                <a:latin typeface="+mn-lt"/>
              </a:rPr>
              <a:t>física</a:t>
            </a:r>
            <a:endParaRPr lang="es-ES_tradnl" sz="2800" b="1" dirty="0" smtClean="0">
              <a:latin typeface="+mn-lt"/>
            </a:endParaRPr>
          </a:p>
          <a:p>
            <a:endParaRPr lang="es-ES" dirty="0">
              <a:latin typeface="+mn-lt"/>
            </a:endParaRPr>
          </a:p>
          <a:p>
            <a:pPr algn="just"/>
            <a:r>
              <a:rPr lang="es-ES_tradnl" b="1" dirty="0" smtClean="0">
                <a:latin typeface="+mn-lt"/>
              </a:rPr>
              <a:t>ENTIDAD FINANCIADORA: </a:t>
            </a:r>
            <a:r>
              <a:rPr lang="es-ES_tradnl" dirty="0" smtClean="0"/>
              <a:t>Proyectos </a:t>
            </a:r>
            <a:r>
              <a:rPr lang="es-ES_tradnl" dirty="0"/>
              <a:t>de Investigación en Salud, Consejería de Salud, Junta de Andalucía, 2016. Resolución de 17 de junio de 2016, de la Secretaría General de Investigación, Desarrollo e Innovación en Salud, por la que se convocan subvenciones para la financiación de la Investigación, Desarrollo e Innovación Biomédica y en Ciencias de la Salud en Andalucía, para el año 2016. B.O.J.A. 23 de junio 2016. </a:t>
            </a:r>
            <a:r>
              <a:rPr lang="es-ES_tradnl" dirty="0" smtClean="0"/>
              <a:t>PI-0520-2016</a:t>
            </a:r>
            <a:r>
              <a:rPr lang="es-ES" dirty="0" smtClean="0">
                <a:latin typeface="+mn-lt"/>
              </a:rPr>
              <a:t>.</a:t>
            </a:r>
          </a:p>
          <a:p>
            <a:endParaRPr lang="es-ES" dirty="0" smtClean="0">
              <a:latin typeface="+mn-lt"/>
            </a:endParaRPr>
          </a:p>
          <a:p>
            <a:r>
              <a:rPr lang="es-ES" dirty="0" smtClean="0">
                <a:latin typeface="+mn-lt"/>
              </a:rPr>
              <a:t>2017-19.</a:t>
            </a:r>
            <a:endParaRPr lang="es-ES" b="1" dirty="0" smtClean="0">
              <a:latin typeface="+mn-lt"/>
            </a:endParaRPr>
          </a:p>
        </p:txBody>
      </p:sp>
      <p:pic>
        <p:nvPicPr>
          <p:cNvPr id="4659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9" y="5571958"/>
            <a:ext cx="2239541" cy="126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830677"/>
            <a:ext cx="2758859" cy="910691"/>
          </a:xfrm>
          <a:prstGeom prst="rect">
            <a:avLst/>
          </a:prstGeom>
        </p:spPr>
      </p:pic>
      <p:sp>
        <p:nvSpPr>
          <p:cNvPr id="6" name="5 Rectángulo redondeado"/>
          <p:cNvSpPr/>
          <p:nvPr/>
        </p:nvSpPr>
        <p:spPr>
          <a:xfrm>
            <a:off x="899592" y="116632"/>
            <a:ext cx="5256584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Perspectivas futuras en marcha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1557846" y="1460953"/>
            <a:ext cx="2899792" cy="618808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rgbClr val="000000"/>
                </a:solidFill>
              </a:rPr>
              <a:t>Fenotipo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515607" y="1458413"/>
            <a:ext cx="2899792" cy="618808"/>
          </a:xfrm>
          <a:prstGeom prst="rect">
            <a:avLst/>
          </a:prstGeom>
          <a:solidFill>
            <a:schemeClr val="accent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rgbClr val="000000"/>
                </a:solidFill>
              </a:rPr>
              <a:t>Genotipo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461777" y="2423933"/>
            <a:ext cx="2192908" cy="9525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Medidas subjetivas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2969642" y="2423933"/>
            <a:ext cx="2192908" cy="9525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Medidas objetivas</a:t>
            </a:r>
            <a:endParaRPr lang="es-ES" sz="2000" b="1" dirty="0">
              <a:solidFill>
                <a:srgbClr val="000000"/>
              </a:solidFill>
            </a:endParaRPr>
          </a:p>
        </p:txBody>
      </p:sp>
      <p:cxnSp>
        <p:nvCxnSpPr>
          <p:cNvPr id="21" name="Conector recto de flecha 20"/>
          <p:cNvCxnSpPr>
            <a:stCxn id="17" idx="2"/>
            <a:endCxn id="19" idx="0"/>
          </p:cNvCxnSpPr>
          <p:nvPr/>
        </p:nvCxnSpPr>
        <p:spPr>
          <a:xfrm flipH="1">
            <a:off x="1558231" y="2079761"/>
            <a:ext cx="1449511" cy="344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7" idx="2"/>
            <a:endCxn id="20" idx="0"/>
          </p:cNvCxnSpPr>
          <p:nvPr/>
        </p:nvCxnSpPr>
        <p:spPr>
          <a:xfrm>
            <a:off x="3007742" y="2079761"/>
            <a:ext cx="1058354" cy="3441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ipse 22"/>
          <p:cNvSpPr/>
          <p:nvPr/>
        </p:nvSpPr>
        <p:spPr>
          <a:xfrm>
            <a:off x="5632635" y="2423933"/>
            <a:ext cx="2665736" cy="9525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000000"/>
                </a:solidFill>
              </a:rPr>
              <a:t>64 Polimorfismos</a:t>
            </a:r>
            <a:endParaRPr lang="es-ES" sz="2000" b="1" dirty="0">
              <a:solidFill>
                <a:srgbClr val="000000"/>
              </a:solidFill>
            </a:endParaRPr>
          </a:p>
        </p:txBody>
      </p:sp>
      <p:cxnSp>
        <p:nvCxnSpPr>
          <p:cNvPr id="24" name="Conector recto de flecha 23"/>
          <p:cNvCxnSpPr>
            <a:stCxn id="18" idx="2"/>
            <a:endCxn id="23" idx="0"/>
          </p:cNvCxnSpPr>
          <p:nvPr/>
        </p:nvCxnSpPr>
        <p:spPr>
          <a:xfrm>
            <a:off x="6965503" y="2077221"/>
            <a:ext cx="0" cy="3467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73" y="3667421"/>
            <a:ext cx="1637731" cy="2832099"/>
          </a:xfrm>
          <a:prstGeom prst="rect">
            <a:avLst/>
          </a:prstGeom>
        </p:spPr>
      </p:pic>
      <p:sp>
        <p:nvSpPr>
          <p:cNvPr id="14" name="TextBox 16"/>
          <p:cNvSpPr txBox="1"/>
          <p:nvPr/>
        </p:nvSpPr>
        <p:spPr>
          <a:xfrm>
            <a:off x="1473138" y="4019546"/>
            <a:ext cx="5969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²"/>
            </a:pPr>
            <a:r>
              <a:rPr lang="en-US" sz="2000" dirty="0" smtClean="0"/>
              <a:t>Catechol-O-methyltransferase (COMT)</a:t>
            </a:r>
            <a:endParaRPr lang="en-US" sz="2000" dirty="0"/>
          </a:p>
          <a:p>
            <a:pPr marL="342900" indent="-342900">
              <a:lnSpc>
                <a:spcPct val="130000"/>
              </a:lnSpc>
              <a:buFont typeface="Wingdings" charset="2"/>
              <a:buChar char="²"/>
            </a:pPr>
            <a:r>
              <a:rPr lang="en-US" sz="2000" dirty="0" smtClean="0"/>
              <a:t>Charged </a:t>
            </a:r>
            <a:r>
              <a:rPr lang="en-US" sz="2000" dirty="0" err="1" smtClean="0"/>
              <a:t>multivesicular</a:t>
            </a:r>
            <a:r>
              <a:rPr lang="en-US" sz="2000" dirty="0" smtClean="0"/>
              <a:t> body protein 1A (CHMP1A)</a:t>
            </a:r>
            <a:endParaRPr lang="en-US" sz="2000" dirty="0"/>
          </a:p>
          <a:p>
            <a:pPr marL="342900" indent="-342900">
              <a:lnSpc>
                <a:spcPct val="130000"/>
              </a:lnSpc>
              <a:buFont typeface="Wingdings" charset="2"/>
              <a:buChar char="²"/>
            </a:pPr>
            <a:r>
              <a:rPr lang="en-US" sz="2000" dirty="0" smtClean="0"/>
              <a:t>Opioid receptor </a:t>
            </a:r>
            <a:r>
              <a:rPr lang="el-GR" sz="2000" dirty="0" smtClean="0"/>
              <a:t>μ</a:t>
            </a:r>
            <a:r>
              <a:rPr lang="es-ES" sz="2000" dirty="0" smtClean="0"/>
              <a:t>1 (OPRM1)</a:t>
            </a:r>
            <a:endParaRPr lang="en-US" sz="2000" dirty="0"/>
          </a:p>
          <a:p>
            <a:pPr marL="342900" indent="-342900">
              <a:lnSpc>
                <a:spcPct val="130000"/>
              </a:lnSpc>
              <a:buFont typeface="Wingdings" charset="2"/>
              <a:buChar char="²"/>
            </a:pPr>
            <a:r>
              <a:rPr lang="en-US" sz="2000" dirty="0" smtClean="0"/>
              <a:t>Sodium voltage-gated channel </a:t>
            </a:r>
            <a:r>
              <a:rPr lang="el-GR" sz="2000" dirty="0" smtClean="0"/>
              <a:t>α</a:t>
            </a:r>
            <a:r>
              <a:rPr lang="es-ES" sz="2000" dirty="0" smtClean="0"/>
              <a:t> </a:t>
            </a:r>
            <a:r>
              <a:rPr lang="en-US" sz="2000" dirty="0" smtClean="0"/>
              <a:t>subunit 9 (SCN9A)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²"/>
            </a:pPr>
            <a:r>
              <a:rPr lang="mr-IN" sz="2000" dirty="0" smtClean="0"/>
              <a:t>…</a:t>
            </a:r>
            <a:endParaRPr lang="en-US" sz="2000" dirty="0"/>
          </a:p>
        </p:txBody>
      </p:sp>
      <p:sp>
        <p:nvSpPr>
          <p:cNvPr id="15" name="5 Rectángulo redondeado"/>
          <p:cNvSpPr/>
          <p:nvPr/>
        </p:nvSpPr>
        <p:spPr>
          <a:xfrm>
            <a:off x="899592" y="116632"/>
            <a:ext cx="5256584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Perspectivas futuras en marcha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5 Rectángulo"/>
          <p:cNvSpPr/>
          <p:nvPr/>
        </p:nvSpPr>
        <p:spPr>
          <a:xfrm>
            <a:off x="423294" y="323555"/>
            <a:ext cx="8492106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Qué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hemos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descubierto</a:t>
            </a:r>
            <a:r>
              <a:rPr lang="en-US" sz="3600" b="1" dirty="0" smtClean="0">
                <a:solidFill>
                  <a:schemeClr val="tx1"/>
                </a:solidFill>
              </a:rPr>
              <a:t> hasta el </a:t>
            </a:r>
            <a:r>
              <a:rPr lang="en-US" sz="3600" b="1" dirty="0" err="1" smtClean="0">
                <a:solidFill>
                  <a:schemeClr val="tx1"/>
                </a:solidFill>
              </a:rPr>
              <a:t>momento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35" y="2646701"/>
            <a:ext cx="7286117" cy="249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4" y="177869"/>
            <a:ext cx="623623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3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276" y="4810009"/>
            <a:ext cx="5509245" cy="168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50" y="1582257"/>
            <a:ext cx="540226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12" y="370731"/>
            <a:ext cx="540226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40" y="1866922"/>
            <a:ext cx="4457774" cy="261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37" y="3492718"/>
            <a:ext cx="538956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1762" y="2345844"/>
            <a:ext cx="5832625" cy="233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9" y="2339218"/>
            <a:ext cx="5402263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845" y="5094209"/>
            <a:ext cx="6848475" cy="17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6" y="4717700"/>
            <a:ext cx="540226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6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809326"/>
            <a:ext cx="142875" cy="6048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" name="33 CuadroTexto"/>
          <p:cNvSpPr txBox="1">
            <a:spLocks noChangeArrowheads="1"/>
          </p:cNvSpPr>
          <p:nvPr/>
        </p:nvSpPr>
        <p:spPr bwMode="auto">
          <a:xfrm>
            <a:off x="467544" y="188640"/>
            <a:ext cx="820891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atin typeface="Arial Narrow" pitchFamily="34" charset="0"/>
              </a:rPr>
              <a:t>PROGRAMA DE EJERCICIO EN FIBROMIALGIA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7450" y="34047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84" y="1177141"/>
            <a:ext cx="3600399" cy="48245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37983" y="5657671"/>
            <a:ext cx="3327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https://www.repositoriosalud.es</a:t>
            </a:r>
            <a:r>
              <a:rPr lang="es-ES_tradnl" dirty="0" smtClean="0"/>
              <a:t>/</a:t>
            </a:r>
            <a:br>
              <a:rPr lang="es-ES_tradnl" dirty="0" smtClean="0"/>
            </a:br>
            <a:r>
              <a:rPr lang="es-ES_tradnl" dirty="0" err="1" smtClean="0"/>
              <a:t>bitstream</a:t>
            </a:r>
            <a:r>
              <a:rPr lang="es-ES_tradnl" dirty="0" smtClean="0"/>
              <a:t>/10668/1858/1/</a:t>
            </a:r>
            <a:br>
              <a:rPr lang="es-ES_tradnl" dirty="0" smtClean="0"/>
            </a:br>
            <a:r>
              <a:rPr lang="es-ES_tradnl" dirty="0" err="1" smtClean="0"/>
              <a:t>ProgramaEjercicioFisico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Fibromialgia_2014.pdf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16" y="1669845"/>
            <a:ext cx="4084584" cy="408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" name="15 Rectángulo"/>
          <p:cNvSpPr/>
          <p:nvPr/>
        </p:nvSpPr>
        <p:spPr>
          <a:xfrm>
            <a:off x="423293" y="323555"/>
            <a:ext cx="2812275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Financiación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4351" y="1169337"/>
            <a:ext cx="8305357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dirty="0" smtClean="0">
                <a:latin typeface="Calibri"/>
                <a:ea typeface="Wingdings"/>
                <a:cs typeface="Calibri"/>
                <a:sym typeface="Wingdings"/>
              </a:rPr>
              <a:t> </a:t>
            </a:r>
            <a:r>
              <a:rPr lang="en-GB" sz="1400" b="1" dirty="0" err="1" smtClean="0">
                <a:latin typeface="Calibri"/>
                <a:cs typeface="Calibri"/>
              </a:rPr>
              <a:t>Ministerio</a:t>
            </a:r>
            <a:r>
              <a:rPr lang="en-GB" sz="1400" b="1" dirty="0" smtClean="0">
                <a:latin typeface="Calibri"/>
                <a:cs typeface="Calibri"/>
              </a:rPr>
              <a:t> de </a:t>
            </a:r>
            <a:r>
              <a:rPr lang="en-GB" sz="1400" b="1" dirty="0" err="1" smtClean="0">
                <a:latin typeface="Calibri"/>
                <a:cs typeface="Calibri"/>
              </a:rPr>
              <a:t>Economía</a:t>
            </a:r>
            <a:r>
              <a:rPr lang="en-GB" sz="1400" b="1" dirty="0" smtClean="0">
                <a:latin typeface="Calibri"/>
                <a:cs typeface="Calibri"/>
              </a:rPr>
              <a:t> y </a:t>
            </a:r>
            <a:r>
              <a:rPr lang="en-GB" sz="1400" b="1" dirty="0" err="1" smtClean="0">
                <a:latin typeface="Calibri"/>
                <a:cs typeface="Calibri"/>
              </a:rPr>
              <a:t>Competitividad</a:t>
            </a:r>
            <a:r>
              <a:rPr lang="en-GB" sz="1400" dirty="0" smtClean="0">
                <a:latin typeface="Calibri"/>
                <a:cs typeface="Calibri"/>
              </a:rPr>
              <a:t>:</a:t>
            </a:r>
          </a:p>
          <a:p>
            <a:r>
              <a:rPr lang="en-GB" sz="1400" dirty="0" smtClean="0">
                <a:latin typeface="Calibri"/>
                <a:cs typeface="Calibri"/>
              </a:rPr>
              <a:t>1.1. </a:t>
            </a:r>
            <a:r>
              <a:rPr lang="en-GB" sz="1400" dirty="0" err="1" smtClean="0">
                <a:latin typeface="Calibri"/>
                <a:cs typeface="Calibri"/>
              </a:rPr>
              <a:t>Proyecto</a:t>
            </a:r>
            <a:r>
              <a:rPr lang="en-GB" sz="1400" dirty="0" smtClean="0">
                <a:latin typeface="Calibri"/>
                <a:cs typeface="Calibri"/>
              </a:rPr>
              <a:t> I+D+</a:t>
            </a:r>
            <a:r>
              <a:rPr lang="es-ES" sz="1400" dirty="0" smtClean="0">
                <a:latin typeface="Calibri"/>
                <a:cs typeface="Calibri"/>
              </a:rPr>
              <a:t>I</a:t>
            </a:r>
            <a:r>
              <a:rPr lang="en-GB" sz="1400" dirty="0" smtClean="0">
                <a:latin typeface="Calibri"/>
                <a:cs typeface="Calibri"/>
              </a:rPr>
              <a:t> (</a:t>
            </a:r>
            <a:r>
              <a:rPr lang="es-ES" sz="1400" dirty="0" smtClean="0">
                <a:latin typeface="Calibri"/>
                <a:cs typeface="Calibri"/>
              </a:rPr>
              <a:t>DEP </a:t>
            </a:r>
            <a:r>
              <a:rPr lang="es-ES" sz="1400" dirty="0">
                <a:latin typeface="Calibri"/>
                <a:cs typeface="Calibri"/>
              </a:rPr>
              <a:t>2010-</a:t>
            </a:r>
            <a:r>
              <a:rPr lang="es-ES" sz="1400" dirty="0" smtClean="0">
                <a:latin typeface="Calibri"/>
                <a:cs typeface="Calibri"/>
              </a:rPr>
              <a:t>15639); 2011-2014</a:t>
            </a:r>
          </a:p>
          <a:p>
            <a:r>
              <a:rPr lang="en-GB" sz="1400" dirty="0" smtClean="0">
                <a:latin typeface="Calibri"/>
                <a:cs typeface="Calibri"/>
              </a:rPr>
              <a:t>1.2. </a:t>
            </a:r>
            <a:r>
              <a:rPr lang="en-GB" sz="1400" dirty="0" err="1" smtClean="0">
                <a:latin typeface="Calibri"/>
                <a:cs typeface="Calibri"/>
              </a:rPr>
              <a:t>Proyecto</a:t>
            </a:r>
            <a:r>
              <a:rPr lang="en-GB" sz="1400" dirty="0" smtClean="0">
                <a:latin typeface="Calibri"/>
                <a:cs typeface="Calibri"/>
              </a:rPr>
              <a:t> </a:t>
            </a:r>
            <a:r>
              <a:rPr lang="en-GB" sz="1400" dirty="0" err="1">
                <a:latin typeface="Calibri"/>
                <a:cs typeface="Calibri"/>
              </a:rPr>
              <a:t>I+D+i</a:t>
            </a:r>
            <a:r>
              <a:rPr lang="en-GB" sz="1400" dirty="0">
                <a:latin typeface="Calibri"/>
                <a:cs typeface="Calibri"/>
              </a:rPr>
              <a:t> </a:t>
            </a:r>
            <a:r>
              <a:rPr lang="en-GB" sz="1400" dirty="0" err="1">
                <a:latin typeface="Calibri"/>
                <a:cs typeface="Calibri"/>
              </a:rPr>
              <a:t>Retos</a:t>
            </a:r>
            <a:r>
              <a:rPr lang="en-GB" sz="1400" dirty="0">
                <a:latin typeface="Calibri"/>
                <a:cs typeface="Calibri"/>
              </a:rPr>
              <a:t> de la </a:t>
            </a:r>
            <a:r>
              <a:rPr lang="en-GB" sz="1400" dirty="0" err="1" smtClean="0">
                <a:latin typeface="Calibri"/>
                <a:cs typeface="Calibri"/>
              </a:rPr>
              <a:t>Sociedad</a:t>
            </a:r>
            <a:r>
              <a:rPr lang="en-GB" sz="1400" dirty="0" smtClean="0">
                <a:latin typeface="Calibri"/>
                <a:cs typeface="Calibri"/>
              </a:rPr>
              <a:t> (</a:t>
            </a:r>
            <a:r>
              <a:rPr lang="es-ES" sz="1400" dirty="0">
                <a:latin typeface="Calibri"/>
                <a:cs typeface="Calibri"/>
              </a:rPr>
              <a:t>DEP2013-40908-</a:t>
            </a:r>
            <a:r>
              <a:rPr lang="es-ES" sz="1400" dirty="0" smtClean="0">
                <a:latin typeface="Calibri"/>
                <a:cs typeface="Calibri"/>
              </a:rPr>
              <a:t>R); 2015-2017</a:t>
            </a:r>
          </a:p>
          <a:p>
            <a:r>
              <a:rPr lang="es-ES" sz="1400" dirty="0" smtClean="0">
                <a:latin typeface="Calibri"/>
                <a:cs typeface="Calibri"/>
              </a:rPr>
              <a:t>1.3. PhD beca (FPI; </a:t>
            </a:r>
            <a:r>
              <a:rPr lang="es-ES" sz="1400" dirty="0"/>
              <a:t>BES-</a:t>
            </a:r>
            <a:r>
              <a:rPr lang="es-ES" sz="1400" dirty="0" smtClean="0">
                <a:latin typeface="Calibri"/>
                <a:cs typeface="Calibri"/>
              </a:rPr>
              <a:t>2011</a:t>
            </a:r>
            <a:r>
              <a:rPr lang="es-ES" sz="1400" dirty="0">
                <a:latin typeface="Calibri"/>
                <a:cs typeface="Calibri"/>
              </a:rPr>
              <a:t>–047133</a:t>
            </a:r>
            <a:r>
              <a:rPr lang="es-ES" sz="1400" dirty="0" smtClean="0">
                <a:latin typeface="Calibri"/>
                <a:cs typeface="Calibri"/>
              </a:rPr>
              <a:t>); 2011-2015</a:t>
            </a:r>
          </a:p>
          <a:p>
            <a:r>
              <a:rPr lang="en-GB" sz="1400" dirty="0" smtClean="0">
                <a:latin typeface="Calibri"/>
                <a:cs typeface="Calibri"/>
              </a:rPr>
              <a:t>1.4. </a:t>
            </a:r>
            <a:r>
              <a:rPr lang="es-ES" sz="1400" dirty="0" smtClean="0">
                <a:cs typeface="Calibri"/>
              </a:rPr>
              <a:t>PhD </a:t>
            </a:r>
            <a:r>
              <a:rPr lang="es-ES" sz="1400" dirty="0">
                <a:cs typeface="Calibri"/>
              </a:rPr>
              <a:t>beca</a:t>
            </a:r>
            <a:r>
              <a:rPr lang="es-ES" sz="1400" dirty="0" smtClean="0">
                <a:cs typeface="Calibri"/>
              </a:rPr>
              <a:t> </a:t>
            </a:r>
            <a:r>
              <a:rPr lang="es-ES" sz="1400" dirty="0">
                <a:cs typeface="Calibri"/>
              </a:rPr>
              <a:t>(</a:t>
            </a:r>
            <a:r>
              <a:rPr lang="es-ES" sz="1400" dirty="0" smtClean="0">
                <a:cs typeface="Calibri"/>
              </a:rPr>
              <a:t>FPI; </a:t>
            </a:r>
            <a:r>
              <a:rPr lang="es-ES" sz="1400" dirty="0" smtClean="0"/>
              <a:t>BES</a:t>
            </a:r>
            <a:r>
              <a:rPr lang="es-ES" sz="1400" dirty="0"/>
              <a:t>-2014–067612</a:t>
            </a:r>
            <a:r>
              <a:rPr lang="es-ES" sz="1400" dirty="0" smtClean="0">
                <a:cs typeface="Calibri"/>
              </a:rPr>
              <a:t>)</a:t>
            </a:r>
            <a:r>
              <a:rPr lang="es-ES" sz="1400" dirty="0">
                <a:cs typeface="Calibri"/>
              </a:rPr>
              <a:t>; </a:t>
            </a:r>
            <a:r>
              <a:rPr lang="es-ES" sz="1400" dirty="0" smtClean="0">
                <a:cs typeface="Calibri"/>
              </a:rPr>
              <a:t>2015-2018</a:t>
            </a:r>
            <a:endParaRPr lang="es-ES" sz="1400" dirty="0">
              <a:cs typeface="Calibri"/>
            </a:endParaRPr>
          </a:p>
          <a:p>
            <a:endParaRPr lang="en-GB" sz="1400" dirty="0" smtClean="0">
              <a:latin typeface="Calibri"/>
              <a:cs typeface="Calibri"/>
            </a:endParaRPr>
          </a:p>
          <a:p>
            <a:pPr lvl="0"/>
            <a:r>
              <a:rPr lang="en-GB" sz="1400" b="1" dirty="0" smtClean="0">
                <a:solidFill>
                  <a:srgbClr val="000000"/>
                </a:solidFill>
                <a:latin typeface="Calibri"/>
                <a:ea typeface="Wingdings"/>
                <a:cs typeface="Calibri"/>
                <a:sym typeface="Wingdings"/>
              </a:rPr>
              <a:t> </a:t>
            </a:r>
            <a:r>
              <a:rPr lang="en-GB" sz="1400" b="1" dirty="0" smtClean="0">
                <a:solidFill>
                  <a:srgbClr val="000000"/>
                </a:solidFill>
                <a:latin typeface="Calibri"/>
                <a:cs typeface="Calibri"/>
              </a:rPr>
              <a:t>Junta de Andalucía</a:t>
            </a:r>
            <a:r>
              <a:rPr lang="en-GB" sz="1400" dirty="0" smtClean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r>
              <a:rPr lang="en-GB" sz="1400" dirty="0" smtClean="0">
                <a:latin typeface="Calibri"/>
                <a:cs typeface="Calibri"/>
              </a:rPr>
              <a:t>2.1. </a:t>
            </a:r>
            <a:r>
              <a:rPr lang="es-ES_tradnl" sz="1400" dirty="0">
                <a:latin typeface="Calibri"/>
                <a:cs typeface="Calibri"/>
              </a:rPr>
              <a:t>Consejería de Turismo, Comercio y Deporte </a:t>
            </a:r>
            <a:r>
              <a:rPr lang="es-ES_tradnl" sz="1400" dirty="0" smtClean="0">
                <a:latin typeface="Calibri"/>
                <a:cs typeface="Calibri"/>
              </a:rPr>
              <a:t>(</a:t>
            </a:r>
            <a:r>
              <a:rPr lang="es-ES" sz="1400" dirty="0" smtClean="0">
                <a:latin typeface="Calibri"/>
                <a:cs typeface="Calibri"/>
              </a:rPr>
              <a:t>CTCD</a:t>
            </a:r>
            <a:r>
              <a:rPr lang="es-ES" sz="1400" dirty="0">
                <a:latin typeface="Calibri"/>
                <a:cs typeface="Calibri"/>
              </a:rPr>
              <a:t>-201000019242-</a:t>
            </a:r>
            <a:r>
              <a:rPr lang="es-ES" sz="1400" dirty="0" smtClean="0">
                <a:latin typeface="Calibri"/>
                <a:cs typeface="Calibri"/>
              </a:rPr>
              <a:t>TRA); 2010-2013</a:t>
            </a:r>
          </a:p>
          <a:p>
            <a:r>
              <a:rPr lang="es-ES" sz="1400" dirty="0" smtClean="0">
                <a:latin typeface="Calibri"/>
                <a:cs typeface="Calibri"/>
              </a:rPr>
              <a:t>2.2. Consejería de Salud </a:t>
            </a:r>
            <a:r>
              <a:rPr lang="en-GB" sz="1400" dirty="0" smtClean="0">
                <a:latin typeface="Calibri"/>
                <a:cs typeface="Calibri"/>
              </a:rPr>
              <a:t>(</a:t>
            </a:r>
            <a:r>
              <a:rPr lang="es-ES" sz="1400" dirty="0">
                <a:latin typeface="Calibri"/>
                <a:cs typeface="Calibri"/>
              </a:rPr>
              <a:t>PI-0520-2016</a:t>
            </a:r>
            <a:r>
              <a:rPr lang="es-ES" sz="1400" dirty="0" smtClean="0">
                <a:latin typeface="Calibri"/>
                <a:cs typeface="Calibri"/>
              </a:rPr>
              <a:t>); 2017-2019</a:t>
            </a:r>
            <a:endParaRPr lang="es-ES" sz="1400" dirty="0">
              <a:latin typeface="Calibri"/>
              <a:cs typeface="Calibri"/>
            </a:endParaRPr>
          </a:p>
          <a:p>
            <a:endParaRPr lang="en-GB" sz="1400" dirty="0" smtClean="0">
              <a:latin typeface="Calibri"/>
              <a:cs typeface="Calibri"/>
            </a:endParaRPr>
          </a:p>
          <a:p>
            <a:pPr lvl="0"/>
            <a:r>
              <a:rPr lang="en-GB" sz="1400" b="1" dirty="0">
                <a:ea typeface="Wingdings"/>
                <a:cs typeface="Calibri"/>
                <a:sym typeface="Wingdings"/>
              </a:rPr>
              <a:t> </a:t>
            </a:r>
            <a:r>
              <a:rPr lang="en-GB" sz="1400" b="1" dirty="0" err="1" smtClean="0">
                <a:cs typeface="Calibri"/>
              </a:rPr>
              <a:t>Ministerio</a:t>
            </a:r>
            <a:r>
              <a:rPr lang="en-GB" sz="1400" b="1" dirty="0" smtClean="0">
                <a:cs typeface="Calibri"/>
              </a:rPr>
              <a:t> de </a:t>
            </a:r>
            <a:r>
              <a:rPr lang="en-GB" sz="1400" b="1" dirty="0" err="1" smtClean="0">
                <a:cs typeface="Calibri"/>
              </a:rPr>
              <a:t>Educación</a:t>
            </a:r>
            <a:r>
              <a:rPr lang="en-GB" sz="1400" dirty="0" smtClean="0">
                <a:cs typeface="Calibri"/>
              </a:rPr>
              <a:t>:</a:t>
            </a:r>
            <a:endParaRPr lang="en-GB" sz="1400" dirty="0">
              <a:cs typeface="Calibri"/>
            </a:endParaRPr>
          </a:p>
          <a:p>
            <a:r>
              <a:rPr lang="en-GB" sz="1400" dirty="0" smtClean="0">
                <a:latin typeface="Calibri"/>
                <a:cs typeface="Calibri"/>
              </a:rPr>
              <a:t>3.1. </a:t>
            </a:r>
            <a:r>
              <a:rPr lang="es-ES" sz="1400" dirty="0" smtClean="0">
                <a:cs typeface="Calibri"/>
              </a:rPr>
              <a:t>PhD </a:t>
            </a:r>
            <a:r>
              <a:rPr lang="es-ES" sz="1400" dirty="0">
                <a:cs typeface="Calibri"/>
              </a:rPr>
              <a:t>beca</a:t>
            </a:r>
            <a:r>
              <a:rPr lang="es-ES" sz="1400" dirty="0" smtClean="0">
                <a:cs typeface="Calibri"/>
              </a:rPr>
              <a:t> (</a:t>
            </a:r>
            <a:r>
              <a:rPr lang="es-ES" sz="1400" dirty="0"/>
              <a:t>AP2010-0963</a:t>
            </a:r>
            <a:r>
              <a:rPr lang="es-ES" sz="1400" dirty="0" smtClean="0">
                <a:cs typeface="Calibri"/>
              </a:rPr>
              <a:t>)</a:t>
            </a:r>
            <a:r>
              <a:rPr lang="es-ES" sz="1400" dirty="0">
                <a:cs typeface="Calibri"/>
              </a:rPr>
              <a:t>; </a:t>
            </a:r>
            <a:r>
              <a:rPr lang="es-ES" sz="1400" dirty="0" smtClean="0">
                <a:cs typeface="Calibri"/>
              </a:rPr>
              <a:t>2012-2015</a:t>
            </a:r>
            <a:endParaRPr lang="es-ES" sz="1400" dirty="0">
              <a:cs typeface="Calibri"/>
            </a:endParaRPr>
          </a:p>
          <a:p>
            <a:r>
              <a:rPr lang="en-GB" sz="1400" dirty="0" smtClean="0">
                <a:latin typeface="Calibri"/>
                <a:cs typeface="Calibri"/>
              </a:rPr>
              <a:t>3.2. </a:t>
            </a:r>
            <a:r>
              <a:rPr lang="es-ES" sz="1400" dirty="0">
                <a:cs typeface="Calibri"/>
              </a:rPr>
              <a:t>PhD beca</a:t>
            </a:r>
            <a:r>
              <a:rPr lang="es-ES" sz="1400" dirty="0" smtClean="0">
                <a:cs typeface="Calibri"/>
              </a:rPr>
              <a:t> (</a:t>
            </a:r>
            <a:r>
              <a:rPr lang="es-ES" sz="1400" dirty="0"/>
              <a:t>FPU12/00963</a:t>
            </a:r>
            <a:r>
              <a:rPr lang="es-ES" sz="1400" dirty="0" smtClean="0">
                <a:cs typeface="Calibri"/>
              </a:rPr>
              <a:t>); 2013-2016 </a:t>
            </a:r>
          </a:p>
          <a:p>
            <a:r>
              <a:rPr lang="es-ES" sz="1400" dirty="0" smtClean="0">
                <a:latin typeface="Calibri"/>
                <a:cs typeface="Calibri"/>
              </a:rPr>
              <a:t>3.3. </a:t>
            </a:r>
            <a:r>
              <a:rPr lang="es-ES" sz="1400" dirty="0">
                <a:cs typeface="Calibri"/>
              </a:rPr>
              <a:t>PhD beca</a:t>
            </a:r>
            <a:r>
              <a:rPr lang="es-ES" sz="1400" dirty="0" smtClean="0">
                <a:cs typeface="Calibri"/>
              </a:rPr>
              <a:t> </a:t>
            </a:r>
            <a:r>
              <a:rPr lang="es-ES" sz="1400" dirty="0">
                <a:cs typeface="Calibri"/>
              </a:rPr>
              <a:t>(FPU13/01088)</a:t>
            </a:r>
            <a:r>
              <a:rPr lang="es-ES" sz="1400" dirty="0" smtClean="0">
                <a:cs typeface="Calibri"/>
              </a:rPr>
              <a:t>; 2014-2017</a:t>
            </a:r>
          </a:p>
          <a:p>
            <a:r>
              <a:rPr lang="es-ES" sz="1400" dirty="0" smtClean="0">
                <a:cs typeface="Calibri"/>
              </a:rPr>
              <a:t>3.4. PhD </a:t>
            </a:r>
            <a:r>
              <a:rPr lang="es-ES" sz="1400" dirty="0">
                <a:cs typeface="Calibri"/>
              </a:rPr>
              <a:t>beca</a:t>
            </a:r>
            <a:r>
              <a:rPr lang="es-ES" sz="1400" dirty="0" smtClean="0">
                <a:cs typeface="Calibri"/>
              </a:rPr>
              <a:t> </a:t>
            </a:r>
            <a:r>
              <a:rPr lang="es-ES" sz="1400" dirty="0">
                <a:cs typeface="Calibri"/>
              </a:rPr>
              <a:t>(FPU14/02518);</a:t>
            </a:r>
            <a:r>
              <a:rPr lang="es-ES" sz="1400" dirty="0" smtClean="0">
                <a:cs typeface="Calibri"/>
              </a:rPr>
              <a:t> 2015-2018</a:t>
            </a:r>
          </a:p>
          <a:p>
            <a:r>
              <a:rPr lang="es-ES" sz="1400" dirty="0" smtClean="0">
                <a:latin typeface="Calibri"/>
                <a:cs typeface="Calibri"/>
              </a:rPr>
              <a:t>3.5. </a:t>
            </a:r>
            <a:r>
              <a:rPr lang="es-ES" sz="1400" dirty="0">
                <a:cs typeface="Calibri"/>
              </a:rPr>
              <a:t>PhD beca</a:t>
            </a:r>
            <a:r>
              <a:rPr lang="es-ES" sz="1400" dirty="0" smtClean="0">
                <a:cs typeface="Calibri"/>
              </a:rPr>
              <a:t> (FPU15/00002); 2016-2019</a:t>
            </a:r>
          </a:p>
          <a:p>
            <a:endParaRPr lang="en-GB" sz="1400" dirty="0" smtClean="0">
              <a:latin typeface="Calibri"/>
              <a:cs typeface="Calibri"/>
            </a:endParaRPr>
          </a:p>
          <a:p>
            <a:r>
              <a:rPr lang="en-GB" sz="1400" dirty="0" smtClean="0">
                <a:latin typeface="Calibri"/>
                <a:cs typeface="Calibri"/>
              </a:rPr>
              <a:t> </a:t>
            </a:r>
            <a:r>
              <a:rPr lang="en-GB" sz="1400" b="1" dirty="0" smtClean="0">
                <a:solidFill>
                  <a:srgbClr val="000000"/>
                </a:solidFill>
                <a:latin typeface="Calibri"/>
                <a:ea typeface="Wingdings"/>
                <a:cs typeface="Calibri"/>
                <a:sym typeface="Wingdings"/>
              </a:rPr>
              <a:t> </a:t>
            </a:r>
            <a:r>
              <a:rPr lang="en-GB" sz="1400" b="1" dirty="0" smtClean="0">
                <a:solidFill>
                  <a:srgbClr val="000000"/>
                </a:solidFill>
                <a:latin typeface="Calibri"/>
                <a:cs typeface="Calibri"/>
              </a:rPr>
              <a:t>Universidad de Granada</a:t>
            </a:r>
            <a:r>
              <a:rPr lang="en-GB" sz="1400" dirty="0" smtClean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r>
              <a:rPr lang="en-GB" sz="1400" dirty="0">
                <a:latin typeface="Calibri"/>
                <a:cs typeface="Calibri"/>
              </a:rPr>
              <a:t>4</a:t>
            </a:r>
            <a:r>
              <a:rPr lang="en-GB" sz="1400" dirty="0" smtClean="0">
                <a:latin typeface="Calibri"/>
                <a:cs typeface="Calibri"/>
              </a:rPr>
              <a:t>.1. </a:t>
            </a:r>
            <a:r>
              <a:rPr lang="en-GB" sz="1400" dirty="0" err="1" smtClean="0">
                <a:latin typeface="Calibri"/>
                <a:cs typeface="Calibri"/>
              </a:rPr>
              <a:t>Proyecto</a:t>
            </a:r>
            <a:r>
              <a:rPr lang="en-GB" sz="1400" dirty="0" smtClean="0">
                <a:latin typeface="Calibri"/>
                <a:cs typeface="Calibri"/>
              </a:rPr>
              <a:t> de </a:t>
            </a:r>
            <a:r>
              <a:rPr lang="en-GB" sz="1400" dirty="0" err="1" smtClean="0">
                <a:latin typeface="Calibri"/>
                <a:cs typeface="Calibri"/>
              </a:rPr>
              <a:t>excelencia</a:t>
            </a:r>
            <a:r>
              <a:rPr lang="en-GB" sz="1400" dirty="0" smtClean="0">
                <a:latin typeface="Calibri"/>
                <a:cs typeface="Calibri"/>
              </a:rPr>
              <a:t> </a:t>
            </a:r>
            <a:r>
              <a:rPr lang="en-GB" sz="1400" dirty="0" err="1" smtClean="0">
                <a:latin typeface="Calibri"/>
                <a:cs typeface="Calibri"/>
              </a:rPr>
              <a:t>BioTic</a:t>
            </a:r>
            <a:endParaRPr lang="en-GB" sz="1400" dirty="0" smtClean="0">
              <a:latin typeface="Calibri"/>
              <a:cs typeface="Calibri"/>
            </a:endParaRPr>
          </a:p>
          <a:p>
            <a:r>
              <a:rPr lang="en-GB" sz="1400" dirty="0" smtClean="0">
                <a:latin typeface="Calibri"/>
                <a:cs typeface="Calibri"/>
              </a:rPr>
              <a:t>4.2. </a:t>
            </a:r>
            <a:r>
              <a:rPr lang="en-GB" sz="1400" dirty="0" err="1" smtClean="0">
                <a:latin typeface="Calibri"/>
                <a:cs typeface="Calibri"/>
              </a:rPr>
              <a:t>Becas</a:t>
            </a:r>
            <a:r>
              <a:rPr lang="en-GB" sz="1400" dirty="0" smtClean="0">
                <a:latin typeface="Calibri"/>
                <a:cs typeface="Calibri"/>
              </a:rPr>
              <a:t> de </a:t>
            </a:r>
            <a:r>
              <a:rPr lang="en-GB" sz="1400" dirty="0" err="1" smtClean="0">
                <a:latin typeface="Calibri"/>
                <a:cs typeface="Calibri"/>
              </a:rPr>
              <a:t>Iniciación</a:t>
            </a:r>
            <a:r>
              <a:rPr lang="en-GB" sz="1400" dirty="0" smtClean="0">
                <a:latin typeface="Calibri"/>
                <a:cs typeface="Calibri"/>
              </a:rPr>
              <a:t> a la </a:t>
            </a:r>
            <a:r>
              <a:rPr lang="en-GB" sz="1400" dirty="0" err="1" smtClean="0">
                <a:latin typeface="Calibri"/>
                <a:cs typeface="Calibri"/>
              </a:rPr>
              <a:t>Investigación</a:t>
            </a:r>
            <a:r>
              <a:rPr lang="en-GB" sz="1400" dirty="0" smtClean="0">
                <a:latin typeface="Calibri"/>
                <a:cs typeface="Calibri"/>
              </a:rPr>
              <a:t>.</a:t>
            </a:r>
          </a:p>
          <a:p>
            <a:r>
              <a:rPr lang="en-GB" sz="1400" dirty="0" smtClean="0">
                <a:latin typeface="Calibri"/>
                <a:cs typeface="Calibri"/>
              </a:rPr>
              <a:t> </a:t>
            </a:r>
          </a:p>
          <a:p>
            <a:pPr marL="285750" lvl="0" indent="-285750">
              <a:buFont typeface="Wingdings" charset="0"/>
              <a:buChar char="v"/>
            </a:pPr>
            <a:r>
              <a:rPr lang="en-GB" sz="1400" b="1" dirty="0" smtClean="0">
                <a:solidFill>
                  <a:srgbClr val="000000"/>
                </a:solidFill>
                <a:latin typeface="Calibri"/>
                <a:cs typeface="Calibri"/>
              </a:rPr>
              <a:t>Universidad </a:t>
            </a:r>
            <a:r>
              <a:rPr lang="en-GB" sz="1400" b="1" dirty="0" err="1" smtClean="0">
                <a:solidFill>
                  <a:srgbClr val="000000"/>
                </a:solidFill>
                <a:latin typeface="Calibri"/>
                <a:cs typeface="Calibri"/>
              </a:rPr>
              <a:t>Europea</a:t>
            </a:r>
            <a:r>
              <a:rPr lang="en-GB" sz="1400" b="1" dirty="0" smtClean="0">
                <a:solidFill>
                  <a:srgbClr val="000000"/>
                </a:solidFill>
                <a:latin typeface="Calibri"/>
                <a:cs typeface="Calibri"/>
              </a:rPr>
              <a:t> de Madrid:</a:t>
            </a:r>
          </a:p>
          <a:p>
            <a:r>
              <a:rPr lang="es-ES_tradnl" sz="1400" dirty="0" smtClean="0">
                <a:latin typeface="Calibri"/>
                <a:cs typeface="Calibri"/>
              </a:rPr>
              <a:t>5.1. Ayudas </a:t>
            </a:r>
            <a:r>
              <a:rPr lang="es-ES_tradnl" sz="1400" dirty="0">
                <a:latin typeface="Calibri"/>
                <a:cs typeface="Calibri"/>
              </a:rPr>
              <a:t>a la investigación Cátedra Real </a:t>
            </a:r>
            <a:r>
              <a:rPr lang="es-ES_tradnl" sz="1400" dirty="0" smtClean="0">
                <a:latin typeface="Calibri"/>
                <a:cs typeface="Calibri"/>
              </a:rPr>
              <a:t>Madrid</a:t>
            </a:r>
            <a:r>
              <a:rPr lang="es-ES_tradnl" sz="1400" dirty="0">
                <a:latin typeface="Calibri"/>
                <a:cs typeface="Calibri"/>
              </a:rPr>
              <a:t> </a:t>
            </a:r>
            <a:r>
              <a:rPr lang="es-ES_tradnl" sz="1400" dirty="0" smtClean="0">
                <a:latin typeface="Calibri"/>
                <a:cs typeface="Calibri"/>
              </a:rPr>
              <a:t>(</a:t>
            </a:r>
            <a:r>
              <a:rPr lang="es-ES_tradnl" sz="1400" dirty="0">
                <a:latin typeface="Calibri"/>
                <a:cs typeface="Calibri"/>
              </a:rPr>
              <a:t>2010/</a:t>
            </a:r>
            <a:r>
              <a:rPr lang="es-ES_tradnl" sz="1400" dirty="0" smtClean="0">
                <a:latin typeface="Calibri"/>
                <a:cs typeface="Calibri"/>
              </a:rPr>
              <a:t>04RM); </a:t>
            </a:r>
            <a:r>
              <a:rPr lang="es-ES_tradnl" sz="1400" dirty="0">
                <a:latin typeface="Calibri"/>
                <a:cs typeface="Calibri"/>
              </a:rPr>
              <a:t>2010-</a:t>
            </a:r>
            <a:r>
              <a:rPr lang="es-ES_tradnl" sz="1400" dirty="0" smtClean="0">
                <a:latin typeface="Calibri"/>
                <a:cs typeface="Calibri"/>
              </a:rPr>
              <a:t>12</a:t>
            </a:r>
            <a:endParaRPr lang="es-ES_tradnl" sz="1400" dirty="0">
              <a:latin typeface="Calibri"/>
              <a:cs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 rot="20490321">
            <a:off x="3623575" y="4018486"/>
            <a:ext cx="559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3366FF"/>
                </a:solidFill>
                <a:latin typeface="Century Gothic"/>
                <a:cs typeface="Century Gothic"/>
              </a:rPr>
              <a:t>Financiación estimada: </a:t>
            </a:r>
            <a:r>
              <a:rPr lang="es-ES" sz="2400" b="1" dirty="0">
                <a:solidFill>
                  <a:srgbClr val="3366FF"/>
                </a:solidFill>
                <a:latin typeface="Century Gothic"/>
                <a:cs typeface="Century Gothic"/>
              </a:rPr>
              <a:t>&gt;</a:t>
            </a:r>
            <a:r>
              <a:rPr lang="es-ES" sz="2400" b="1" dirty="0" smtClean="0">
                <a:solidFill>
                  <a:srgbClr val="3366FF"/>
                </a:solidFill>
                <a:latin typeface="Century Gothic"/>
                <a:cs typeface="Century Gothic"/>
              </a:rPr>
              <a:t>1,200,000 €</a:t>
            </a:r>
            <a:endParaRPr lang="es-ES" sz="2400" b="1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530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423294" y="323555"/>
            <a:ext cx="3520056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Nuestros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inicios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432" y="1222478"/>
            <a:ext cx="8236874" cy="51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8" y="1078462"/>
            <a:ext cx="10239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0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" name="15 Rectángulo"/>
          <p:cNvSpPr/>
          <p:nvPr/>
        </p:nvSpPr>
        <p:spPr>
          <a:xfrm>
            <a:off x="423293" y="323555"/>
            <a:ext cx="3204161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Colaboraciones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142" y="1238250"/>
            <a:ext cx="5490656" cy="4980025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5518190" y="3598333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bajo 6"/>
          <p:cNvSpPr/>
          <p:nvPr/>
        </p:nvSpPr>
        <p:spPr>
          <a:xfrm>
            <a:off x="4871005" y="2954867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/>
          <p:cNvSpPr/>
          <p:nvPr/>
        </p:nvSpPr>
        <p:spPr>
          <a:xfrm>
            <a:off x="4595323" y="3240715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>
            <a:off x="6505072" y="2599267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/>
          <p:cNvSpPr/>
          <p:nvPr/>
        </p:nvSpPr>
        <p:spPr>
          <a:xfrm>
            <a:off x="6090205" y="3107267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abajo 10"/>
          <p:cNvSpPr/>
          <p:nvPr/>
        </p:nvSpPr>
        <p:spPr>
          <a:xfrm>
            <a:off x="5146687" y="3598333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bajo 11"/>
          <p:cNvSpPr/>
          <p:nvPr/>
        </p:nvSpPr>
        <p:spPr>
          <a:xfrm>
            <a:off x="6716738" y="4538134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abajo 12"/>
          <p:cNvSpPr/>
          <p:nvPr/>
        </p:nvSpPr>
        <p:spPr>
          <a:xfrm>
            <a:off x="6205020" y="4157134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44" y="1891865"/>
            <a:ext cx="2614240" cy="3937632"/>
          </a:xfrm>
          <a:prstGeom prst="rect">
            <a:avLst/>
          </a:prstGeom>
        </p:spPr>
      </p:pic>
      <p:sp>
        <p:nvSpPr>
          <p:cNvPr id="15" name="Flecha abajo 14"/>
          <p:cNvSpPr/>
          <p:nvPr/>
        </p:nvSpPr>
        <p:spPr>
          <a:xfrm>
            <a:off x="4457482" y="5069515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abajo 15"/>
          <p:cNvSpPr/>
          <p:nvPr/>
        </p:nvSpPr>
        <p:spPr>
          <a:xfrm>
            <a:off x="1416098" y="2326315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 abajo 16"/>
          <p:cNvSpPr/>
          <p:nvPr/>
        </p:nvSpPr>
        <p:spPr>
          <a:xfrm>
            <a:off x="1035098" y="2745218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abajo 17"/>
          <p:cNvSpPr/>
          <p:nvPr/>
        </p:nvSpPr>
        <p:spPr>
          <a:xfrm>
            <a:off x="1754764" y="4650218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abajo 18"/>
          <p:cNvSpPr/>
          <p:nvPr/>
        </p:nvSpPr>
        <p:spPr>
          <a:xfrm>
            <a:off x="2279698" y="4038797"/>
            <a:ext cx="275682" cy="419297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24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15 Rectángulo"/>
          <p:cNvSpPr/>
          <p:nvPr/>
        </p:nvSpPr>
        <p:spPr>
          <a:xfrm>
            <a:off x="423293" y="323555"/>
            <a:ext cx="3948681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Equipo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humano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phoca_thumb_l_Isaac J. Perez.jpg (250×330)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18" y="1509250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alandalusfibromialgia.com/images/phocagallery/fotosinvestigadores/thumbs/phoca_thumb_l_Ana%20Carbonell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37" y="1548598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alandalusfibromialgia.com/images/phocagallery/fotosinvestigadores/thumbs/phoca_thumb_l_Diego%20Munguia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18" y="2802499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alandalusfibromialgia.com/images/phocagallery/fotosinvestigadores/thumbs/phoca_thumb_l_Dani%20Camiletti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07" y="2804256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alandalusfibromialgia.com/images/phocagallery/fotosinvestigadores/thumbs/phoca_thumb_l_Blanca%20Samos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02" y="4068389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ww.alandalusfibromialgia.com/images/phocagallery/fotosinvestigadores/thumbs/phoca_thumb_l_Antonio%20Casimiro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09" y="2826791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www.alandalusfibromialgia.com/images/phocagallery/fotosinvestigadores/thumbs/phoca_thumb_l_Angela%20Sierra.jp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1" y="2811769"/>
            <a:ext cx="955297" cy="1148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www.alandalusfibromialgia.com/images/phocagallery/fotosinvestigadores/thumbs/phoca_thumb_l_Inma%20Alvarez.jp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34" y="4069709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://www.alandalusfibromialgia.com/images/phocagallery/fotosinvestigadores/thumbs/phoca_thumb_l_Javi%20Huertas.jpg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50" y="5293376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https://pbs.twimg.com/profile_images/2250739513/foto_JRR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47" y="1515530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http://www.alandalusfibromialgia.com/images/phocagallery/fotosinvestigadores/thumbs/phoca_thumb_l_M.%20Jose%20Girela.jpg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77" y="5306726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http://www.alandalusfibromialgia.com/images/phocagallery/fotosinvestigadores/thumbs/phoca_thumb_l_Manuel%20Herrador.jpg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29" y="5290736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http://www.alandalusfibromialgia.com/images/phocagallery/fotosinvestigadores/thumbs/phoca_thumb_l_Manuel%20Pulido.jpg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83" y="2826791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4" descr="http://www.alandalusfibromialgia.com/images/phocagallery/fotosinvestigadores/thumbs/phoca_thumb_l_Pablo%20Tercedor.jpg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57" y="4068389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6" descr="http://www.alandalusfibromialgia.com/images/phocagallery/fotosinvestigadores/thumbs/phoca_thumb_l_Palma%20Chillon.jpg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47" y="2823253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8" descr="http://www.alandalusfibromialgia.com/images/phocagallery/fotosinvestigadores/thumbs/phoca_thumb_l_Pedro%20Femia.jpg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28" y="4068389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0" descr="http://www.alandalusfibromialgia.com/images/phocagallery/fotosinvestigadores/thumbs/phoca_thumb_l_Pedro%20Latorre.jpg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53" y="4068389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 descr="http://www.alandalusfibromialgia.com/images/phocagallery/fotosinvestigadores/thumbs/phoca_thumb_l_Pedro%20Ruiz.jpg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50" y="5305634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6" descr="https://lh4.googleusercontent.com/-0RGs2D2K8o8/AAAAAAAAAAI/AAAAAAAAAAA/ImnLPv0h-Bo/photo.jpg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64" y="1509249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8" descr="http://campamentos-asgard.com/img/confucio-alejandro.jpg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28" y="1554996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0" descr="http://hum844.ugr.es/media/grupos/HUM844/web_personal/fernando-estvez-lpez/Fer_.jpg"/>
          <p:cNvPicPr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42" y="1514451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8"/>
          <p:cNvPicPr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3596742" y="4091163"/>
            <a:ext cx="994094" cy="1116925"/>
          </a:xfrm>
          <a:prstGeom prst="rect">
            <a:avLst/>
          </a:prstGeom>
        </p:spPr>
      </p:pic>
      <p:pic>
        <p:nvPicPr>
          <p:cNvPr id="31" name="Picture 60" descr="https://lh3.googleusercontent.com/-8BoT8AIjXMc/AAAAAAAAAAI/AAAAAAAAAAA/A_sexqQUKwg/photo.jpg"/>
          <p:cNvPicPr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0" y="5293376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2" descr="http://www.infojobs.net/ficha.foto?quina=e7fac6b2-2766-4d08-8f6f-f6945c809f4d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28" y="2831226"/>
            <a:ext cx="994094" cy="111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86" y="5306727"/>
            <a:ext cx="997643" cy="11162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42691" y="5309366"/>
            <a:ext cx="974226" cy="1127444"/>
          </a:xfrm>
          <a:prstGeom prst="rect">
            <a:avLst/>
          </a:prstGeom>
        </p:spPr>
      </p:pic>
      <p:pic>
        <p:nvPicPr>
          <p:cNvPr id="33" name="Picture 2" descr="C:\Users\MILKANA\Dropbox\Escritorio\Fotos\MilkanaBorges_Recortada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6" y="4069710"/>
            <a:ext cx="751349" cy="11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31528" y="4011911"/>
            <a:ext cx="964319" cy="11961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92" y="2751800"/>
            <a:ext cx="932930" cy="120841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31528" y="1500318"/>
            <a:ext cx="891091" cy="112077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62441" y="1548598"/>
            <a:ext cx="953339" cy="114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5" name="11 Imagen" descr="http://1.bp.blogspot.com/-lHMocDLm-rY/TzjepSx7kGI/AAAAAAAAARI/gblYGclPrDo/s1600/Universidad-de-Granada-L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38" y="1019163"/>
            <a:ext cx="2686315" cy="91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23" y="3260349"/>
            <a:ext cx="1706339" cy="136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79" y="1301415"/>
            <a:ext cx="1215471" cy="155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23" y="3876064"/>
            <a:ext cx="2084625" cy="15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47" y="2110184"/>
            <a:ext cx="1269329" cy="178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11" y="5558178"/>
            <a:ext cx="2471167" cy="99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32 CuadroTexto"/>
          <p:cNvSpPr txBox="1">
            <a:spLocks noChangeArrowheads="1"/>
          </p:cNvSpPr>
          <p:nvPr/>
        </p:nvSpPr>
        <p:spPr bwMode="auto">
          <a:xfrm>
            <a:off x="142875" y="192440"/>
            <a:ext cx="4143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Arial Narrow" pitchFamily="34" charset="0"/>
              </a:rPr>
              <a:t>Grupo PA-HELP. CTS1018</a:t>
            </a:r>
          </a:p>
          <a:p>
            <a:pPr algn="ctr"/>
            <a:r>
              <a:rPr lang="es-ES" sz="1600" b="1" dirty="0" smtClean="0">
                <a:latin typeface="Arial Narrow" pitchFamily="34" charset="0"/>
              </a:rPr>
              <a:t>Departamento de Educación Física y Deportiva</a:t>
            </a:r>
          </a:p>
        </p:txBody>
      </p:sp>
      <p:pic>
        <p:nvPicPr>
          <p:cNvPr id="44" name="Picture 2" descr="Displaying IMG_20140227_1923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69" y="2808912"/>
            <a:ext cx="2675239" cy="1880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5" y="5412941"/>
            <a:ext cx="1700013" cy="134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2763" y="6008226"/>
            <a:ext cx="3218284" cy="751217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0695" y="4710823"/>
            <a:ext cx="1512631" cy="1173349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6417" y="4738918"/>
            <a:ext cx="1795264" cy="1219825"/>
          </a:xfrm>
          <a:prstGeom prst="rect">
            <a:avLst/>
          </a:prstGeom>
        </p:spPr>
      </p:pic>
      <p:sp>
        <p:nvSpPr>
          <p:cNvPr id="50" name="Rectángulo 49"/>
          <p:cNvSpPr/>
          <p:nvPr/>
        </p:nvSpPr>
        <p:spPr>
          <a:xfrm rot="20792077">
            <a:off x="201564" y="2292379"/>
            <a:ext cx="1673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AFIJE</a:t>
            </a:r>
            <a:endParaRPr lang="es-E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177" y="3325380"/>
            <a:ext cx="2062129" cy="1342609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669" y="736796"/>
            <a:ext cx="3069496" cy="125476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7088" y="1781357"/>
            <a:ext cx="1876024" cy="10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" name="15 Rectángulo"/>
          <p:cNvSpPr/>
          <p:nvPr/>
        </p:nvSpPr>
        <p:spPr>
          <a:xfrm>
            <a:off x="423294" y="323555"/>
            <a:ext cx="3996306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Más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información</a:t>
            </a:r>
            <a:r>
              <a:rPr lang="mr-IN" sz="3600" b="1" dirty="0" smtClean="0">
                <a:solidFill>
                  <a:schemeClr val="tx1"/>
                </a:solidFill>
              </a:rPr>
              <a:t>…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42641"/>
            <a:ext cx="8856984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651508" y="5189796"/>
            <a:ext cx="634835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C0504D">
                    <a:lumMod val="75000"/>
                  </a:srgbClr>
                </a:solidFill>
                <a:hlinkClick r:id="rId4"/>
              </a:rPr>
              <a:t>http://www.alandalusfibromialgia.com/</a:t>
            </a:r>
            <a:endParaRPr lang="es-ES" sz="2800" b="1" dirty="0" smtClean="0">
              <a:solidFill>
                <a:srgbClr val="C0504D">
                  <a:lumMod val="75000"/>
                </a:srgbClr>
              </a:solidFill>
            </a:endParaRPr>
          </a:p>
          <a:p>
            <a:endParaRPr lang="es-ES" sz="2800" b="1" dirty="0" smtClean="0">
              <a:solidFill>
                <a:srgbClr val="C0504D">
                  <a:lumMod val="75000"/>
                </a:srgbClr>
              </a:solidFill>
            </a:endParaRPr>
          </a:p>
          <a:p>
            <a:endParaRPr lang="es-ES" sz="2800" b="1" dirty="0" smtClean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4325701"/>
            <a:ext cx="2508633" cy="25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</a:t>
            </a:r>
            <a:r>
              <a:rPr lang="en-US" sz="3600" b="1" dirty="0" err="1" smtClean="0">
                <a:solidFill>
                  <a:schemeClr val="tx1"/>
                </a:solidFill>
              </a:rPr>
              <a:t>Ándalus</a:t>
            </a:r>
            <a:r>
              <a:rPr lang="en-US" sz="3600" b="1" dirty="0" smtClean="0">
                <a:solidFill>
                  <a:schemeClr val="tx1"/>
                </a:solidFill>
              </a:rPr>
              <a:t> I 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28 Rectángulo"/>
          <p:cNvSpPr/>
          <p:nvPr/>
        </p:nvSpPr>
        <p:spPr>
          <a:xfrm>
            <a:off x="0" y="0"/>
            <a:ext cx="142875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323555"/>
            <a:ext cx="1701643" cy="67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157162" y="941657"/>
            <a:ext cx="922077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900" b="1" dirty="0" smtClean="0">
                <a:solidFill>
                  <a:srgbClr val="4F6228"/>
                </a:solidFill>
              </a:rPr>
              <a:t>Ejercicio físico en mujeres con </a:t>
            </a:r>
            <a:r>
              <a:rPr lang="es-ES" sz="1900" b="1" err="1" smtClean="0">
                <a:solidFill>
                  <a:srgbClr val="4F6228"/>
                </a:solidFill>
              </a:rPr>
              <a:t>fibromialgia</a:t>
            </a:r>
            <a:r>
              <a:rPr lang="es-ES" sz="1900" b="1" smtClean="0">
                <a:solidFill>
                  <a:srgbClr val="4F6228"/>
                </a:solidFill>
              </a:rPr>
              <a:t>: efectos sobre dolor, salud y calidad de vida</a:t>
            </a:r>
            <a:endParaRPr lang="es-ES_tradnl" sz="19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963" y="1590685"/>
            <a:ext cx="7328152" cy="517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Rectángulo redondeado"/>
          <p:cNvSpPr/>
          <p:nvPr/>
        </p:nvSpPr>
        <p:spPr>
          <a:xfrm>
            <a:off x="842963" y="2557462"/>
            <a:ext cx="2648917" cy="42076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 Rectángulo redondeado"/>
          <p:cNvSpPr/>
          <p:nvPr/>
        </p:nvSpPr>
        <p:spPr>
          <a:xfrm>
            <a:off x="900113" y="1588084"/>
            <a:ext cx="8064896" cy="9667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1 Rectángulo redondeado"/>
          <p:cNvSpPr/>
          <p:nvPr/>
        </p:nvSpPr>
        <p:spPr>
          <a:xfrm>
            <a:off x="3491880" y="2557462"/>
            <a:ext cx="4679235" cy="41839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809326"/>
            <a:ext cx="142875" cy="6048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" name="Picture 2" descr="http://upload.wikimedia.org/wikipedia/commons/thumb/f/ff/Localizaci%C3%B3n_de_Andaluc%C3%ADa.svg/240px-Localizaci%C3%B3n_de_Andaluc%C3%AD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86" y="1268760"/>
            <a:ext cx="6493575" cy="475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3 CuadroTexto"/>
          <p:cNvSpPr txBox="1"/>
          <p:nvPr/>
        </p:nvSpPr>
        <p:spPr>
          <a:xfrm rot="20884104">
            <a:off x="266785" y="2491308"/>
            <a:ext cx="4005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Muestra geográficamente representativa </a:t>
            </a:r>
            <a:r>
              <a:rPr lang="es-ES_tradnl" sz="3600" b="1" smtClean="0"/>
              <a:t>de población andaluza</a:t>
            </a:r>
            <a:endParaRPr lang="es-ES" sz="36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2" name="4 Flecha curvada hacia la izquierda"/>
          <p:cNvSpPr/>
          <p:nvPr/>
        </p:nvSpPr>
        <p:spPr>
          <a:xfrm rot="20166162">
            <a:off x="4905319" y="2676914"/>
            <a:ext cx="1258155" cy="1652251"/>
          </a:xfrm>
          <a:prstGeom prst="curvedLeftArrow">
            <a:avLst>
              <a:gd name="adj1" fmla="val 13242"/>
              <a:gd name="adj2" fmla="val 21943"/>
              <a:gd name="adj3" fmla="val 41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</a:t>
            </a:r>
            <a:r>
              <a:rPr lang="en-US" sz="3600" b="1" dirty="0" err="1" smtClean="0">
                <a:solidFill>
                  <a:schemeClr val="tx1"/>
                </a:solidFill>
              </a:rPr>
              <a:t>Ándalus</a:t>
            </a:r>
            <a:r>
              <a:rPr lang="en-US" sz="3600" b="1" dirty="0" smtClean="0">
                <a:solidFill>
                  <a:schemeClr val="tx1"/>
                </a:solidFill>
              </a:rPr>
              <a:t> I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809326"/>
            <a:ext cx="142875" cy="6048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/>
          </p:nvPr>
        </p:nvGraphicFramePr>
        <p:xfrm>
          <a:off x="323528" y="1340768"/>
          <a:ext cx="8640960" cy="4872224"/>
        </p:xfrm>
        <a:graphic>
          <a:graphicData uri="http://schemas.openxmlformats.org/drawingml/2006/table">
            <a:tbl>
              <a:tblPr/>
              <a:tblGrid>
                <a:gridCol w="1349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7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7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7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7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0685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 dirty="0" smtClean="0">
                          <a:latin typeface="+mn-lt"/>
                          <a:ea typeface="Calibri"/>
                          <a:cs typeface="Times New Roman"/>
                        </a:rPr>
                        <a:t>Provinces</a:t>
                      </a:r>
                      <a:r>
                        <a:rPr lang="es-ES_tradnl" sz="1800" baseline="30000" dirty="0" smtClean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s-E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_tradnl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Almería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Cádiz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Córdoba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Granada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Huelva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Jaén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Málaga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Sevilla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 Total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 baseline="0" dirty="0" err="1" smtClean="0">
                          <a:latin typeface="+mn-lt"/>
                          <a:ea typeface="Calibri"/>
                          <a:cs typeface="Times New Roman"/>
                        </a:rPr>
                        <a:t>By</a:t>
                      </a:r>
                      <a:r>
                        <a:rPr lang="es-ES_tradnl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 sex</a:t>
                      </a:r>
                      <a:r>
                        <a:rPr lang="es-ES_tradnl" sz="1800" baseline="30000" dirty="0" smtClean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s-E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8.24%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14.82%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9.68%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10.93%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6.18%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8.07%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19.19%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22.89%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100%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 dirty="0" err="1" smtClean="0">
                          <a:latin typeface="+mn-lt"/>
                          <a:ea typeface="Calibri"/>
                          <a:cs typeface="Times New Roman"/>
                        </a:rPr>
                        <a:t>Women</a:t>
                      </a:r>
                      <a:r>
                        <a:rPr lang="es-ES_tradnl" sz="18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_tradnl" sz="1800" dirty="0">
                          <a:latin typeface="+mn-lt"/>
                          <a:ea typeface="Calibri"/>
                          <a:cs typeface="Times New Roman"/>
                        </a:rPr>
                        <a:t>(80%)</a:t>
                      </a:r>
                      <a:endParaRPr lang="es-E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36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 dirty="0">
                          <a:latin typeface="+mn-lt"/>
                          <a:ea typeface="Calibri"/>
                          <a:cs typeface="Times New Roman"/>
                        </a:rPr>
                        <a:t>26</a:t>
                      </a:r>
                      <a:endParaRPr lang="es-E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46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240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 dirty="0" err="1" smtClean="0">
                          <a:latin typeface="+mn-lt"/>
                          <a:ea typeface="Calibri"/>
                          <a:cs typeface="Times New Roman"/>
                        </a:rPr>
                        <a:t>Men</a:t>
                      </a:r>
                      <a:r>
                        <a:rPr lang="es-ES_tradnl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_tradnl" sz="1800" dirty="0">
                          <a:latin typeface="+mn-lt"/>
                          <a:ea typeface="Calibri"/>
                          <a:cs typeface="Times New Roman"/>
                        </a:rPr>
                        <a:t>(20%)</a:t>
                      </a:r>
                      <a:endParaRPr lang="es-E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6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44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29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33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58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69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80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  <a:endParaRPr lang="es-E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1369">
                <a:tc gridSpan="10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 err="1" smtClean="0">
                          <a:latin typeface="+mn-lt"/>
                          <a:ea typeface="Calibri"/>
                          <a:cs typeface="Times New Roman"/>
                        </a:rPr>
                        <a:t>Source</a:t>
                      </a:r>
                      <a:r>
                        <a:rPr lang="es-ES" sz="1800" dirty="0" smtClean="0">
                          <a:latin typeface="+mn-lt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s-ES" sz="1800" dirty="0">
                          <a:latin typeface="+mn-lt"/>
                          <a:ea typeface="Calibri"/>
                          <a:cs typeface="Times New Roman"/>
                        </a:rPr>
                        <a:t>(1</a:t>
                      </a:r>
                      <a:r>
                        <a:rPr lang="es-ES" sz="1800" dirty="0" smtClean="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s-ES" sz="18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prevalence by sex according to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Spanish Society of Rheumatology</a:t>
                      </a:r>
                      <a:r>
                        <a:rPr lang="es-ES" sz="1800" dirty="0" smtClean="0">
                          <a:latin typeface="+mn-lt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s-ES" sz="1800" dirty="0">
                          <a:latin typeface="+mn-lt"/>
                          <a:ea typeface="Calibri"/>
                          <a:cs typeface="Times New Roman"/>
                        </a:rPr>
                        <a:t>(2): </a:t>
                      </a:r>
                      <a:r>
                        <a:rPr lang="en-US" sz="1800" dirty="0" err="1" smtClean="0">
                          <a:latin typeface="+mn-lt"/>
                          <a:ea typeface="Calibri"/>
                          <a:cs typeface="Times New Roman"/>
                        </a:rPr>
                        <a:t>Andalusian</a:t>
                      </a:r>
                      <a:r>
                        <a:rPr lang="en-US" sz="1800" dirty="0" smtClean="0">
                          <a:latin typeface="+mn-lt"/>
                          <a:ea typeface="Calibri"/>
                          <a:cs typeface="Times New Roman"/>
                        </a:rPr>
                        <a:t> population by province according SIMA.</a:t>
                      </a:r>
                      <a:endParaRPr lang="es-E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ángulo redondeado 1"/>
          <p:cNvSpPr/>
          <p:nvPr/>
        </p:nvSpPr>
        <p:spPr>
          <a:xfrm>
            <a:off x="8076381" y="4800600"/>
            <a:ext cx="806325" cy="471488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</a:t>
            </a:r>
            <a:r>
              <a:rPr lang="en-US" sz="3600" b="1" dirty="0" err="1" smtClean="0">
                <a:solidFill>
                  <a:schemeClr val="tx1"/>
                </a:solidFill>
              </a:rPr>
              <a:t>Ándalus</a:t>
            </a:r>
            <a:r>
              <a:rPr lang="en-US" sz="3600" b="1" dirty="0" smtClean="0">
                <a:solidFill>
                  <a:schemeClr val="tx1"/>
                </a:solidFill>
              </a:rPr>
              <a:t> I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7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c/cd/Andaluc%C3%ADa_por_provincia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9315"/>
            <a:ext cx="6213802" cy="5178048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.motorpasion.com/2008/09/renault_kangoo_be_bop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0178" l="1250" r="99583"/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32" y="4635877"/>
            <a:ext cx="687209" cy="64536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6" y="3748084"/>
            <a:ext cx="1224136" cy="122413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8452"/>
            <a:ext cx="1196752" cy="119675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74" y="1508786"/>
            <a:ext cx="932723" cy="93272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89" y="1572696"/>
            <a:ext cx="1316765" cy="131676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673" y="3761776"/>
            <a:ext cx="1196752" cy="119675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1" y="5487176"/>
            <a:ext cx="1194277" cy="1194277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75" y="5778821"/>
            <a:ext cx="858832" cy="104492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740" y="5186156"/>
            <a:ext cx="853282" cy="1516945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19" y="5936083"/>
            <a:ext cx="825908" cy="825908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97861"/>
            <a:ext cx="1268760" cy="1268760"/>
          </a:xfrm>
          <a:prstGeom prst="rect">
            <a:avLst/>
          </a:prstGeom>
        </p:spPr>
      </p:pic>
      <p:sp>
        <p:nvSpPr>
          <p:cNvPr id="15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</a:t>
            </a:r>
            <a:r>
              <a:rPr lang="en-US" sz="3600" b="1" dirty="0" err="1" smtClean="0">
                <a:solidFill>
                  <a:schemeClr val="tx1"/>
                </a:solidFill>
              </a:rPr>
              <a:t>Ándalus</a:t>
            </a:r>
            <a:r>
              <a:rPr lang="en-US" sz="3600" b="1" dirty="0" smtClean="0">
                <a:solidFill>
                  <a:schemeClr val="tx1"/>
                </a:solidFill>
              </a:rPr>
              <a:t> I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56858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23457E-7 C 0.00122 -0.0321 0.00504 -0.05648 0.01025 -0.08704 C 0.00973 -0.10895 0.01286 -0.12932 0.00226 -0.14167 C -0.00416 -0.15833 0.00435 -0.13858 -0.00329 -0.14969 C -0.00589 -0.1534 -0.00728 -0.16019 -0.01024 -0.16389 C -0.01249 -0.16667 -0.01701 -0.17191 -0.01701 -0.17191 C -0.0177 -0.17654 -0.01926 -0.18611 -0.01926 -0.18611 " pathEditMode="relative" ptsTypes="ffffffA">
                                      <p:cBhvr>
                                        <p:cTn id="1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8.64198E-7 C 0.00504 -0.01173 0.00678 -0.02191 0.01494 -0.02624 C 0.02709 -0.04908 0.05296 -0.05463 0.06945 -0.06482 C 0.07518 -0.0642 0.09011 -0.06636 0.09775 -0.05864 C 0.10087 -0.05556 0.10487 -0.05031 0.10799 -0.04661 C 0.11025 -0.04383 0.11494 -0.03858 0.11494 -0.03858 C 0.11789 -0.02099 0.12396 -0.00556 0.12744 0.01204 C 0.12778 0.01728 0.12744 0.02315 0.12848 0.02809 C 0.12935 0.03271 0.13212 0.0358 0.13299 0.04043 C 0.13334 0.04228 0.13421 0.04629 0.13421 0.04629 " pathEditMode="relative" ptsTypes="fffffffffA">
                                      <p:cBhvr>
                                        <p:cTn id="2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0.00243 -0.01204 0.00122 -0.0142 -0.00329 -0.02223 C -0.00798 -0.03025 -0.00868 -0.03303 -0.01475 -0.04044 C -0.02187 -0.04877 -0.03836 -0.05062 -0.04652 -0.05247 C -0.05243 -0.05618 -0.05868 -0.0571 -0.06475 -0.0605 C -0.06701 -0.06173 -0.07152 -0.06451 -0.07152 -0.06451 C -0.07621 -0.07007 -0.0776 -0.06698 -0.08298 -0.06451 C -0.09097 -0.06574 -0.09895 -0.06574 -0.10677 -0.06852 C -0.1184 -0.07254 -0.13073 -0.08241 -0.14201 -0.08889 C -0.14843 -0.0926 -0.15451 -0.09445 -0.16024 -0.10093 C -0.16406 -0.11142 -0.1717 -0.11235 -0.17829 -0.11513 C -0.18472 -0.11791 -0.19149 -0.1213 -0.19774 -0.12531 C -0.21024 -0.12346 -0.21302 -0.12408 -0.22378 -0.12716 C -0.22951 -0.12655 -0.23507 -0.12655 -0.24079 -0.12531 C -0.24843 -0.12377 -0.2559 -0.1142 -0.26354 -0.11297 C -0.27118 -0.11173 -0.27864 -0.11173 -0.28628 -0.11112 C -0.28888 -0.10957 -0.29948 -0.10155 -0.30104 -0.10093 C -0.31406 -0.09692 -0.3276 -0.09815 -0.34079 -0.09692 C -0.3493 -0.09167 -0.35677 -0.08673 -0.36579 -0.08488 C -0.37257 -0.08056 -0.37482 -0.07037 -0.38177 -0.06667 C -0.38402 -0.06389 -0.38628 -0.06142 -0.38854 -0.05865 C -0.38958 -0.05741 -0.39114 -0.05803 -0.39201 -0.05649 C -0.39253 -0.05556 -0.39201 -0.05371 -0.39201 -0.05247 " pathEditMode="relative" ptsTypes="ffffffffffffffffffffff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75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309 C -0.00468 -0.00062 -0.00815 -0.00278 -0.01267 -0.00463 C -0.01875 -0.01049 -0.02656 -0.01327 -0.0335 -0.01605 C -0.04201 -0.01482 -0.04739 -0.00988 -0.05538 -0.00648 C -0.05763 -0.00432 -0.05989 -0.00216 -0.06215 4.93827E-7 C -0.06406 0.00216 -0.06909 0.00339 -0.06909 0.0037 C -0.07204 0.0071 -0.07326 0.00988 -0.07708 0.01142 C -0.08246 0.01636 -0.08958 0.02006 -0.09565 0.02315 C -0.1 0.02932 -0.10381 0.03488 -0.10833 0.04105 C -0.11041 0.04938 -0.11319 0.05772 -0.11753 0.0642 C -0.11909 0.07068 -0.121 0.07376 -0.12447 0.0787 C -0.12621 0.08673 -0.12586 0.09537 -0.12777 0.10339 C -0.12847 0.10648 -0.13003 0.11327 -0.13003 0.11327 " pathEditMode="relative" rAng="0" ptsTypes="ffffffffffffA">
                                      <p:cBhvr>
                                        <p:cTn id="4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25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3827E-7 C -0.00729 -0.01636 -0.01354 -0.01728 -0.02378 -0.01944 C -0.03489 -0.02778 -0.04427 -0.04105 -0.05607 -0.04599 C -0.06423 -0.05247 -0.07361 -0.05185 -0.08194 -0.0534 C -0.09774 -0.06296 -0.11406 -0.07222 -0.1302 -0.075 C -0.13142 -0.07593 -0.13246 -0.07685 -0.1335 -0.07747 C -0.13611 -0.0784 -0.13871 -0.0784 -0.14114 -0.07994 C -0.14565 -0.08241 -0.14496 -0.08549 -0.14861 -0.08951 C -0.15381 -0.09537 -0.15902 -0.10031 -0.16475 -0.10401 C -0.16788 -0.11173 -0.16996 -0.11389 -0.17447 -0.11605 C -0.17552 -0.11759 -0.17656 -0.11975 -0.1776 -0.12099 C -0.17986 -0.12315 -0.18402 -0.12562 -0.18402 -0.12531 C -0.19496 -0.14167 -0.21076 -0.1392 -0.22291 -0.14043 C -0.22395 -0.14136 -0.22534 -0.14105 -0.22621 -0.1429 C -0.2269 -0.14444 -0.22656 -0.14784 -0.22708 -0.15 C -0.22968 -0.16111 -0.22986 -0.16111 -0.23246 -0.16698 " pathEditMode="relative" rAng="0" ptsTypes="fffffffffffffffA">
                                      <p:cBhvr>
                                        <p:cTn id="5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-8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75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7.40741E-7 C -0.01058 0.01204 -0.01579 0.00401 -0.03072 7.40741E-7 C -0.03454 -0.00216 -0.03854 -0.00309 -0.04218 -0.00617 C -0.04913 -0.01235 -0.05468 -0.01914 -0.06249 -0.02222 C -0.06614 -0.02654 -0.07031 -0.02809 -0.07395 -0.03241 C -0.08368 -0.04445 -0.07256 -0.03303 -0.07968 -0.04259 C -0.08177 -0.04568 -0.08645 -0.05062 -0.08645 -0.05062 C -0.08923 -0.05803 -0.09201 -0.05988 -0.0967 -0.06266 C -0.10086 -0.07408 -0.09878 -0.08704 -0.10243 -0.09691 C -0.10677 -0.10864 -0.1118 -0.11574 -0.11718 -0.12531 C -0.11927 -0.13735 -0.12343 -0.14537 -0.12743 -0.15556 C -0.12933 -0.16698 -0.13055 -0.17809 -0.1342 -0.18796 C -0.13541 -0.19537 -0.13645 -0.19846 -0.14097 -0.2 C -0.14357 -0.20093 -0.14895 -0.20216 -0.14895 -0.20216 " pathEditMode="relative" ptsTypes="fffffffffffffA">
                                      <p:cBhvr>
                                        <p:cTn id="6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25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95062E-6 C -0.01632 0.01081 -0.04444 -0.00154 -0.0625 -0.01018 C -0.06996 -0.01913 -0.07986 -0.02222 -0.08854 -0.02623 C -0.09462 -0.02901 -0.09948 -0.03672 -0.10555 -0.04043 C -0.11493 -0.04598 -0.12552 -0.04845 -0.13524 -0.05061 C -0.14097 -0.0537 -0.14687 -0.05586 -0.15226 -0.06049 C -0.16163 -0.06882 -0.15035 -0.06018 -0.15799 -0.06852 C -0.16128 -0.07191 -0.16562 -0.07253 -0.16927 -0.07469 C -0.17569 -0.07839 -0.18194 -0.0824 -0.18854 -0.08487 C -0.19496 -0.09228 -0.19739 -0.09321 -0.20451 -0.09691 C -0.21163 -0.10493 -0.22031 -0.10648 -0.2283 -0.11111 C -0.23177 -0.11327 -0.23854 -0.11728 -0.23854 -0.11728 C -0.24653 -0.11574 -0.24965 -0.11635 -0.25555 -0.10895 C -0.25955 -0.08919 -0.26059 -0.06605 -0.26701 -0.04845 C -0.26996 -0.03117 -0.27274 -0.00648 -0.2783 0.00803 C -0.28108 0.02655 -0.28542 0.04414 -0.28854 0.06266 C -0.28941 0.08581 -0.28924 0.10926 -0.29653 0.12932 C -0.29583 0.13303 -0.2934 0.1355 -0.29305 0.13951 C -0.29184 0.15463 -0.29201 0.17871 -0.29201 0.19599 " pathEditMode="relative" ptsTypes="ffffffffffffffffffA">
                                      <p:cBhvr>
                                        <p:cTn id="6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809326"/>
            <a:ext cx="142875" cy="6048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1" y="1124744"/>
            <a:ext cx="8686225" cy="5256584"/>
          </a:xfrm>
        </p:spPr>
      </p:pic>
      <p:sp>
        <p:nvSpPr>
          <p:cNvPr id="4" name="15 Rectángulo"/>
          <p:cNvSpPr/>
          <p:nvPr/>
        </p:nvSpPr>
        <p:spPr>
          <a:xfrm>
            <a:off x="423293" y="323555"/>
            <a:ext cx="4763070" cy="562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Proyecto Al-</a:t>
            </a:r>
            <a:r>
              <a:rPr lang="en-US" sz="3600" b="1" dirty="0" err="1" smtClean="0">
                <a:solidFill>
                  <a:schemeClr val="tx1"/>
                </a:solidFill>
              </a:rPr>
              <a:t>Ándalus</a:t>
            </a:r>
            <a:r>
              <a:rPr lang="en-US" sz="3600" b="1" dirty="0" smtClean="0">
                <a:solidFill>
                  <a:schemeClr val="tx1"/>
                </a:solidFill>
              </a:rPr>
              <a:t> I 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144016" y="809326"/>
            <a:ext cx="142875" cy="6048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251520" y="1556792"/>
            <a:ext cx="8856984" cy="4968552"/>
          </a:xfrm>
        </p:spPr>
        <p:txBody>
          <a:bodyPr/>
          <a:lstStyle/>
          <a:p>
            <a:pPr marL="0" lvl="0" indent="0">
              <a:buNone/>
            </a:pPr>
            <a:endParaRPr lang="es-E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s-ES" sz="2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s-ES" sz="2400" dirty="0" smtClean="0">
                <a:solidFill>
                  <a:prstClr val="black"/>
                </a:solidFill>
              </a:rPr>
              <a:t>    PRETEST                                    POSTEST                                         RETEST</a:t>
            </a:r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1836146" y="2025831"/>
            <a:ext cx="2160240" cy="11521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prstClr val="black"/>
                </a:solidFill>
              </a:rPr>
              <a:t>INTERVENCIÓN</a:t>
            </a:r>
            <a:endParaRPr lang="es-ES" sz="2400" b="1" dirty="0">
              <a:solidFill>
                <a:prstClr val="black"/>
              </a:solidFill>
            </a:endParaRPr>
          </a:p>
          <a:p>
            <a:pPr algn="ctr"/>
            <a:r>
              <a:rPr lang="es-ES" sz="2400" b="1" dirty="0">
                <a:solidFill>
                  <a:prstClr val="black"/>
                </a:solidFill>
              </a:rPr>
              <a:t>6 </a:t>
            </a:r>
            <a:r>
              <a:rPr lang="es-ES" sz="2400" b="1" dirty="0" smtClean="0">
                <a:solidFill>
                  <a:prstClr val="black"/>
                </a:solidFill>
              </a:rPr>
              <a:t>meses</a:t>
            </a:r>
            <a:endParaRPr lang="es-ES" sz="2400" b="1" dirty="0">
              <a:solidFill>
                <a:prstClr val="black"/>
              </a:solidFill>
            </a:endParaRPr>
          </a:p>
        </p:txBody>
      </p:sp>
      <p:sp>
        <p:nvSpPr>
          <p:cNvPr id="11" name="6 Rectángulo"/>
          <p:cNvSpPr/>
          <p:nvPr/>
        </p:nvSpPr>
        <p:spPr>
          <a:xfrm>
            <a:off x="5367189" y="2025673"/>
            <a:ext cx="2506043" cy="11521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</a:rPr>
              <a:t>DESENTRENAMIENTO</a:t>
            </a:r>
          </a:p>
          <a:p>
            <a:pPr algn="ctr"/>
            <a:r>
              <a:rPr lang="es-ES" sz="2400" b="1" dirty="0" smtClean="0">
                <a:solidFill>
                  <a:prstClr val="black"/>
                </a:solidFill>
              </a:rPr>
              <a:t>3 meses </a:t>
            </a:r>
            <a:endParaRPr lang="es-ES" sz="2400" b="1" dirty="0">
              <a:solidFill>
                <a:prstClr val="black"/>
              </a:solidFill>
            </a:endParaRPr>
          </a:p>
        </p:txBody>
      </p:sp>
      <p:pic>
        <p:nvPicPr>
          <p:cNvPr id="12" name="Picture 8" descr="C:\Users\Inma\Pictures\SELECCION FOTOS COMUNICACION CONGRESO\IMG_0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2235">
            <a:off x="730220" y="4662729"/>
            <a:ext cx="2505169" cy="1878878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34848">
            <a:off x="6067683" y="4770843"/>
            <a:ext cx="2902803" cy="166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5 Rectángulo"/>
          <p:cNvSpPr/>
          <p:nvPr/>
        </p:nvSpPr>
        <p:spPr>
          <a:xfrm>
            <a:off x="689860" y="323555"/>
            <a:ext cx="8177782" cy="82267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Proyecto Al-</a:t>
            </a:r>
            <a:r>
              <a:rPr lang="en-US" sz="3600" b="1" dirty="0" err="1" smtClean="0">
                <a:solidFill>
                  <a:schemeClr val="tx1"/>
                </a:solidFill>
              </a:rPr>
              <a:t>Ándalus</a:t>
            </a:r>
            <a:r>
              <a:rPr lang="en-US" sz="3600" b="1" dirty="0" smtClean="0">
                <a:solidFill>
                  <a:schemeClr val="tx1"/>
                </a:solidFill>
              </a:rPr>
              <a:t> I: </a:t>
            </a:r>
          </a:p>
          <a:p>
            <a:r>
              <a:rPr lang="en-US" sz="3600" b="1" dirty="0" err="1">
                <a:solidFill>
                  <a:schemeClr val="tx1"/>
                </a:solidFill>
              </a:rPr>
              <a:t>I</a:t>
            </a:r>
            <a:r>
              <a:rPr lang="en-US" sz="3600" b="1" dirty="0" err="1" smtClean="0">
                <a:solidFill>
                  <a:schemeClr val="tx1"/>
                </a:solidFill>
              </a:rPr>
              <a:t>ntervención</a:t>
            </a:r>
            <a:r>
              <a:rPr lang="en-US" sz="3600" b="1" dirty="0" smtClean="0">
                <a:solidFill>
                  <a:schemeClr val="tx1"/>
                </a:solidFill>
              </a:rPr>
              <a:t> con </a:t>
            </a:r>
            <a:r>
              <a:rPr lang="en-US" sz="3600" b="1" dirty="0" err="1" smtClean="0">
                <a:solidFill>
                  <a:schemeClr val="tx1"/>
                </a:solidFill>
              </a:rPr>
              <a:t>ejercicio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físico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3366" y="3430700"/>
            <a:ext cx="83532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/>
              <a:t>Grupos</a:t>
            </a:r>
            <a:r>
              <a:rPr lang="en-US" sz="2200" dirty="0"/>
              <a:t> de </a:t>
            </a:r>
            <a:r>
              <a:rPr lang="en-US" sz="2200" dirty="0" err="1"/>
              <a:t>intervención</a:t>
            </a:r>
            <a:r>
              <a:rPr lang="en-US" sz="2200" dirty="0"/>
              <a:t> con </a:t>
            </a:r>
            <a:r>
              <a:rPr lang="en-US" sz="2200" dirty="0" err="1" smtClean="0"/>
              <a:t>ejercicio</a:t>
            </a:r>
            <a:r>
              <a:rPr lang="en-US" sz="2200" dirty="0" smtClean="0"/>
              <a:t> </a:t>
            </a:r>
            <a:r>
              <a:rPr lang="en-US" sz="2200" dirty="0" err="1"/>
              <a:t>en</a:t>
            </a:r>
            <a:r>
              <a:rPr lang="en-US" sz="2200" dirty="0"/>
              <a:t> 7 </a:t>
            </a:r>
            <a:r>
              <a:rPr lang="en-US" sz="2200" dirty="0" err="1"/>
              <a:t>provincias</a:t>
            </a:r>
            <a:r>
              <a:rPr lang="en-US" sz="2200" dirty="0"/>
              <a:t> </a:t>
            </a:r>
            <a:r>
              <a:rPr lang="en-US" sz="2200" dirty="0" err="1"/>
              <a:t>andaluzas</a:t>
            </a:r>
            <a:r>
              <a:rPr lang="en-US" sz="2200" dirty="0"/>
              <a:t>: Huelva, </a:t>
            </a:r>
            <a:r>
              <a:rPr lang="en-US" sz="2200" dirty="0" err="1"/>
              <a:t>Jaén</a:t>
            </a:r>
            <a:r>
              <a:rPr lang="en-US" sz="2200" dirty="0"/>
              <a:t>, </a:t>
            </a:r>
            <a:r>
              <a:rPr lang="en-US" sz="2200" dirty="0" err="1"/>
              <a:t>Málaga</a:t>
            </a:r>
            <a:r>
              <a:rPr lang="en-US" sz="2200" dirty="0"/>
              <a:t>, Granada y </a:t>
            </a:r>
            <a:r>
              <a:rPr lang="en-US" sz="2200" dirty="0" err="1"/>
              <a:t>Almería</a:t>
            </a:r>
            <a:r>
              <a:rPr lang="en-US" sz="2200" dirty="0"/>
              <a:t> </a:t>
            </a:r>
            <a:r>
              <a:rPr lang="en-US" sz="2200" dirty="0">
                <a:sym typeface="Wingdings"/>
              </a:rPr>
              <a:t>  </a:t>
            </a:r>
            <a:r>
              <a:rPr lang="en-US" sz="2200" dirty="0"/>
              <a:t>17 </a:t>
            </a:r>
            <a:r>
              <a:rPr lang="en-US" sz="2200" dirty="0" err="1"/>
              <a:t>grupos</a:t>
            </a:r>
            <a:r>
              <a:rPr lang="en-US" sz="2200" dirty="0"/>
              <a:t> de </a:t>
            </a:r>
            <a:r>
              <a:rPr lang="en-US" sz="2200" dirty="0" err="1"/>
              <a:t>intervención</a:t>
            </a:r>
            <a:endParaRPr lang="en-US" sz="22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749" y="4351714"/>
            <a:ext cx="2501191" cy="157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7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8 Rectángulo"/>
          <p:cNvSpPr/>
          <p:nvPr/>
        </p:nvSpPr>
        <p:spPr>
          <a:xfrm>
            <a:off x="0" y="809326"/>
            <a:ext cx="142875" cy="6048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BF1D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" name="TextBox 1"/>
          <p:cNvSpPr txBox="1"/>
          <p:nvPr/>
        </p:nvSpPr>
        <p:spPr>
          <a:xfrm>
            <a:off x="453259" y="1304574"/>
            <a:ext cx="820891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500" dirty="0"/>
          </a:p>
          <a:p>
            <a:pPr algn="just"/>
            <a:r>
              <a:rPr lang="en-US" sz="2500" b="1" dirty="0" smtClean="0"/>
              <a:t>PROGRAMA: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 smtClean="0"/>
              <a:t>Mismo</a:t>
            </a:r>
            <a:r>
              <a:rPr lang="en-US" sz="2500" dirty="0" smtClean="0"/>
              <a:t> </a:t>
            </a:r>
            <a:r>
              <a:rPr lang="en-US" sz="2500" dirty="0" err="1" smtClean="0"/>
              <a:t>programa</a:t>
            </a:r>
            <a:r>
              <a:rPr lang="en-US" sz="2500" dirty="0" smtClean="0"/>
              <a:t> con </a:t>
            </a:r>
            <a:r>
              <a:rPr lang="en-US" sz="2500" dirty="0" err="1" smtClean="0"/>
              <a:t>adaptaciones</a:t>
            </a:r>
            <a:r>
              <a:rPr lang="en-US" sz="2500" dirty="0" smtClean="0"/>
              <a:t> </a:t>
            </a:r>
            <a:r>
              <a:rPr lang="en-US" sz="2500" dirty="0" err="1" smtClean="0"/>
              <a:t>en</a:t>
            </a:r>
            <a:r>
              <a:rPr lang="en-US" sz="2500" dirty="0" smtClean="0"/>
              <a:t> </a:t>
            </a:r>
            <a:r>
              <a:rPr lang="en-US" sz="2500" dirty="0" err="1" smtClean="0"/>
              <a:t>seco</a:t>
            </a:r>
            <a:r>
              <a:rPr lang="en-US" sz="2500" dirty="0" smtClean="0"/>
              <a:t> y </a:t>
            </a:r>
            <a:r>
              <a:rPr lang="en-US" sz="2500" dirty="0" err="1" smtClean="0"/>
              <a:t>agua</a:t>
            </a:r>
            <a:endParaRPr lang="en-US" sz="2500" dirty="0" smtClean="0"/>
          </a:p>
          <a:p>
            <a:pPr marL="342900" indent="-342900" algn="just">
              <a:buFontTx/>
              <a:buChar char="-"/>
            </a:pPr>
            <a:r>
              <a:rPr lang="en-US" sz="2500" dirty="0" smtClean="0"/>
              <a:t>6 </a:t>
            </a:r>
            <a:r>
              <a:rPr lang="en-US" sz="2500" dirty="0" err="1" smtClean="0"/>
              <a:t>meses</a:t>
            </a:r>
            <a:r>
              <a:rPr lang="en-US" sz="2500" dirty="0" smtClean="0"/>
              <a:t> de </a:t>
            </a:r>
            <a:r>
              <a:rPr lang="en-US" sz="2500" dirty="0" err="1" smtClean="0"/>
              <a:t>duración</a:t>
            </a:r>
            <a:r>
              <a:rPr lang="en-US" sz="2500" dirty="0" smtClean="0"/>
              <a:t> (72 </a:t>
            </a:r>
            <a:r>
              <a:rPr lang="en-US" sz="2500" dirty="0" err="1" smtClean="0"/>
              <a:t>sesiones</a:t>
            </a:r>
            <a:r>
              <a:rPr lang="en-US" sz="2500" dirty="0" smtClean="0"/>
              <a:t>), 3 </a:t>
            </a:r>
            <a:r>
              <a:rPr lang="en-US" sz="2500" dirty="0" err="1" smtClean="0"/>
              <a:t>sesiones</a:t>
            </a:r>
            <a:r>
              <a:rPr lang="en-US" sz="2500" dirty="0" smtClean="0"/>
              <a:t>/</a:t>
            </a:r>
            <a:r>
              <a:rPr lang="en-US" sz="2500" dirty="0" err="1" smtClean="0"/>
              <a:t>semana</a:t>
            </a:r>
            <a:r>
              <a:rPr lang="en-US" sz="2500" dirty="0" smtClean="0"/>
              <a:t>, 45min-1h/</a:t>
            </a:r>
            <a:r>
              <a:rPr lang="en-US" sz="2500" dirty="0" err="1" smtClean="0"/>
              <a:t>sesión</a:t>
            </a:r>
            <a:endParaRPr lang="en-US" sz="2500" dirty="0"/>
          </a:p>
        </p:txBody>
      </p:sp>
      <p:pic>
        <p:nvPicPr>
          <p:cNvPr id="6" name="Picture 6" descr="C:\Users\Inma\Pictures\SELECCION FOTOS COMUNICACION CONGRESO\IMG_0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919">
            <a:off x="6593463" y="4143203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289">
            <a:off x="2854123" y="5090904"/>
            <a:ext cx="1360834" cy="180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Inma\Desktop\CONFERENCIA CARMONA 31_5_2013\FOTOS Y VIDEOS\cintura bue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20" y="5012425"/>
            <a:ext cx="2200280" cy="16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Inma\Desktop\CONFERENCIA CARMONA 31_5_2013\FOTOS Y VIDEOS\relajacion agu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6" y="4279182"/>
            <a:ext cx="2669639" cy="176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5 Rectángulo"/>
          <p:cNvSpPr/>
          <p:nvPr/>
        </p:nvSpPr>
        <p:spPr>
          <a:xfrm>
            <a:off x="689860" y="323555"/>
            <a:ext cx="8177782" cy="82267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Proyecto Al-</a:t>
            </a:r>
            <a:r>
              <a:rPr lang="en-US" sz="3600" b="1" dirty="0" err="1" smtClean="0">
                <a:solidFill>
                  <a:schemeClr val="tx1"/>
                </a:solidFill>
              </a:rPr>
              <a:t>Ándalus</a:t>
            </a:r>
            <a:r>
              <a:rPr lang="en-US" sz="3600" b="1" dirty="0" smtClean="0">
                <a:solidFill>
                  <a:schemeClr val="tx1"/>
                </a:solidFill>
              </a:rPr>
              <a:t> I: </a:t>
            </a:r>
          </a:p>
          <a:p>
            <a:r>
              <a:rPr lang="en-US" sz="3600" b="1" dirty="0" err="1">
                <a:solidFill>
                  <a:schemeClr val="tx1"/>
                </a:solidFill>
              </a:rPr>
              <a:t>I</a:t>
            </a:r>
            <a:r>
              <a:rPr lang="en-US" sz="3600" b="1" smtClean="0">
                <a:solidFill>
                  <a:schemeClr val="tx1"/>
                </a:solidFill>
              </a:rPr>
              <a:t>ntervención</a:t>
            </a:r>
            <a:r>
              <a:rPr lang="en-US" sz="3600" b="1" dirty="0" smtClean="0">
                <a:solidFill>
                  <a:schemeClr val="tx1"/>
                </a:solidFill>
              </a:rPr>
              <a:t> con </a:t>
            </a:r>
            <a:r>
              <a:rPr lang="en-US" sz="3600" b="1" dirty="0" err="1" smtClean="0">
                <a:solidFill>
                  <a:schemeClr val="tx1"/>
                </a:solidFill>
              </a:rPr>
              <a:t>ejercicio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físico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4182</TotalTime>
  <Words>755</Words>
  <Application>Microsoft Office PowerPoint</Application>
  <PresentationFormat>Presentación en pantalla (4:3)</PresentationFormat>
  <Paragraphs>206</Paragraphs>
  <Slides>23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Century Gothic</vt:lpstr>
      <vt:lpstr>Mangal</vt:lpstr>
      <vt:lpstr>Times New Roman</vt:lpstr>
      <vt:lpstr>Wingdings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Fest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Fernando Estévez-López</dc:creator>
  <cp:keywords/>
  <dc:description/>
  <cp:lastModifiedBy>Víctor Segura-Jiménez</cp:lastModifiedBy>
  <cp:revision>276</cp:revision>
  <cp:lastPrinted>2016-11-03T17:34:15Z</cp:lastPrinted>
  <dcterms:created xsi:type="dcterms:W3CDTF">2014-09-10T13:47:50Z</dcterms:created>
  <dcterms:modified xsi:type="dcterms:W3CDTF">2018-05-05T10:50:58Z</dcterms:modified>
  <cp:category/>
</cp:coreProperties>
</file>